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53"/>
  </p:notesMasterIdLst>
  <p:sldIdLst>
    <p:sldId id="501" r:id="rId2"/>
    <p:sldId id="456" r:id="rId3"/>
    <p:sldId id="457" r:id="rId4"/>
    <p:sldId id="458" r:id="rId5"/>
    <p:sldId id="504" r:id="rId6"/>
    <p:sldId id="505" r:id="rId7"/>
    <p:sldId id="459" r:id="rId8"/>
    <p:sldId id="460" r:id="rId9"/>
    <p:sldId id="461" r:id="rId10"/>
    <p:sldId id="502" r:id="rId11"/>
    <p:sldId id="503" r:id="rId12"/>
    <p:sldId id="462" r:id="rId13"/>
    <p:sldId id="463" r:id="rId14"/>
    <p:sldId id="464" r:id="rId15"/>
    <p:sldId id="465" r:id="rId16"/>
    <p:sldId id="466" r:id="rId17"/>
    <p:sldId id="467" r:id="rId18"/>
    <p:sldId id="506" r:id="rId19"/>
    <p:sldId id="468" r:id="rId20"/>
    <p:sldId id="498" r:id="rId21"/>
    <p:sldId id="499" r:id="rId22"/>
    <p:sldId id="500" r:id="rId23"/>
    <p:sldId id="469" r:id="rId24"/>
    <p:sldId id="470" r:id="rId25"/>
    <p:sldId id="471" r:id="rId26"/>
    <p:sldId id="472" r:id="rId27"/>
    <p:sldId id="473" r:id="rId28"/>
    <p:sldId id="474" r:id="rId29"/>
    <p:sldId id="475" r:id="rId30"/>
    <p:sldId id="476" r:id="rId31"/>
    <p:sldId id="477" r:id="rId32"/>
    <p:sldId id="478" r:id="rId33"/>
    <p:sldId id="479" r:id="rId34"/>
    <p:sldId id="480" r:id="rId35"/>
    <p:sldId id="481" r:id="rId36"/>
    <p:sldId id="482" r:id="rId37"/>
    <p:sldId id="483" r:id="rId38"/>
    <p:sldId id="484" r:id="rId39"/>
    <p:sldId id="485" r:id="rId40"/>
    <p:sldId id="486" r:id="rId41"/>
    <p:sldId id="487" r:id="rId42"/>
    <p:sldId id="488" r:id="rId43"/>
    <p:sldId id="489" r:id="rId44"/>
    <p:sldId id="490" r:id="rId45"/>
    <p:sldId id="491" r:id="rId46"/>
    <p:sldId id="492" r:id="rId47"/>
    <p:sldId id="493" r:id="rId48"/>
    <p:sldId id="494" r:id="rId49"/>
    <p:sldId id="495" r:id="rId50"/>
    <p:sldId id="496" r:id="rId51"/>
    <p:sldId id="497" r:id="rId52"/>
  </p:sldIdLst>
  <p:sldSz cx="9144000" cy="6858000" type="screen4x3"/>
  <p:notesSz cx="7099300" cy="10234613"/>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8000"/>
    <a:srgbClr val="CC0099"/>
    <a:srgbClr val="0000CC"/>
    <a:srgbClr val="0000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15" autoAdjust="0"/>
    <p:restoredTop sz="94660"/>
  </p:normalViewPr>
  <p:slideViewPr>
    <p:cSldViewPr>
      <p:cViewPr>
        <p:scale>
          <a:sx n="80" d="100"/>
          <a:sy n="80" d="100"/>
        </p:scale>
        <p:origin x="-1168"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Arial" charset="0"/>
                <a:ea typeface="+mn-ea"/>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wrap="square" lIns="99048" tIns="49524" rIns="99048" bIns="49524" numCol="1" anchor="t" anchorCtr="0" compatLnSpc="1">
            <a:prstTxWarp prst="textNoShape">
              <a:avLst/>
            </a:prstTxWarp>
          </a:bodyPr>
          <a:lstStyle>
            <a:lvl1pPr algn="r">
              <a:defRPr sz="1300"/>
            </a:lvl1pPr>
          </a:lstStyle>
          <a:p>
            <a:fld id="{8DE22CE2-E16E-DA4D-AA04-1D5DF195F381}" type="datetimeFigureOut">
              <a:rPr lang="it-IT"/>
              <a:pPr/>
              <a:t>25/03/15</a:t>
            </a:fld>
            <a:endParaRPr lang="it-IT"/>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Arial" charset="0"/>
                <a:ea typeface="+mn-ea"/>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a:defRPr sz="1300"/>
            </a:lvl1pPr>
          </a:lstStyle>
          <a:p>
            <a:fld id="{DC4FF601-911D-9540-A067-9A3F4A735234}" type="slidenum">
              <a:rPr lang="it-IT"/>
              <a:pPr/>
              <a:t>‹n.›</a:t>
            </a:fld>
            <a:endParaRPr lang="it-IT"/>
          </a:p>
        </p:txBody>
      </p:sp>
    </p:spTree>
    <p:extLst>
      <p:ext uri="{BB962C8B-B14F-4D97-AF65-F5344CB8AC3E}">
        <p14:creationId xmlns:p14="http://schemas.microsoft.com/office/powerpoint/2010/main" val="3890036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323DA9B0-AA9F-4C40-8C56-FF2394AC3285}" type="slidenum">
              <a:rPr lang="it-IT"/>
              <a:pPr/>
              <a:t>‹n.›</a:t>
            </a:fld>
            <a:endParaRPr lang="it-IT"/>
          </a:p>
        </p:txBody>
      </p:sp>
    </p:spTree>
    <p:extLst>
      <p:ext uri="{BB962C8B-B14F-4D97-AF65-F5344CB8AC3E}">
        <p14:creationId xmlns:p14="http://schemas.microsoft.com/office/powerpoint/2010/main" val="1428984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1C420516-C7A7-1144-89B6-10CDDC4A7354}" type="slidenum">
              <a:rPr lang="it-IT"/>
              <a:pPr/>
              <a:t>‹n.›</a:t>
            </a:fld>
            <a:endParaRPr lang="it-IT"/>
          </a:p>
        </p:txBody>
      </p:sp>
    </p:spTree>
    <p:extLst>
      <p:ext uri="{BB962C8B-B14F-4D97-AF65-F5344CB8AC3E}">
        <p14:creationId xmlns:p14="http://schemas.microsoft.com/office/powerpoint/2010/main" val="1532193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8ADF760-66FA-C14E-9E89-C8F709EE9068}" type="slidenum">
              <a:rPr lang="it-IT"/>
              <a:pPr/>
              <a:t>‹n.›</a:t>
            </a:fld>
            <a:endParaRPr lang="it-IT"/>
          </a:p>
        </p:txBody>
      </p:sp>
    </p:spTree>
    <p:extLst>
      <p:ext uri="{BB962C8B-B14F-4D97-AF65-F5344CB8AC3E}">
        <p14:creationId xmlns:p14="http://schemas.microsoft.com/office/powerpoint/2010/main" val="377788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7735B412-02BB-1B40-B8C4-A94F144B1FF8}" type="slidenum">
              <a:rPr lang="it-IT"/>
              <a:pPr/>
              <a:t>‹n.›</a:t>
            </a:fld>
            <a:endParaRPr lang="it-IT"/>
          </a:p>
        </p:txBody>
      </p:sp>
    </p:spTree>
    <p:extLst>
      <p:ext uri="{BB962C8B-B14F-4D97-AF65-F5344CB8AC3E}">
        <p14:creationId xmlns:p14="http://schemas.microsoft.com/office/powerpoint/2010/main" val="3147747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fld id="{9DC2E751-D50A-8547-A9B3-D6CB2CE74F55}" type="slidenum">
              <a:rPr lang="it-IT"/>
              <a:pPr/>
              <a:t>‹n.›</a:t>
            </a:fld>
            <a:endParaRPr lang="it-IT"/>
          </a:p>
        </p:txBody>
      </p:sp>
    </p:spTree>
    <p:extLst>
      <p:ext uri="{BB962C8B-B14F-4D97-AF65-F5344CB8AC3E}">
        <p14:creationId xmlns:p14="http://schemas.microsoft.com/office/powerpoint/2010/main" val="129461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E3EBDC6E-29DD-E74C-8799-62EB99C040EE}" type="slidenum">
              <a:rPr lang="it-IT"/>
              <a:pPr/>
              <a:t>‹n.›</a:t>
            </a:fld>
            <a:endParaRPr lang="it-IT"/>
          </a:p>
        </p:txBody>
      </p:sp>
    </p:spTree>
    <p:extLst>
      <p:ext uri="{BB962C8B-B14F-4D97-AF65-F5344CB8AC3E}">
        <p14:creationId xmlns:p14="http://schemas.microsoft.com/office/powerpoint/2010/main" val="285313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fld id="{B06CC6D5-EDBB-A542-A0C0-60304589CDF2}" type="slidenum">
              <a:rPr lang="it-IT"/>
              <a:pPr/>
              <a:t>‹n.›</a:t>
            </a:fld>
            <a:endParaRPr lang="it-IT"/>
          </a:p>
        </p:txBody>
      </p:sp>
    </p:spTree>
    <p:extLst>
      <p:ext uri="{BB962C8B-B14F-4D97-AF65-F5344CB8AC3E}">
        <p14:creationId xmlns:p14="http://schemas.microsoft.com/office/powerpoint/2010/main" val="127543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fld id="{63924C48-0E38-3B41-BDE5-977F32BF5F84}" type="slidenum">
              <a:rPr lang="it-IT"/>
              <a:pPr/>
              <a:t>‹n.›</a:t>
            </a:fld>
            <a:endParaRPr lang="it-IT"/>
          </a:p>
        </p:txBody>
      </p:sp>
    </p:spTree>
    <p:extLst>
      <p:ext uri="{BB962C8B-B14F-4D97-AF65-F5344CB8AC3E}">
        <p14:creationId xmlns:p14="http://schemas.microsoft.com/office/powerpoint/2010/main" val="3119727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fld id="{95FE6C9D-7739-214D-AD38-BBAAE4E2DBF2}" type="slidenum">
              <a:rPr lang="it-IT"/>
              <a:pPr/>
              <a:t>‹n.›</a:t>
            </a:fld>
            <a:endParaRPr lang="it-IT"/>
          </a:p>
        </p:txBody>
      </p:sp>
    </p:spTree>
    <p:extLst>
      <p:ext uri="{BB962C8B-B14F-4D97-AF65-F5344CB8AC3E}">
        <p14:creationId xmlns:p14="http://schemas.microsoft.com/office/powerpoint/2010/main" val="1533987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13450369-71DE-0644-B495-D11E5588F5ED}" type="slidenum">
              <a:rPr lang="it-IT"/>
              <a:pPr/>
              <a:t>‹n.›</a:t>
            </a:fld>
            <a:endParaRPr lang="it-IT"/>
          </a:p>
        </p:txBody>
      </p:sp>
    </p:spTree>
    <p:extLst>
      <p:ext uri="{BB962C8B-B14F-4D97-AF65-F5344CB8AC3E}">
        <p14:creationId xmlns:p14="http://schemas.microsoft.com/office/powerpoint/2010/main" val="75024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fld id="{90062A2D-DF02-A64C-BA79-51391F2CBE2B}" type="slidenum">
              <a:rPr lang="it-IT"/>
              <a:pPr/>
              <a:t>‹n.›</a:t>
            </a:fld>
            <a:endParaRPr lang="it-IT"/>
          </a:p>
        </p:txBody>
      </p:sp>
    </p:spTree>
    <p:extLst>
      <p:ext uri="{BB962C8B-B14F-4D97-AF65-F5344CB8AC3E}">
        <p14:creationId xmlns:p14="http://schemas.microsoft.com/office/powerpoint/2010/main" val="14833920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mn-ea"/>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D6CF343-69DA-054F-8639-0651594F1C62}"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571500" y="1428750"/>
            <a:ext cx="7786688" cy="52322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spcAft>
                <a:spcPct val="50000"/>
              </a:spcAft>
            </a:pPr>
            <a:r>
              <a:rPr lang="it-IT" sz="2800" dirty="0" smtClean="0"/>
              <a:t>La Spettroscopia UV-visibile</a:t>
            </a:r>
            <a:endParaRPr lang="it-IT" sz="2800" dirty="0">
              <a:effectLst>
                <a:outerShdw blurRad="38100" dist="38100" dir="2700000" algn="tl">
                  <a:srgbClr val="DDDDDD"/>
                </a:outerShdw>
              </a:effectLst>
            </a:endParaRPr>
          </a:p>
        </p:txBody>
      </p:sp>
      <p:grpSp>
        <p:nvGrpSpPr>
          <p:cNvPr id="8" name="Gruppo 7"/>
          <p:cNvGrpSpPr/>
          <p:nvPr/>
        </p:nvGrpSpPr>
        <p:grpSpPr>
          <a:xfrm>
            <a:off x="467544" y="692696"/>
            <a:ext cx="8208912" cy="144016"/>
            <a:chOff x="467544" y="692696"/>
            <a:chExt cx="8208912" cy="144016"/>
          </a:xfrm>
        </p:grpSpPr>
        <p:cxnSp>
          <p:nvCxnSpPr>
            <p:cNvPr id="9" name="Connettore 1 8"/>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0" name="Rettangolo arrotondato 9"/>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5697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CasellaDiTesto 7"/>
          <p:cNvSpPr txBox="1">
            <a:spLocks noChangeArrowheads="1"/>
          </p:cNvSpPr>
          <p:nvPr/>
        </p:nvSpPr>
        <p:spPr bwMode="auto">
          <a:xfrm>
            <a:off x="285750" y="1071563"/>
            <a:ext cx="8572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it-IT" sz="1800" b="1" dirty="0"/>
              <a:t>Origine:</a:t>
            </a:r>
            <a:r>
              <a:rPr lang="it-IT" sz="1800" dirty="0"/>
              <a:t> </a:t>
            </a:r>
            <a:r>
              <a:rPr lang="it-IT" sz="1800" dirty="0" err="1"/>
              <a:t>Fraunhofer</a:t>
            </a:r>
            <a:r>
              <a:rPr lang="it-IT" sz="1800" dirty="0"/>
              <a:t> osservò delle righe nello spettro continuo del sole, causate </a:t>
            </a:r>
            <a:r>
              <a:rPr lang="it-IT" sz="1800" dirty="0" smtClean="0"/>
              <a:t>dall’assorbimento </a:t>
            </a:r>
            <a:r>
              <a:rPr lang="it-IT" sz="1800" dirty="0"/>
              <a:t>della radiazione elettromagnetica da parte di atomi liberi presenti nella corona solare.</a:t>
            </a:r>
          </a:p>
        </p:txBody>
      </p:sp>
      <p:sp>
        <p:nvSpPr>
          <p:cNvPr id="14342" name="CasellaDiTesto 7"/>
          <p:cNvSpPr txBox="1">
            <a:spLocks noChangeArrowheads="1"/>
          </p:cNvSpPr>
          <p:nvPr/>
        </p:nvSpPr>
        <p:spPr bwMode="auto">
          <a:xfrm>
            <a:off x="285750" y="4786313"/>
            <a:ext cx="85725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r>
              <a:rPr lang="it-IT" sz="1800" dirty="0"/>
              <a:t>Questa tecnica è utilizzata in chimica analitica per la determinazione (qualitativa e  quantitativa) di specie inorganiche; è basata </a:t>
            </a:r>
            <a:r>
              <a:rPr lang="it-IT" sz="1800" dirty="0" smtClean="0"/>
              <a:t>sull’esame dell’assorbimento </a:t>
            </a:r>
            <a:r>
              <a:rPr lang="it-IT" sz="1800" dirty="0"/>
              <a:t>di una radiazione monocromatica (avente quindi una lunghezza </a:t>
            </a:r>
            <a:r>
              <a:rPr lang="it-IT" sz="1800" dirty="0" smtClean="0"/>
              <a:t>d’onda </a:t>
            </a:r>
            <a:r>
              <a:rPr lang="it-IT" sz="1800" dirty="0"/>
              <a:t>specifica che dipende </a:t>
            </a:r>
            <a:r>
              <a:rPr lang="it-IT" sz="1800" dirty="0" smtClean="0"/>
              <a:t>dall’elemento</a:t>
            </a:r>
            <a:r>
              <a:rPr lang="it-IT" sz="1800" dirty="0"/>
              <a:t>) in seguito alla sua interazione con il campione presente informa di atomo o ione monoatomico. </a:t>
            </a:r>
          </a:p>
        </p:txBody>
      </p:sp>
      <p:grpSp>
        <p:nvGrpSpPr>
          <p:cNvPr id="14343" name="Gruppo 13"/>
          <p:cNvGrpSpPr>
            <a:grpSpLocks/>
          </p:cNvGrpSpPr>
          <p:nvPr/>
        </p:nvGrpSpPr>
        <p:grpSpPr bwMode="auto">
          <a:xfrm>
            <a:off x="285750" y="2143125"/>
            <a:ext cx="8501063" cy="1000125"/>
            <a:chOff x="271463" y="2857496"/>
            <a:chExt cx="8601075" cy="1100142"/>
          </a:xfrm>
        </p:grpSpPr>
        <p:pic>
          <p:nvPicPr>
            <p:cNvPr id="14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2900363"/>
              <a:ext cx="86010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CasellaDiTesto 8"/>
            <p:cNvSpPr txBox="1">
              <a:spLocks noChangeArrowheads="1"/>
            </p:cNvSpPr>
            <p:nvPr/>
          </p:nvSpPr>
          <p:spPr bwMode="auto">
            <a:xfrm>
              <a:off x="5429256" y="2857496"/>
              <a:ext cx="25717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solidFill>
                    <a:schemeClr val="bg1"/>
                  </a:solidFill>
                </a:rPr>
                <a:t>Spettro continuo</a:t>
              </a:r>
            </a:p>
          </p:txBody>
        </p:sp>
      </p:grpSp>
      <p:grpSp>
        <p:nvGrpSpPr>
          <p:cNvPr id="14344" name="Gruppo 12"/>
          <p:cNvGrpSpPr>
            <a:grpSpLocks/>
          </p:cNvGrpSpPr>
          <p:nvPr/>
        </p:nvGrpSpPr>
        <p:grpSpPr bwMode="auto">
          <a:xfrm>
            <a:off x="285750" y="3143250"/>
            <a:ext cx="8429625" cy="1071563"/>
            <a:chOff x="214282" y="4500570"/>
            <a:chExt cx="8543925" cy="1176338"/>
          </a:xfrm>
        </p:grpSpPr>
        <p:pic>
          <p:nvPicPr>
            <p:cNvPr id="143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4572008"/>
              <a:ext cx="85439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CasellaDiTesto 10"/>
            <p:cNvSpPr txBox="1">
              <a:spLocks noChangeArrowheads="1"/>
            </p:cNvSpPr>
            <p:nvPr/>
          </p:nvSpPr>
          <p:spPr bwMode="auto">
            <a:xfrm>
              <a:off x="5429256" y="4559866"/>
              <a:ext cx="30718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solidFill>
                    <a:schemeClr val="bg1"/>
                  </a:solidFill>
                </a:rPr>
                <a:t>Spettro di assorbimento</a:t>
              </a:r>
            </a:p>
          </p:txBody>
        </p:sp>
        <p:sp>
          <p:nvSpPr>
            <p:cNvPr id="14347" name="CasellaDiTesto 11"/>
            <p:cNvSpPr txBox="1">
              <a:spLocks noChangeArrowheads="1"/>
            </p:cNvSpPr>
            <p:nvPr/>
          </p:nvSpPr>
          <p:spPr bwMode="auto">
            <a:xfrm>
              <a:off x="928662" y="4500570"/>
              <a:ext cx="16430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solidFill>
                    <a:schemeClr val="bg1"/>
                  </a:solidFill>
                </a:rPr>
                <a:t>Campione</a:t>
              </a:r>
            </a:p>
          </p:txBody>
        </p:sp>
      </p:grpSp>
      <p:sp>
        <p:nvSpPr>
          <p:cNvPr id="2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Lo spettro a righe</a:t>
            </a:r>
            <a:endParaRPr lang="it-IT" sz="2400" b="1" i="1" dirty="0"/>
          </a:p>
        </p:txBody>
      </p:sp>
      <p:grpSp>
        <p:nvGrpSpPr>
          <p:cNvPr id="21" name="Gruppo 20"/>
          <p:cNvGrpSpPr/>
          <p:nvPr/>
        </p:nvGrpSpPr>
        <p:grpSpPr>
          <a:xfrm>
            <a:off x="467544" y="692696"/>
            <a:ext cx="8208912" cy="144016"/>
            <a:chOff x="467544" y="692696"/>
            <a:chExt cx="8208912" cy="144016"/>
          </a:xfrm>
        </p:grpSpPr>
        <p:cxnSp>
          <p:nvCxnSpPr>
            <p:cNvPr id="22" name="Connettore 1 2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23" name="Rettangolo arrotondato 2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08711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8" name="Gruppo 30"/>
          <p:cNvGrpSpPr>
            <a:grpSpLocks/>
          </p:cNvGrpSpPr>
          <p:nvPr/>
        </p:nvGrpSpPr>
        <p:grpSpPr bwMode="auto">
          <a:xfrm>
            <a:off x="571500" y="1000125"/>
            <a:ext cx="7929563" cy="1935310"/>
            <a:chOff x="0" y="1211033"/>
            <a:chExt cx="7929586" cy="1935751"/>
          </a:xfrm>
        </p:grpSpPr>
        <p:cxnSp>
          <p:nvCxnSpPr>
            <p:cNvPr id="10" name="Connettore 1 9"/>
            <p:cNvCxnSpPr/>
            <p:nvPr/>
          </p:nvCxnSpPr>
          <p:spPr>
            <a:xfrm>
              <a:off x="1714505" y="1785839"/>
              <a:ext cx="121444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rot="16200000">
              <a:off x="2000986" y="2428129"/>
              <a:ext cx="571630" cy="1588"/>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1714505" y="2428923"/>
              <a:ext cx="121444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394" name="CasellaDiTesto 13"/>
            <p:cNvSpPr txBox="1">
              <a:spLocks noChangeArrowheads="1"/>
            </p:cNvSpPr>
            <p:nvPr/>
          </p:nvSpPr>
          <p:spPr bwMode="auto">
            <a:xfrm>
              <a:off x="0" y="2428868"/>
              <a:ext cx="2357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Livello energetico fondamentale</a:t>
              </a:r>
            </a:p>
          </p:txBody>
        </p:sp>
        <p:sp>
          <p:nvSpPr>
            <p:cNvPr id="16395" name="CasellaDiTesto 15"/>
            <p:cNvSpPr txBox="1">
              <a:spLocks noChangeArrowheads="1"/>
            </p:cNvSpPr>
            <p:nvPr/>
          </p:nvSpPr>
          <p:spPr bwMode="auto">
            <a:xfrm>
              <a:off x="0" y="1211033"/>
              <a:ext cx="2357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Livello energetico eccitato</a:t>
              </a:r>
            </a:p>
          </p:txBody>
        </p:sp>
        <p:cxnSp>
          <p:nvCxnSpPr>
            <p:cNvPr id="16396" name="Connettore 7 17"/>
            <p:cNvCxnSpPr>
              <a:cxnSpLocks noChangeShapeType="1"/>
            </p:cNvCxnSpPr>
            <p:nvPr/>
          </p:nvCxnSpPr>
          <p:spPr bwMode="auto">
            <a:xfrm flipV="1">
              <a:off x="3071822" y="1857293"/>
              <a:ext cx="714377" cy="428723"/>
            </a:xfrm>
            <a:prstGeom prst="curvedConnector3">
              <a:avLst>
                <a:gd name="adj1" fmla="val 50000"/>
              </a:avLst>
            </a:prstGeom>
            <a:noFill/>
            <a:ln w="28575">
              <a:solidFill>
                <a:srgbClr val="008000"/>
              </a:solidFill>
              <a:round/>
              <a:headEnd/>
              <a:tailEnd type="triangle" w="lg" len="med"/>
            </a:ln>
            <a:extLst>
              <a:ext uri="{909E8E84-426E-40dd-AFC4-6F175D3DCCD1}">
                <a14:hiddenFill xmlns:a14="http://schemas.microsoft.com/office/drawing/2010/main">
                  <a:noFill/>
                </a14:hiddenFill>
              </a:ext>
            </a:extLst>
          </p:spPr>
        </p:cxnSp>
        <p:sp>
          <p:nvSpPr>
            <p:cNvPr id="16397" name="CasellaDiTesto 20"/>
            <p:cNvSpPr txBox="1">
              <a:spLocks noChangeArrowheads="1"/>
            </p:cNvSpPr>
            <p:nvPr/>
          </p:nvSpPr>
          <p:spPr bwMode="auto">
            <a:xfrm>
              <a:off x="2714612" y="2500306"/>
              <a:ext cx="23574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a:t>Eccitazione elettromagnetica</a:t>
              </a:r>
            </a:p>
          </p:txBody>
        </p:sp>
        <p:cxnSp>
          <p:nvCxnSpPr>
            <p:cNvPr id="22" name="Connettore 1 21"/>
            <p:cNvCxnSpPr/>
            <p:nvPr/>
          </p:nvCxnSpPr>
          <p:spPr>
            <a:xfrm>
              <a:off x="4143387" y="1785839"/>
              <a:ext cx="121444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ttore 1 22"/>
            <p:cNvCxnSpPr/>
            <p:nvPr/>
          </p:nvCxnSpPr>
          <p:spPr>
            <a:xfrm>
              <a:off x="4143387" y="2428923"/>
              <a:ext cx="121444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ttore 7 23"/>
            <p:cNvCxnSpPr/>
            <p:nvPr/>
          </p:nvCxnSpPr>
          <p:spPr>
            <a:xfrm>
              <a:off x="5572141" y="1857293"/>
              <a:ext cx="785815" cy="500176"/>
            </a:xfrm>
            <a:prstGeom prst="curvedConnector3">
              <a:avLst>
                <a:gd name="adj1" fmla="val 50000"/>
              </a:avLst>
            </a:prstGeom>
            <a:ln w="28575">
              <a:solidFill>
                <a:srgbClr val="008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rot="16200000">
              <a:off x="4428281" y="1785045"/>
              <a:ext cx="571630" cy="1587"/>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6402" name="CasellaDiTesto 26"/>
            <p:cNvSpPr txBox="1">
              <a:spLocks noChangeArrowheads="1"/>
            </p:cNvSpPr>
            <p:nvPr/>
          </p:nvSpPr>
          <p:spPr bwMode="auto">
            <a:xfrm>
              <a:off x="5214942" y="2500306"/>
              <a:ext cx="2357454" cy="64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dirty="0" smtClean="0"/>
                <a:t>Rilassamento </a:t>
              </a:r>
              <a:r>
                <a:rPr lang="it-IT" sz="1800" dirty="0"/>
                <a:t>termico</a:t>
              </a:r>
            </a:p>
          </p:txBody>
        </p:sp>
        <p:cxnSp>
          <p:nvCxnSpPr>
            <p:cNvPr id="28" name="Connettore 1 27"/>
            <p:cNvCxnSpPr/>
            <p:nvPr/>
          </p:nvCxnSpPr>
          <p:spPr>
            <a:xfrm>
              <a:off x="6715144" y="1785839"/>
              <a:ext cx="121444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6715144" y="2428923"/>
              <a:ext cx="121444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ttore 2 29"/>
            <p:cNvCxnSpPr/>
            <p:nvPr/>
          </p:nvCxnSpPr>
          <p:spPr>
            <a:xfrm rot="16200000">
              <a:off x="7000038" y="2428129"/>
              <a:ext cx="571630" cy="1587"/>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6389" name="Rettangolo 31"/>
          <p:cNvSpPr>
            <a:spLocks noChangeArrowheads="1"/>
          </p:cNvSpPr>
          <p:nvPr/>
        </p:nvSpPr>
        <p:spPr bwMode="auto">
          <a:xfrm>
            <a:off x="214313" y="3155950"/>
            <a:ext cx="85010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dirty="0"/>
              <a:t>Il processo di decadimento energetico consiste nel ritorno degli elettroni eccitati agli orbitali di </a:t>
            </a:r>
            <a:r>
              <a:rPr lang="it-IT" dirty="0" smtClean="0"/>
              <a:t>partenza </a:t>
            </a:r>
            <a:r>
              <a:rPr lang="it-IT" dirty="0"/>
              <a:t>ed avviene prevalentemente per via termica. </a:t>
            </a:r>
            <a:r>
              <a:rPr lang="it-IT" dirty="0" smtClean="0"/>
              <a:t>L’energia </a:t>
            </a:r>
            <a:r>
              <a:rPr lang="it-IT" dirty="0"/>
              <a:t>accumulata è dispersa mediante urti con particelle che si trovano nelle vicinanze degli elettroni eccitati: questo è dunque un meccanismo di rilassamento non radiante (quenching).</a:t>
            </a:r>
          </a:p>
          <a:p>
            <a:pPr algn="just"/>
            <a:endParaRPr lang="it-IT" dirty="0"/>
          </a:p>
          <a:p>
            <a:pPr algn="just"/>
            <a:r>
              <a:rPr lang="it-IT" dirty="0"/>
              <a:t>Dato che ogni atomo dispone di elettroni situati su determinati orbitali, si avranno   spettri di assorbimento atomico caratteristici, costituiti da una serie di righe, dette righe di risonanza, la cui intensità è proporzionale alla probabilità della transizione elettronica corrispondente. </a:t>
            </a:r>
          </a:p>
          <a:p>
            <a:pPr algn="just"/>
            <a:r>
              <a:rPr lang="it-IT" dirty="0"/>
              <a:t>Il termine riga di risonanza sta ad indicare in generale tutte le transizioni che partono dal livello fondamentale. </a:t>
            </a:r>
          </a:p>
        </p:txBody>
      </p:sp>
      <p:sp>
        <p:nvSpPr>
          <p:cNvPr id="26"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Assorbimento atomico: principi</a:t>
            </a:r>
            <a:endParaRPr lang="it-IT" sz="2400" b="1" i="1" dirty="0"/>
          </a:p>
        </p:txBody>
      </p:sp>
      <p:grpSp>
        <p:nvGrpSpPr>
          <p:cNvPr id="27" name="Gruppo 26"/>
          <p:cNvGrpSpPr/>
          <p:nvPr/>
        </p:nvGrpSpPr>
        <p:grpSpPr>
          <a:xfrm>
            <a:off x="467544" y="692696"/>
            <a:ext cx="8208912" cy="144016"/>
            <a:chOff x="467544" y="692696"/>
            <a:chExt cx="8208912" cy="144016"/>
          </a:xfrm>
        </p:grpSpPr>
        <p:cxnSp>
          <p:nvCxnSpPr>
            <p:cNvPr id="31" name="Connettore 1 3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32" name="Rettangolo arrotondato 3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grpSp>
      <p:pic>
        <p:nvPicPr>
          <p:cNvPr id="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47517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tangolo 1"/>
          <p:cNvSpPr>
            <a:spLocks noChangeArrowheads="1"/>
          </p:cNvSpPr>
          <p:nvPr/>
        </p:nvSpPr>
        <p:spPr bwMode="auto">
          <a:xfrm>
            <a:off x="285750" y="1000125"/>
            <a:ext cx="864393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Il discorso è più complesso quando si parla di molecole.</a:t>
            </a:r>
          </a:p>
          <a:p>
            <a:pPr algn="just">
              <a:lnSpc>
                <a:spcPct val="114000"/>
              </a:lnSpc>
            </a:pPr>
            <a:endParaRPr lang="it-IT"/>
          </a:p>
          <a:p>
            <a:pPr algn="just">
              <a:lnSpc>
                <a:spcPct val="114000"/>
              </a:lnSpc>
            </a:pPr>
            <a:r>
              <a:rPr lang="it-IT"/>
              <a:t>Le molecole sono costituite dall</a:t>
            </a:r>
            <a:r>
              <a:rPr lang="ja-JP" altLang="it-IT"/>
              <a:t>’</a:t>
            </a:r>
            <a:r>
              <a:rPr lang="it-IT"/>
              <a:t>associazione stabile di più atomi tenuti assieme da legami chimici di diversa natura; secondo la teoria LCAO, tali legami chimici sono il prodotto dell</a:t>
            </a:r>
            <a:r>
              <a:rPr lang="ja-JP" altLang="it-IT"/>
              <a:t>’</a:t>
            </a:r>
            <a:r>
              <a:rPr lang="it-IT"/>
              <a:t>interazione di orbitali atomici (sovrapposizione di funzioni d</a:t>
            </a:r>
            <a:r>
              <a:rPr lang="ja-JP" altLang="it-IT"/>
              <a:t>’</a:t>
            </a:r>
            <a:r>
              <a:rPr lang="it-IT"/>
              <a:t>onda), che così generano orbitali molecolari, orbitali che sono delocalizzati a tutta la molecola.</a:t>
            </a:r>
          </a:p>
        </p:txBody>
      </p:sp>
      <p:pic>
        <p:nvPicPr>
          <p:cNvPr id="819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86125"/>
            <a:ext cx="292893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ttangolo 1"/>
          <p:cNvSpPr>
            <a:spLocks noChangeArrowheads="1"/>
          </p:cNvSpPr>
          <p:nvPr/>
        </p:nvSpPr>
        <p:spPr bwMode="auto">
          <a:xfrm>
            <a:off x="285750" y="3275732"/>
            <a:ext cx="5000625"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Quando </a:t>
            </a:r>
            <a:r>
              <a:rPr lang="it-IT" dirty="0" err="1"/>
              <a:t>n</a:t>
            </a:r>
            <a:r>
              <a:rPr lang="it-IT" dirty="0"/>
              <a:t> orbitali atomici interagiscono fra di loro si formano </a:t>
            </a:r>
            <a:r>
              <a:rPr lang="it-IT" dirty="0" err="1"/>
              <a:t>n</a:t>
            </a:r>
            <a:r>
              <a:rPr lang="it-IT" dirty="0"/>
              <a:t> orbitali molecolari, di due tipi:</a:t>
            </a:r>
          </a:p>
          <a:p>
            <a:pPr algn="just">
              <a:lnSpc>
                <a:spcPct val="114000"/>
              </a:lnSpc>
            </a:pPr>
            <a:r>
              <a:rPr lang="it-IT" dirty="0"/>
              <a:t> </a:t>
            </a:r>
          </a:p>
          <a:p>
            <a:pPr algn="just">
              <a:lnSpc>
                <a:spcPct val="114000"/>
              </a:lnSpc>
              <a:buFontTx/>
              <a:buChar char="-"/>
            </a:pPr>
            <a:r>
              <a:rPr lang="it-IT" b="1" dirty="0"/>
              <a:t>Orbitali molecolari di legame</a:t>
            </a:r>
          </a:p>
          <a:p>
            <a:pPr algn="just">
              <a:lnSpc>
                <a:spcPct val="114000"/>
              </a:lnSpc>
              <a:buFontTx/>
              <a:buChar char="-"/>
            </a:pPr>
            <a:r>
              <a:rPr lang="it-IT" b="1" dirty="0"/>
              <a:t>Orbitali molecolari di </a:t>
            </a:r>
            <a:r>
              <a:rPr lang="it-IT" b="1" dirty="0" err="1"/>
              <a:t>antilegame</a:t>
            </a:r>
            <a:endParaRPr lang="it-IT" b="1" dirty="0"/>
          </a:p>
          <a:p>
            <a:pPr algn="just">
              <a:lnSpc>
                <a:spcPct val="114000"/>
              </a:lnSpc>
              <a:buFontTx/>
              <a:buChar char="-"/>
            </a:pPr>
            <a:endParaRPr lang="it-IT" dirty="0"/>
          </a:p>
          <a:p>
            <a:pPr algn="just">
              <a:lnSpc>
                <a:spcPct val="114000"/>
              </a:lnSpc>
            </a:pPr>
            <a:r>
              <a:rPr lang="it-IT" dirty="0"/>
              <a:t>I primi hanno energia  inferiore rispetto ai secondi, ed è per questo che vengono abitualmente occupati dagli elettroni coinvolti nel legame. </a:t>
            </a:r>
          </a:p>
        </p:txBody>
      </p:sp>
      <p:sp>
        <p:nvSpPr>
          <p:cNvPr id="11"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Le molecole</a:t>
            </a:r>
            <a:endParaRPr lang="it-IT" sz="2400" b="1" i="1" dirty="0"/>
          </a:p>
        </p:txBody>
      </p:sp>
      <p:grpSp>
        <p:nvGrpSpPr>
          <p:cNvPr id="12" name="Gruppo 11"/>
          <p:cNvGrpSpPr/>
          <p:nvPr/>
        </p:nvGrpSpPr>
        <p:grpSpPr>
          <a:xfrm>
            <a:off x="467544" y="692696"/>
            <a:ext cx="8208912" cy="144016"/>
            <a:chOff x="467544" y="692696"/>
            <a:chExt cx="8208912" cy="144016"/>
          </a:xfrm>
        </p:grpSpPr>
        <p:cxnSp>
          <p:nvCxnSpPr>
            <p:cNvPr id="13" name="Connettore 1 12"/>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ttangolo arrotondato 13"/>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657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1"/>
          <p:cNvSpPr>
            <a:spLocks noChangeArrowheads="1"/>
          </p:cNvSpPr>
          <p:nvPr/>
        </p:nvSpPr>
        <p:spPr bwMode="auto">
          <a:xfrm>
            <a:off x="428625" y="980728"/>
            <a:ext cx="850106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Nella molecola possono esistere anche orbitali non direttamente impegnati nei legami: sono gli orbitali molecolari  di non-legame  (n) che si trovano ad esempio in atomi come ossigeno e azoto, i cui doppietti elettronici non sono di solito coinvolti in legami chimici .</a:t>
            </a:r>
          </a:p>
          <a:p>
            <a:pPr algn="just">
              <a:lnSpc>
                <a:spcPct val="114000"/>
              </a:lnSpc>
            </a:pPr>
            <a:endParaRPr lang="it-IT"/>
          </a:p>
          <a:p>
            <a:pPr algn="just">
              <a:lnSpc>
                <a:spcPct val="114000"/>
              </a:lnSpc>
            </a:pPr>
            <a:r>
              <a:rPr lang="it-IT"/>
              <a:t>A seconda della geometria si possono inoltre distinguere tra legami </a:t>
            </a:r>
            <a:r>
              <a:rPr lang="it-IT">
                <a:sym typeface="Symbol" charset="0"/>
              </a:rPr>
              <a:t> e :</a:t>
            </a:r>
          </a:p>
          <a:p>
            <a:pPr algn="just">
              <a:lnSpc>
                <a:spcPct val="114000"/>
              </a:lnSpc>
            </a:pPr>
            <a:r>
              <a:rPr lang="it-IT"/>
              <a:t>- </a:t>
            </a:r>
            <a:r>
              <a:rPr lang="it-IT" b="1"/>
              <a:t>legami sigma (σ)</a:t>
            </a:r>
            <a:r>
              <a:rPr lang="it-IT"/>
              <a:t>: la nube elettronica  si trova lungo l'asse che congiunge i nuclei atomici interessati dal legame. I legami semplici sono tutti di tipo σ; </a:t>
            </a:r>
          </a:p>
          <a:p>
            <a:pPr algn="just">
              <a:lnSpc>
                <a:spcPct val="114000"/>
              </a:lnSpc>
            </a:pPr>
            <a:r>
              <a:rPr lang="it-IT"/>
              <a:t>- </a:t>
            </a:r>
            <a:r>
              <a:rPr lang="it-IT" b="1"/>
              <a:t>legami pi-greco (π)</a:t>
            </a:r>
            <a:r>
              <a:rPr lang="it-IT"/>
              <a:t>: la nube elettronica si trova lungo assi paralleli a quello di legame, e posti al di sopra ed al di sotto dello stesso. I legami pi-greco sono utilizzati per formare legami multipli.</a:t>
            </a:r>
          </a:p>
        </p:txBody>
      </p:sp>
      <p:grpSp>
        <p:nvGrpSpPr>
          <p:cNvPr id="9219" name="Group 5"/>
          <p:cNvGrpSpPr>
            <a:grpSpLocks/>
          </p:cNvGrpSpPr>
          <p:nvPr/>
        </p:nvGrpSpPr>
        <p:grpSpPr bwMode="auto">
          <a:xfrm>
            <a:off x="714375" y="4572000"/>
            <a:ext cx="4214813" cy="1654175"/>
            <a:chOff x="703" y="1117"/>
            <a:chExt cx="2817" cy="1179"/>
          </a:xfrm>
        </p:grpSpPr>
        <p:pic>
          <p:nvPicPr>
            <p:cNvPr id="9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 y="1117"/>
              <a:ext cx="2772"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4"/>
            <p:cNvSpPr>
              <a:spLocks noChangeArrowheads="1"/>
            </p:cNvSpPr>
            <p:nvPr/>
          </p:nvSpPr>
          <p:spPr bwMode="auto">
            <a:xfrm>
              <a:off x="703" y="1162"/>
              <a:ext cx="2767" cy="113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grpSp>
        <p:nvGrpSpPr>
          <p:cNvPr id="9220" name="Group 19"/>
          <p:cNvGrpSpPr>
            <a:grpSpLocks/>
          </p:cNvGrpSpPr>
          <p:nvPr/>
        </p:nvGrpSpPr>
        <p:grpSpPr bwMode="auto">
          <a:xfrm>
            <a:off x="5357813" y="4286250"/>
            <a:ext cx="3230562" cy="2286000"/>
            <a:chOff x="567" y="2926"/>
            <a:chExt cx="1765" cy="1344"/>
          </a:xfrm>
        </p:grpSpPr>
        <p:sp>
          <p:nvSpPr>
            <p:cNvPr id="9226" name="Rectangle 13"/>
            <p:cNvSpPr>
              <a:spLocks noChangeArrowheads="1"/>
            </p:cNvSpPr>
            <p:nvPr/>
          </p:nvSpPr>
          <p:spPr bwMode="auto">
            <a:xfrm>
              <a:off x="567" y="2926"/>
              <a:ext cx="1765" cy="1344"/>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pic>
          <p:nvPicPr>
            <p:cNvPr id="9227"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2976"/>
              <a:ext cx="1678"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Legami chimici</a:t>
            </a:r>
            <a:endParaRPr lang="it-IT" sz="2400" b="1" i="1" dirty="0"/>
          </a:p>
        </p:txBody>
      </p:sp>
      <p:grpSp>
        <p:nvGrpSpPr>
          <p:cNvPr id="17" name="Gruppo 16"/>
          <p:cNvGrpSpPr/>
          <p:nvPr/>
        </p:nvGrpSpPr>
        <p:grpSpPr>
          <a:xfrm>
            <a:off x="467544" y="692696"/>
            <a:ext cx="8208912" cy="144016"/>
            <a:chOff x="467544" y="692696"/>
            <a:chExt cx="8208912" cy="144016"/>
          </a:xfrm>
        </p:grpSpPr>
        <p:cxnSp>
          <p:nvCxnSpPr>
            <p:cNvPr id="18" name="Connettore 1 17"/>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9" name="Rettangolo arrotondato 18"/>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92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ttangolo 1"/>
          <p:cNvSpPr>
            <a:spLocks noChangeArrowheads="1"/>
          </p:cNvSpPr>
          <p:nvPr/>
        </p:nvSpPr>
        <p:spPr bwMode="auto">
          <a:xfrm>
            <a:off x="357188" y="985838"/>
            <a:ext cx="8643937" cy="32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Gli atomi e le molecole possono trovarsi soltanto in stati aventi valori determinati e caratteristici dell'energia (quantizzazione). </a:t>
            </a:r>
          </a:p>
          <a:p>
            <a:pPr algn="just">
              <a:lnSpc>
                <a:spcPct val="114000"/>
              </a:lnSpc>
            </a:pPr>
            <a:r>
              <a:rPr lang="it-IT" dirty="0"/>
              <a:t>Il tema centrale della spettroscopia è lo studio delle transizioni fra due stati di energia differenti di un sistema di atomi o molecole. </a:t>
            </a:r>
          </a:p>
          <a:p>
            <a:pPr algn="just">
              <a:lnSpc>
                <a:spcPct val="114000"/>
              </a:lnSpc>
            </a:pPr>
            <a:endParaRPr lang="it-IT" dirty="0"/>
          </a:p>
          <a:p>
            <a:pPr algn="just">
              <a:lnSpc>
                <a:spcPct val="114000"/>
              </a:lnSpc>
            </a:pPr>
            <a:r>
              <a:rPr lang="it-IT" dirty="0"/>
              <a:t>Le transizioni hanno luogo con assorbimento o emissione di energia sotto forma di radiazione elettromagnetica avente frequenza </a:t>
            </a:r>
            <a:r>
              <a:rPr lang="it-IT" dirty="0" err="1" smtClean="0"/>
              <a:t>ν</a:t>
            </a:r>
            <a:r>
              <a:rPr lang="it-IT" dirty="0" smtClean="0"/>
              <a:t> </a:t>
            </a:r>
            <a:r>
              <a:rPr lang="it-IT" dirty="0"/>
              <a:t>(o lunghezza d'onda </a:t>
            </a:r>
            <a:r>
              <a:rPr lang="it-IT" dirty="0" err="1"/>
              <a:t>λ</a:t>
            </a:r>
            <a:r>
              <a:rPr lang="it-IT" dirty="0"/>
              <a:t>) data dalla relazione di </a:t>
            </a:r>
            <a:r>
              <a:rPr lang="it-IT" dirty="0" err="1"/>
              <a:t>Bohr</a:t>
            </a:r>
            <a:r>
              <a:rPr lang="it-IT" dirty="0"/>
              <a:t>: </a:t>
            </a:r>
          </a:p>
          <a:p>
            <a:pPr algn="just">
              <a:lnSpc>
                <a:spcPct val="114000"/>
              </a:lnSpc>
            </a:pPr>
            <a:endParaRPr lang="it-IT" dirty="0"/>
          </a:p>
          <a:p>
            <a:pPr algn="just">
              <a:lnSpc>
                <a:spcPct val="114000"/>
              </a:lnSpc>
            </a:pPr>
            <a:r>
              <a:rPr lang="it-IT" dirty="0"/>
              <a:t>ΔE = </a:t>
            </a:r>
            <a:r>
              <a:rPr lang="it-IT" dirty="0" err="1">
                <a:cs typeface="Arial" charset="0"/>
              </a:rPr>
              <a:t>ħ</a:t>
            </a:r>
            <a:r>
              <a:rPr lang="el-GR" dirty="0">
                <a:cs typeface="Arial" charset="0"/>
              </a:rPr>
              <a:t>ν</a:t>
            </a:r>
            <a:r>
              <a:rPr lang="it-IT" dirty="0">
                <a:cs typeface="Arial" charset="0"/>
              </a:rPr>
              <a:t> = </a:t>
            </a:r>
            <a:r>
              <a:rPr lang="it-IT" dirty="0" err="1">
                <a:cs typeface="Arial" charset="0"/>
              </a:rPr>
              <a:t>ħC</a:t>
            </a:r>
            <a:r>
              <a:rPr lang="it-IT" dirty="0">
                <a:cs typeface="Arial" charset="0"/>
              </a:rPr>
              <a:t>/</a:t>
            </a:r>
            <a:r>
              <a:rPr lang="el-GR" dirty="0">
                <a:cs typeface="Arial" charset="0"/>
              </a:rPr>
              <a:t>λ</a:t>
            </a:r>
            <a:r>
              <a:rPr lang="it-IT" dirty="0">
                <a:cs typeface="Arial" charset="0"/>
              </a:rPr>
              <a:t>, dove </a:t>
            </a:r>
            <a:r>
              <a:rPr lang="it-IT" dirty="0" err="1">
                <a:cs typeface="Arial" charset="0"/>
              </a:rPr>
              <a:t>ħ</a:t>
            </a:r>
            <a:r>
              <a:rPr lang="it-IT" dirty="0">
                <a:cs typeface="Arial" charset="0"/>
              </a:rPr>
              <a:t> è la costante di </a:t>
            </a:r>
            <a:r>
              <a:rPr lang="it-IT" dirty="0" err="1">
                <a:cs typeface="Arial" charset="0"/>
              </a:rPr>
              <a:t>Planck</a:t>
            </a:r>
            <a:r>
              <a:rPr lang="it-IT" dirty="0">
                <a:cs typeface="Arial" charset="0"/>
              </a:rPr>
              <a:t> e C è la velocità della luce</a:t>
            </a:r>
            <a:endParaRPr lang="it-IT" dirty="0"/>
          </a:p>
        </p:txBody>
      </p:sp>
      <p:pic>
        <p:nvPicPr>
          <p:cNvPr id="102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4376738"/>
            <a:ext cx="33718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3" y="4214813"/>
            <a:ext cx="28400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Interazione materia-energia</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974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ttangolo 6"/>
          <p:cNvSpPr>
            <a:spLocks noChangeArrowheads="1"/>
          </p:cNvSpPr>
          <p:nvPr/>
        </p:nvSpPr>
        <p:spPr bwMode="auto">
          <a:xfrm>
            <a:off x="285750" y="1047750"/>
            <a:ext cx="8501063" cy="429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dirty="0"/>
              <a:t>Le tecniche spettroscopiche sono basate sullo scambio di energia che si verifica fra l</a:t>
            </a:r>
            <a:r>
              <a:rPr lang="ja-JP" altLang="it-IT" sz="2000" dirty="0"/>
              <a:t>’</a:t>
            </a:r>
            <a:r>
              <a:rPr lang="it-IT" sz="2000" dirty="0"/>
              <a:t>energia radiante e la materia. </a:t>
            </a:r>
          </a:p>
          <a:p>
            <a:pPr algn="just">
              <a:lnSpc>
                <a:spcPct val="114000"/>
              </a:lnSpc>
            </a:pPr>
            <a:r>
              <a:rPr lang="it-IT" sz="2000" dirty="0"/>
              <a:t>In particolare, la spettrofotometria di assorbimento è interessata ai fenomeni di assorbimento delle radiazioni luminose della regione dello spettro elettromagnetico appartenenti al campo del visibile (350 – 700 nm) e del vicino ultravioletto (200 – 350 nm). </a:t>
            </a:r>
          </a:p>
          <a:p>
            <a:pPr algn="just">
              <a:lnSpc>
                <a:spcPct val="114000"/>
              </a:lnSpc>
            </a:pPr>
            <a:r>
              <a:rPr lang="it-IT" sz="2000" dirty="0"/>
              <a:t>Viene interessato anche l</a:t>
            </a:r>
            <a:r>
              <a:rPr lang="ja-JP" altLang="it-IT" sz="2000" dirty="0"/>
              <a:t>’</a:t>
            </a:r>
            <a:r>
              <a:rPr lang="it-IT" sz="2000" dirty="0"/>
              <a:t>UV lontano (10 – 200 nm), anche se in questo caso si opera sotto vuoto o in atmosfera di gas inerte, perché l</a:t>
            </a:r>
            <a:r>
              <a:rPr lang="ja-JP" altLang="it-IT" sz="2000" dirty="0"/>
              <a:t>’</a:t>
            </a:r>
            <a:r>
              <a:rPr lang="it-IT" sz="2000" dirty="0"/>
              <a:t>ossigeno atmosferico copre i segnali delle altre sostanze. </a:t>
            </a:r>
          </a:p>
          <a:p>
            <a:pPr algn="just">
              <a:lnSpc>
                <a:spcPct val="114000"/>
              </a:lnSpc>
            </a:pPr>
            <a:r>
              <a:rPr lang="it-IT" sz="2000" dirty="0"/>
              <a:t>L</a:t>
            </a:r>
            <a:r>
              <a:rPr lang="ja-JP" altLang="it-IT" sz="2000" dirty="0"/>
              <a:t>’</a:t>
            </a:r>
            <a:r>
              <a:rPr lang="it-IT" sz="2000" dirty="0"/>
              <a:t>assorbimento di questi tipi di radiazioni da parte delle molecole è in grado di produrre delle transizioni energetiche degli elettroni esterni della molecole, sia impegnati che non impegnati in un legame. </a:t>
            </a:r>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principi</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06346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la 7"/>
          <p:cNvGraphicFramePr>
            <a:graphicFrameLocks noGrp="1"/>
          </p:cNvGraphicFramePr>
          <p:nvPr>
            <p:extLst>
              <p:ext uri="{D42A27DB-BD31-4B8C-83A1-F6EECF244321}">
                <p14:modId xmlns:p14="http://schemas.microsoft.com/office/powerpoint/2010/main" val="2422683220"/>
              </p:ext>
            </p:extLst>
          </p:nvPr>
        </p:nvGraphicFramePr>
        <p:xfrm>
          <a:off x="642938" y="1285875"/>
          <a:ext cx="7786687" cy="2423160"/>
        </p:xfrm>
        <a:graphic>
          <a:graphicData uri="http://schemas.openxmlformats.org/drawingml/2006/table">
            <a:tbl>
              <a:tblPr/>
              <a:tblGrid>
                <a:gridCol w="2114550"/>
                <a:gridCol w="5672137"/>
              </a:tblGrid>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Calibri" charset="0"/>
                          <a:ea typeface="ＭＳ Ｐゴシック" charset="0"/>
                        </a:rPr>
                        <a:t>Tipo di transizione</a:t>
                      </a:r>
                      <a:endParaRPr kumimoji="0" lang="el-GR" sz="1800" b="0" i="0" u="none" strike="noStrike" cap="none" normalizeH="0" baseline="0">
                        <a:ln>
                          <a:noFill/>
                        </a:ln>
                        <a:solidFill>
                          <a:schemeClr val="tx1"/>
                        </a:solidFill>
                        <a:effectLst/>
                        <a:latin typeface="Calibri"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Calibri" charset="0"/>
                          <a:ea typeface="ＭＳ Ｐゴシック" charset="0"/>
                        </a:rPr>
                        <a:t>Lunghezza </a:t>
                      </a:r>
                      <a:r>
                        <a:rPr kumimoji="0" lang="it-IT" sz="1800" b="0" i="0" u="none" strike="noStrike" cap="none" normalizeH="0" baseline="0" dirty="0" smtClean="0">
                          <a:ln>
                            <a:noFill/>
                          </a:ln>
                          <a:solidFill>
                            <a:schemeClr val="tx1"/>
                          </a:solidFill>
                          <a:effectLst/>
                          <a:latin typeface="Calibri" charset="0"/>
                          <a:ea typeface="ＭＳ Ｐゴシック" charset="0"/>
                        </a:rPr>
                        <a:t>d’onda </a:t>
                      </a:r>
                      <a:r>
                        <a:rPr kumimoji="0" lang="it-IT" sz="1800" b="0" i="0" u="none" strike="noStrike" cap="none" normalizeH="0" baseline="0" dirty="0">
                          <a:ln>
                            <a:noFill/>
                          </a:ln>
                          <a:solidFill>
                            <a:schemeClr val="tx1"/>
                          </a:solidFill>
                          <a:effectLst/>
                          <a:latin typeface="Calibri" charset="0"/>
                          <a:ea typeface="ＭＳ Ｐゴシック" charset="0"/>
                        </a:rPr>
                        <a:t>necessaria alla transizione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Calibri" charset="0"/>
                          <a:ea typeface="ＭＳ Ｐゴシック" charset="0"/>
                          <a:sym typeface="Symbol" charset="0"/>
                        </a:rPr>
                        <a:t>→*</a:t>
                      </a:r>
                      <a:r>
                        <a:rPr kumimoji="0" lang="it-IT" sz="1800" b="0" i="0" u="none" strike="noStrike" cap="none" normalizeH="0" baseline="0">
                          <a:ln>
                            <a:noFill/>
                          </a:ln>
                          <a:solidFill>
                            <a:schemeClr val="tx1"/>
                          </a:solidFill>
                          <a:effectLst/>
                          <a:latin typeface="Calibri" charset="0"/>
                          <a:ea typeface="ＭＳ Ｐゴシック"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dirty="0">
                          <a:ln>
                            <a:noFill/>
                          </a:ln>
                          <a:solidFill>
                            <a:schemeClr val="tx1"/>
                          </a:solidFill>
                          <a:effectLst/>
                          <a:latin typeface="Calibri" charset="0"/>
                          <a:ea typeface="ＭＳ Ｐゴシック" charset="0"/>
                        </a:rPr>
                        <a:t>110-135 nm (poco utili, difficoltà tecniche)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Calibri" charset="0"/>
                          <a:ea typeface="ＭＳ Ｐゴシック" charset="0"/>
                          <a:sym typeface="Symbol" charset="0"/>
                        </a:rPr>
                        <a:t>→*</a:t>
                      </a:r>
                    </a:p>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Calibri" charset="0"/>
                          <a:ea typeface="ＭＳ Ｐゴシック" charset="0"/>
                          <a:sym typeface="Symbol" charset="0"/>
                        </a:rPr>
                        <a:t>n→*</a:t>
                      </a:r>
                      <a:endParaRPr kumimoji="0" lang="it-IT" sz="1800" b="0" i="0" u="none" strike="noStrike" cap="none" normalizeH="0" baseline="0">
                        <a:ln>
                          <a:noFill/>
                        </a:ln>
                        <a:solidFill>
                          <a:srgbClr val="000000"/>
                        </a:solidFill>
                        <a:effectLst/>
                        <a:latin typeface="Calibri"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dirty="0">
                          <a:ln>
                            <a:noFill/>
                          </a:ln>
                          <a:solidFill>
                            <a:srgbClr val="000000"/>
                          </a:solidFill>
                          <a:effectLst/>
                          <a:latin typeface="Calibri" charset="0"/>
                          <a:ea typeface="ＭＳ Ｐゴシック" charset="0"/>
                        </a:rPr>
                        <a:t>160-255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Calibri" charset="0"/>
                          <a:ea typeface="ＭＳ Ｐゴシック" charset="0"/>
                          <a:sym typeface="Symbo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a:ln>
                            <a:noFill/>
                          </a:ln>
                          <a:solidFill>
                            <a:srgbClr val="000000"/>
                          </a:solidFill>
                          <a:effectLst/>
                          <a:latin typeface="Calibri" charset="0"/>
                          <a:ea typeface="ＭＳ Ｐゴシック" charset="0"/>
                        </a:rPr>
                        <a:t>&gt; 285 nm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230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4000500"/>
            <a:ext cx="300037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0" name="CasellaDiTesto 11"/>
          <p:cNvSpPr txBox="1">
            <a:spLocks noChangeArrowheads="1"/>
          </p:cNvSpPr>
          <p:nvPr/>
        </p:nvSpPr>
        <p:spPr bwMode="auto">
          <a:xfrm>
            <a:off x="4143375" y="4214813"/>
            <a:ext cx="4786313"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Gli elettroni </a:t>
            </a:r>
            <a:r>
              <a:rPr lang="el-GR">
                <a:cs typeface="Arial" charset="0"/>
                <a:sym typeface="Symbol" charset="0"/>
              </a:rPr>
              <a:t>π</a:t>
            </a:r>
            <a:r>
              <a:rPr lang="it-IT"/>
              <a:t> sono 'meno legati' e risultano perciò più facilmente eccitabili rispetto ai σ.</a:t>
            </a:r>
          </a:p>
          <a:p>
            <a:pPr algn="just" eaLnBrk="1" hangingPunct="1">
              <a:lnSpc>
                <a:spcPct val="114000"/>
              </a:lnSpc>
            </a:pPr>
            <a:endParaRPr lang="it-IT"/>
          </a:p>
          <a:p>
            <a:pPr algn="just" eaLnBrk="1" hangingPunct="1">
              <a:lnSpc>
                <a:spcPct val="114000"/>
              </a:lnSpc>
            </a:pPr>
            <a:r>
              <a:rPr lang="it-IT"/>
              <a:t>Minore è la differenza di energia tra i livelli coinvolti nella transizione, maggiore è la lunghezza d</a:t>
            </a:r>
            <a:r>
              <a:rPr lang="ja-JP" altLang="it-IT"/>
              <a:t>’</a:t>
            </a:r>
            <a:r>
              <a:rPr lang="it-IT"/>
              <a:t>onda della radiazione</a:t>
            </a: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principi</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2881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asellaDiTesto 6"/>
          <p:cNvSpPr txBox="1">
            <a:spLocks noChangeArrowheads="1"/>
          </p:cNvSpPr>
          <p:nvPr/>
        </p:nvSpPr>
        <p:spPr bwMode="auto">
          <a:xfrm>
            <a:off x="357188" y="1576388"/>
            <a:ext cx="8358187"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Ciò che si osserva all</a:t>
            </a:r>
            <a:r>
              <a:rPr lang="ja-JP" altLang="it-IT"/>
              <a:t>’</a:t>
            </a:r>
            <a:r>
              <a:rPr lang="it-IT"/>
              <a:t>UV-vis non è una singola transizione ma una banda: a causa dei moti vibrazionali e rotazionali, ci sono molti assorbimenti vicini in energia, che si traducono nella formazione di una banda di assorbimento.</a:t>
            </a:r>
          </a:p>
        </p:txBody>
      </p:sp>
      <p:pic>
        <p:nvPicPr>
          <p:cNvPr id="133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259138"/>
            <a:ext cx="4214812"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2463" y="3429000"/>
            <a:ext cx="446722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principi</a:t>
            </a:r>
            <a:endParaRPr lang="it-IT" sz="2400" b="1" i="1" dirty="0"/>
          </a:p>
        </p:txBody>
      </p:sp>
      <p:grpSp>
        <p:nvGrpSpPr>
          <p:cNvPr id="12" name="Gruppo 11"/>
          <p:cNvGrpSpPr/>
          <p:nvPr/>
        </p:nvGrpSpPr>
        <p:grpSpPr>
          <a:xfrm>
            <a:off x="467544" y="692696"/>
            <a:ext cx="8208912" cy="144016"/>
            <a:chOff x="467544" y="692696"/>
            <a:chExt cx="8208912" cy="144016"/>
          </a:xfrm>
        </p:grpSpPr>
        <p:cxnSp>
          <p:nvCxnSpPr>
            <p:cNvPr id="13" name="Connettore 1 12"/>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ttangolo arrotondato 13"/>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3853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Spettro UV-vis</a:t>
            </a:r>
            <a:endParaRPr lang="it-IT" dirty="0"/>
          </a:p>
        </p:txBody>
      </p:sp>
      <p:pic>
        <p:nvPicPr>
          <p:cNvPr id="3" name="Picture 5"/>
          <p:cNvPicPr>
            <a:picLocks noChangeAspect="1" noChangeArrowheads="1"/>
          </p:cNvPicPr>
          <p:nvPr/>
        </p:nvPicPr>
        <p:blipFill>
          <a:blip r:embed="rId2"/>
          <a:srcRect l="7086" t="4893" b="8450"/>
          <a:stretch>
            <a:fillRect/>
          </a:stretch>
        </p:blipFill>
        <p:spPr bwMode="auto">
          <a:xfrm>
            <a:off x="1763688" y="1844824"/>
            <a:ext cx="5904656" cy="4315248"/>
          </a:xfrm>
          <a:prstGeom prst="rect">
            <a:avLst/>
          </a:prstGeom>
          <a:noFill/>
          <a:ln w="9525">
            <a:noFill/>
            <a:miter lim="800000"/>
            <a:headEnd/>
            <a:tailEnd/>
          </a:ln>
          <a:effectLst/>
        </p:spPr>
      </p:pic>
    </p:spTree>
    <p:extLst>
      <p:ext uri="{BB962C8B-B14F-4D97-AF65-F5344CB8AC3E}">
        <p14:creationId xmlns:p14="http://schemas.microsoft.com/office/powerpoint/2010/main" val="102321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ttangolo 6"/>
          <p:cNvSpPr>
            <a:spLocks noChangeArrowheads="1"/>
          </p:cNvSpPr>
          <p:nvPr/>
        </p:nvSpPr>
        <p:spPr bwMode="auto">
          <a:xfrm>
            <a:off x="285750" y="1071563"/>
            <a:ext cx="85725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Se in un molecola sono presenti doppi legami coniugati (alternati), si verifica una delocalizzazione elettronica, che porta ad una diminuzione della differenza di energia tra i vari livelli con conseguente diminuzione energetica tra un livello e l'altro: per effettuare transizioni occorreranno quindi radiazioni di minor energia, quali ad esempio quelle nel campo visibile </a:t>
            </a:r>
          </a:p>
          <a:p>
            <a:pPr algn="just">
              <a:lnSpc>
                <a:spcPct val="114000"/>
              </a:lnSpc>
            </a:pPr>
            <a:r>
              <a:rPr lang="it-IT"/>
              <a:t>Di solito, perciò, tale spettroscopia coinvolge gli elettroni dei doppi legami (Es. C=C) o quelli dei doppietti di non legame (Es. N, O). </a:t>
            </a:r>
          </a:p>
          <a:p>
            <a:pPr algn="just">
              <a:lnSpc>
                <a:spcPct val="114000"/>
              </a:lnSpc>
            </a:pPr>
            <a:r>
              <a:rPr lang="it-IT"/>
              <a:t>Tale delocalizzazione può essere estesa a tutta la molecola oppure può risultare limitata a raggruppamenti particolari, separati fra di loro nella molecola da un insieme di legami completamente saturi che fungono da isolante e che quindi impediscono la delocalizzazione. </a:t>
            </a:r>
          </a:p>
          <a:p>
            <a:pPr algn="just">
              <a:lnSpc>
                <a:spcPct val="114000"/>
              </a:lnSpc>
            </a:pPr>
            <a:r>
              <a:rPr lang="it-IT"/>
              <a:t>Il raggruppamento chimico (insaturo) responsabile dell</a:t>
            </a:r>
            <a:r>
              <a:rPr lang="ja-JP" altLang="it-IT"/>
              <a:t>’</a:t>
            </a:r>
            <a:r>
              <a:rPr lang="it-IT"/>
              <a:t>assorbimento è detto cromoforo</a:t>
            </a:r>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principi</a:t>
            </a:r>
            <a:endParaRPr lang="it-IT" sz="2400" b="1" i="1" dirty="0"/>
          </a:p>
        </p:txBody>
      </p:sp>
      <p:grpSp>
        <p:nvGrpSpPr>
          <p:cNvPr id="9" name="Gruppo 8"/>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373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ttangolo 3"/>
          <p:cNvSpPr>
            <a:spLocks noChangeArrowheads="1"/>
          </p:cNvSpPr>
          <p:nvPr/>
        </p:nvSpPr>
        <p:spPr bwMode="auto">
          <a:xfrm>
            <a:off x="214313" y="1428750"/>
            <a:ext cx="864393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La radiazione elettromagnetica è una forma di energia radiante le cui proprietà possono essere descritte sia da un modello ondulatorio (interferenza,  diffrazione delle onde) sia da un modello corpuscolare (ionizzazione, effetto fotoelettrico).</a:t>
            </a:r>
          </a:p>
          <a:p>
            <a:pPr algn="just">
              <a:lnSpc>
                <a:spcPct val="114000"/>
              </a:lnSpc>
            </a:pPr>
            <a:endParaRPr lang="it-IT" dirty="0"/>
          </a:p>
          <a:p>
            <a:pPr algn="just">
              <a:lnSpc>
                <a:spcPct val="114000"/>
              </a:lnSpc>
            </a:pPr>
            <a:r>
              <a:rPr lang="it-IT" dirty="0"/>
              <a:t>È quindi necessaria una doppia rappresentazione: onda elettromagnetica e particella dotata di una quantità discreta di energia (fotone). </a:t>
            </a:r>
          </a:p>
          <a:p>
            <a:pPr algn="just">
              <a:lnSpc>
                <a:spcPct val="114000"/>
              </a:lnSpc>
            </a:pPr>
            <a:endParaRPr lang="it-IT" dirty="0"/>
          </a:p>
          <a:p>
            <a:pPr algn="just">
              <a:lnSpc>
                <a:spcPct val="114000"/>
              </a:lnSpc>
            </a:pPr>
            <a:r>
              <a:rPr lang="it-IT" dirty="0"/>
              <a:t>Nell</a:t>
            </a:r>
            <a:r>
              <a:rPr lang="ja-JP" altLang="it-IT" dirty="0"/>
              <a:t>’</a:t>
            </a:r>
            <a:r>
              <a:rPr lang="it-IT" dirty="0"/>
              <a:t>approccio ondulatorio la radiazione elettromagnetica è </a:t>
            </a:r>
            <a:r>
              <a:rPr lang="it-IT" dirty="0" smtClean="0"/>
              <a:t>un’onda </a:t>
            </a:r>
            <a:r>
              <a:rPr lang="it-IT" dirty="0"/>
              <a:t>sinusoidale di campi elettrici e magnetici, perpendicolari fra loro e perpendicolari alla direzione di propagazione. </a:t>
            </a: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688" y="4572000"/>
            <a:ext cx="414337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Radiazione elettromagnetica</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36345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0850" y="-127000"/>
            <a:ext cx="10045700" cy="7112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28600"/>
            <a:ext cx="10058400" cy="7315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450" y="-114300"/>
            <a:ext cx="9994900" cy="7086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013uni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3234"/>
            <a:ext cx="41148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90600"/>
            <a:ext cx="4800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9"/>
          <p:cNvSpPr txBox="1">
            <a:spLocks noChangeArrowheads="1"/>
          </p:cNvSpPr>
          <p:nvPr/>
        </p:nvSpPr>
        <p:spPr bwMode="auto">
          <a:xfrm>
            <a:off x="0" y="3429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endParaRPr lang="it-IT"/>
          </a:p>
        </p:txBody>
      </p:sp>
      <p:sp>
        <p:nvSpPr>
          <p:cNvPr id="8" name="Text Box 10"/>
          <p:cNvSpPr txBox="1">
            <a:spLocks noChangeArrowheads="1"/>
          </p:cNvSpPr>
          <p:nvPr/>
        </p:nvSpPr>
        <p:spPr bwMode="auto">
          <a:xfrm>
            <a:off x="357188" y="3201243"/>
            <a:ext cx="8474075" cy="354012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dirty="0"/>
              <a:t>Uno spettrofotometro UV-vis è costituito da:</a:t>
            </a:r>
          </a:p>
          <a:p>
            <a:pPr algn="just" eaLnBrk="1" hangingPunct="1">
              <a:lnSpc>
                <a:spcPct val="114000"/>
              </a:lnSpc>
              <a:buFontTx/>
              <a:buAutoNum type="arabicParenR"/>
            </a:pPr>
            <a:r>
              <a:rPr lang="it-IT" dirty="0" smtClean="0"/>
              <a:t> Sorgente </a:t>
            </a:r>
            <a:r>
              <a:rPr lang="it-IT" dirty="0"/>
              <a:t>di radiazioni</a:t>
            </a:r>
          </a:p>
          <a:p>
            <a:pPr algn="just" eaLnBrk="1" hangingPunct="1">
              <a:lnSpc>
                <a:spcPct val="114000"/>
              </a:lnSpc>
              <a:buFontTx/>
              <a:buAutoNum type="arabicParenR"/>
            </a:pPr>
            <a:r>
              <a:rPr lang="it-IT" dirty="0" smtClean="0"/>
              <a:t> Monocromatore </a:t>
            </a:r>
            <a:r>
              <a:rPr lang="it-IT" dirty="0"/>
              <a:t>o selezionatore di lunghezza d</a:t>
            </a:r>
            <a:r>
              <a:rPr lang="ja-JP" altLang="it-IT" dirty="0"/>
              <a:t>’</a:t>
            </a:r>
            <a:r>
              <a:rPr lang="it-IT" dirty="0"/>
              <a:t>onda</a:t>
            </a:r>
          </a:p>
          <a:p>
            <a:pPr algn="just" eaLnBrk="1" hangingPunct="1">
              <a:lnSpc>
                <a:spcPct val="114000"/>
              </a:lnSpc>
              <a:buFontTx/>
              <a:buAutoNum type="arabicParenR"/>
            </a:pPr>
            <a:r>
              <a:rPr lang="it-IT" dirty="0" smtClean="0"/>
              <a:t> Cella</a:t>
            </a:r>
            <a:endParaRPr lang="it-IT" dirty="0"/>
          </a:p>
          <a:p>
            <a:pPr algn="just" eaLnBrk="1" hangingPunct="1">
              <a:lnSpc>
                <a:spcPct val="114000"/>
              </a:lnSpc>
              <a:buFontTx/>
              <a:buAutoNum type="arabicParenR"/>
            </a:pPr>
            <a:r>
              <a:rPr lang="it-IT" dirty="0" smtClean="0"/>
              <a:t> Rivelatore</a:t>
            </a:r>
            <a:endParaRPr lang="it-IT" dirty="0"/>
          </a:p>
          <a:p>
            <a:pPr algn="just" eaLnBrk="1" hangingPunct="1">
              <a:lnSpc>
                <a:spcPct val="114000"/>
              </a:lnSpc>
              <a:buFontTx/>
              <a:buAutoNum type="arabicParenR"/>
            </a:pPr>
            <a:r>
              <a:rPr lang="it-IT" dirty="0" smtClean="0"/>
              <a:t> Lettore</a:t>
            </a:r>
            <a:endParaRPr lang="it-IT" dirty="0"/>
          </a:p>
          <a:p>
            <a:pPr algn="just" eaLnBrk="1" hangingPunct="1">
              <a:lnSpc>
                <a:spcPct val="114000"/>
              </a:lnSpc>
            </a:pPr>
            <a:endParaRPr lang="it-IT" dirty="0"/>
          </a:p>
          <a:p>
            <a:pPr algn="just" eaLnBrk="1" hangingPunct="1">
              <a:lnSpc>
                <a:spcPct val="114000"/>
              </a:lnSpc>
            </a:pPr>
            <a:r>
              <a:rPr lang="it-IT" dirty="0"/>
              <a:t>Gli spettrofotometri UV-visibile sono a singolo o a doppio raggio: i sistemi </a:t>
            </a:r>
            <a:r>
              <a:rPr lang="it-IT" dirty="0" err="1"/>
              <a:t>monoraggio</a:t>
            </a:r>
            <a:r>
              <a:rPr lang="it-IT" dirty="0"/>
              <a:t> si utilizzano per le analisi quantitative, mentre gli spettrofotometri a doppio raggio sono più complessi e costosi, ma consentono una grande praticità anche nelle analisi quantitative.</a:t>
            </a:r>
          </a:p>
        </p:txBody>
      </p:sp>
      <p:sp>
        <p:nvSpPr>
          <p:cNvPr id="12"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strumentazione</a:t>
            </a:r>
            <a:endParaRPr lang="it-IT" sz="2400" b="1" i="1" dirty="0"/>
          </a:p>
        </p:txBody>
      </p:sp>
      <p:grpSp>
        <p:nvGrpSpPr>
          <p:cNvPr id="14" name="Gruppo 13"/>
          <p:cNvGrpSpPr/>
          <p:nvPr/>
        </p:nvGrpSpPr>
        <p:grpSpPr>
          <a:xfrm>
            <a:off x="467544" y="692696"/>
            <a:ext cx="8208912" cy="144016"/>
            <a:chOff x="467544" y="692696"/>
            <a:chExt cx="8208912" cy="144016"/>
          </a:xfrm>
        </p:grpSpPr>
        <p:cxnSp>
          <p:nvCxnSpPr>
            <p:cNvPr id="15" name="Connettore 1 14"/>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6" name="Rettangolo arrotondato 15"/>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852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ttangolo 9"/>
          <p:cNvSpPr>
            <a:spLocks noChangeArrowheads="1"/>
          </p:cNvSpPr>
          <p:nvPr/>
        </p:nvSpPr>
        <p:spPr bwMode="auto">
          <a:xfrm>
            <a:off x="285750" y="1214438"/>
            <a:ext cx="85725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b="1" dirty="0"/>
              <a:t>Sorgente </a:t>
            </a:r>
          </a:p>
          <a:p>
            <a:pPr algn="just">
              <a:lnSpc>
                <a:spcPct val="114000"/>
              </a:lnSpc>
            </a:pPr>
            <a:r>
              <a:rPr lang="it-IT" dirty="0"/>
              <a:t>È la parte </a:t>
            </a:r>
            <a:r>
              <a:rPr lang="it-IT" dirty="0" err="1"/>
              <a:t>dell</a:t>
            </a:r>
            <a:r>
              <a:rPr lang="ja-JP" altLang="it-IT" dirty="0"/>
              <a:t>’</a:t>
            </a:r>
            <a:r>
              <a:rPr lang="it-IT" dirty="0"/>
              <a:t>apparecchio che origina la radiazione policromatica (contenenti cioè tutte le lunghezze d'onda del campo richiesto) poi diretta sul campione</a:t>
            </a:r>
            <a:r>
              <a:rPr lang="it-IT" i="1" dirty="0"/>
              <a:t>. </a:t>
            </a:r>
          </a:p>
          <a:p>
            <a:pPr algn="just">
              <a:lnSpc>
                <a:spcPct val="114000"/>
              </a:lnSpc>
            </a:pPr>
            <a:r>
              <a:rPr lang="it-IT" dirty="0"/>
              <a:t>Negli strumenti che misurano la luce ultravioletta e visibile sono presenti due diverse lampade per coprire tutto lo spettro </a:t>
            </a:r>
            <a:r>
              <a:rPr lang="it-IT" dirty="0" smtClean="0"/>
              <a:t>nell’intervallo </a:t>
            </a:r>
            <a:r>
              <a:rPr lang="it-IT" dirty="0"/>
              <a:t>190 – 800 nm: </a:t>
            </a:r>
          </a:p>
          <a:p>
            <a:pPr algn="just">
              <a:lnSpc>
                <a:spcPct val="114000"/>
              </a:lnSpc>
            </a:pPr>
            <a:r>
              <a:rPr lang="it-IT" dirty="0"/>
              <a:t>- Per la regione del visibile si utilizzano lampade a incandescenza (a filamento di tungsteno, lampade quarzo-iodio o lampade tungsteno-alogeno) </a:t>
            </a:r>
          </a:p>
          <a:p>
            <a:pPr algn="just">
              <a:lnSpc>
                <a:spcPct val="114000"/>
              </a:lnSpc>
            </a:pPr>
            <a:r>
              <a:rPr lang="it-IT" dirty="0"/>
              <a:t>- Per la regione UV si usano lampade a scarica in un gas (deuterio o a idrogeno); sono costituite da un'ampolla di quarzo contenente il gas rarefatto nella quale viene attivata, tra due elettrodi, una scarica elettrica con la conseguente emissione di radiazioni con spettro continuo. </a:t>
            </a:r>
          </a:p>
          <a:p>
            <a:pPr algn="just">
              <a:lnSpc>
                <a:spcPct val="114000"/>
              </a:lnSpc>
            </a:pPr>
            <a:endParaRPr lang="it-IT" dirty="0"/>
          </a:p>
          <a:p>
            <a:pPr algn="just">
              <a:lnSpc>
                <a:spcPct val="114000"/>
              </a:lnSpc>
            </a:pPr>
            <a:r>
              <a:rPr lang="it-IT" dirty="0"/>
              <a:t>Gli spettrofotometri UV-vis avranno quindi al loro interno queste due lampade, che vengono </a:t>
            </a:r>
            <a:r>
              <a:rPr lang="it-IT" dirty="0" err="1"/>
              <a:t>intercambiate</a:t>
            </a:r>
            <a:r>
              <a:rPr lang="it-IT" dirty="0"/>
              <a:t> dal meccanismo interno, in genere intorno ai 350 nm. </a:t>
            </a:r>
          </a:p>
          <a:p>
            <a:pPr algn="just">
              <a:lnSpc>
                <a:spcPct val="114000"/>
              </a:lnSpc>
            </a:pPr>
            <a:r>
              <a:rPr lang="it-IT" dirty="0"/>
              <a:t>Dopo la sorgente è posta una fenditura di ingresso che serve (associata anche a lenti e/o specchi) a rendere paralleli i raggi ed evitare luce diffusa nello strumento. </a:t>
            </a:r>
          </a:p>
        </p:txBody>
      </p:sp>
      <p:sp>
        <p:nvSpPr>
          <p:cNvPr id="14"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strumentazione</a:t>
            </a:r>
            <a:endParaRPr lang="it-IT" sz="2400" b="1" i="1" dirty="0"/>
          </a:p>
        </p:txBody>
      </p:sp>
      <p:grpSp>
        <p:nvGrpSpPr>
          <p:cNvPr id="15" name="Gruppo 14"/>
          <p:cNvGrpSpPr/>
          <p:nvPr/>
        </p:nvGrpSpPr>
        <p:grpSpPr>
          <a:xfrm>
            <a:off x="467544" y="692696"/>
            <a:ext cx="8208912" cy="144016"/>
            <a:chOff x="467544" y="692696"/>
            <a:chExt cx="8208912" cy="144016"/>
          </a:xfrm>
        </p:grpSpPr>
        <p:cxnSp>
          <p:nvCxnSpPr>
            <p:cNvPr id="16" name="Connettore 1 15"/>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7" name="Rettangolo arrotondato 16"/>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13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ttangolo 9"/>
          <p:cNvSpPr>
            <a:spLocks noChangeArrowheads="1"/>
          </p:cNvSpPr>
          <p:nvPr/>
        </p:nvSpPr>
        <p:spPr bwMode="auto">
          <a:xfrm>
            <a:off x="285750" y="1000125"/>
            <a:ext cx="857250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b="1"/>
              <a:t>Monocromatore </a:t>
            </a:r>
          </a:p>
          <a:p>
            <a:pPr algn="just">
              <a:lnSpc>
                <a:spcPct val="114000"/>
              </a:lnSpc>
            </a:pPr>
            <a:r>
              <a:rPr lang="it-IT"/>
              <a:t>È il sistema ottico usato per disperdere la luce policromatica in bande monocromatiche, che vengono inviate in successione sul campione. </a:t>
            </a:r>
          </a:p>
          <a:p>
            <a:pPr algn="just">
              <a:lnSpc>
                <a:spcPct val="114000"/>
              </a:lnSpc>
            </a:pPr>
            <a:r>
              <a:rPr lang="it-IT"/>
              <a:t>Esistono due tipi di monocromatori: </a:t>
            </a:r>
          </a:p>
          <a:p>
            <a:pPr algn="just">
              <a:lnSpc>
                <a:spcPct val="114000"/>
              </a:lnSpc>
            </a:pPr>
            <a:r>
              <a:rPr lang="it-IT"/>
              <a:t>- Basati su filtri (ottici o interferenziali), che bloccano una parte della luce e lasciano passare solo la parte desiderata.</a:t>
            </a:r>
          </a:p>
          <a:p>
            <a:pPr algn="just">
              <a:lnSpc>
                <a:spcPct val="114000"/>
              </a:lnSpc>
              <a:buFontTx/>
              <a:buChar char="-"/>
            </a:pPr>
            <a:r>
              <a:rPr lang="it-IT"/>
              <a:t> Basati su un elemento disperdente (prisma o reticolo), che separano le varie componenti della radiazione e ne permettono la successiva selezione della banda desiderata.</a:t>
            </a:r>
          </a:p>
          <a:p>
            <a:pPr algn="just">
              <a:lnSpc>
                <a:spcPct val="114000"/>
              </a:lnSpc>
              <a:buFontTx/>
              <a:buChar char="-"/>
            </a:pPr>
            <a:endParaRPr lang="it-IT"/>
          </a:p>
          <a:p>
            <a:pPr algn="just">
              <a:lnSpc>
                <a:spcPct val="114000"/>
              </a:lnSpc>
            </a:pPr>
            <a:r>
              <a:rPr lang="it-IT" b="1"/>
              <a:t>Cella </a:t>
            </a:r>
          </a:p>
          <a:p>
            <a:pPr algn="just">
              <a:lnSpc>
                <a:spcPct val="114000"/>
              </a:lnSpc>
            </a:pPr>
            <a:r>
              <a:rPr lang="it-IT"/>
              <a:t>È la componente destinata a contenere il campione da esaminare; questo, generalmente in soluzione, viene introdotto in questi contenitori (cuvette).</a:t>
            </a:r>
            <a:r>
              <a:rPr lang="it-IT" b="1" i="1"/>
              <a:t> </a:t>
            </a:r>
          </a:p>
          <a:p>
            <a:pPr algn="just">
              <a:lnSpc>
                <a:spcPct val="114000"/>
              </a:lnSpc>
            </a:pPr>
            <a:r>
              <a:rPr lang="it-IT"/>
              <a:t>Oltre ad essere trasparenti alla radiazione impiegata, devono avere un ben preciso 'cammino ottico' (la lunghezza percorsa dalla radiazione nel campione) che dovrà essere sufficiente ad avere assorbimenti rilevabili dallo strumento. </a:t>
            </a:r>
          </a:p>
          <a:p>
            <a:pPr algn="just">
              <a:lnSpc>
                <a:spcPct val="114000"/>
              </a:lnSpc>
            </a:pPr>
            <a:r>
              <a:rPr lang="it-IT"/>
              <a:t>- In UV si utilizzano celle in quarzo (SiO</a:t>
            </a:r>
            <a:r>
              <a:rPr lang="it-IT" baseline="-25000"/>
              <a:t>2</a:t>
            </a:r>
            <a:r>
              <a:rPr lang="it-IT"/>
              <a:t>) </a:t>
            </a:r>
          </a:p>
          <a:p>
            <a:pPr algn="just">
              <a:lnSpc>
                <a:spcPct val="114000"/>
              </a:lnSpc>
            </a:pPr>
            <a:r>
              <a:rPr lang="it-IT"/>
              <a:t>- Nel visibile in vetro o quarzo o alcuni materiali plastici.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strumentazione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089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ttangolo 8"/>
          <p:cNvSpPr>
            <a:spLocks noChangeArrowheads="1"/>
          </p:cNvSpPr>
          <p:nvPr/>
        </p:nvSpPr>
        <p:spPr bwMode="auto">
          <a:xfrm>
            <a:off x="285750" y="1214438"/>
            <a:ext cx="864393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b="1" dirty="0"/>
              <a:t>Rivelatore </a:t>
            </a:r>
          </a:p>
          <a:p>
            <a:pPr algn="just">
              <a:lnSpc>
                <a:spcPct val="114000"/>
              </a:lnSpc>
            </a:pPr>
            <a:r>
              <a:rPr lang="it-IT" dirty="0"/>
              <a:t>Sono dispositivi capaci di produrre un segnale elettrico che dipende dall'energia delle radiazioni che lo investono. </a:t>
            </a:r>
          </a:p>
          <a:p>
            <a:pPr algn="just">
              <a:lnSpc>
                <a:spcPct val="114000"/>
              </a:lnSpc>
            </a:pPr>
            <a:r>
              <a:rPr lang="it-IT" dirty="0"/>
              <a:t>Tale segnale elettrico (proporzionale all'intensità luminosa) viene poi trasferito a un indicatore analogico o elaborato per via elettronica. </a:t>
            </a:r>
          </a:p>
          <a:p>
            <a:pPr algn="just">
              <a:lnSpc>
                <a:spcPct val="114000"/>
              </a:lnSpc>
            </a:pPr>
            <a:r>
              <a:rPr lang="it-IT" dirty="0"/>
              <a:t>In </a:t>
            </a:r>
            <a:r>
              <a:rPr lang="it-IT" dirty="0" err="1"/>
              <a:t>UV-visibile</a:t>
            </a:r>
            <a:r>
              <a:rPr lang="it-IT" dirty="0"/>
              <a:t> si possono utilizzare: </a:t>
            </a:r>
          </a:p>
          <a:p>
            <a:pPr algn="just">
              <a:lnSpc>
                <a:spcPct val="114000"/>
              </a:lnSpc>
            </a:pPr>
            <a:r>
              <a:rPr lang="it-IT" dirty="0"/>
              <a:t>- Celle fotovoltaiche e celle fotoconduttive; </a:t>
            </a:r>
          </a:p>
          <a:p>
            <a:pPr algn="just">
              <a:lnSpc>
                <a:spcPct val="114000"/>
              </a:lnSpc>
            </a:pPr>
            <a:r>
              <a:rPr lang="it-IT" dirty="0"/>
              <a:t>- Fototubi e fotomoltiplicatori; </a:t>
            </a:r>
          </a:p>
          <a:p>
            <a:pPr algn="just">
              <a:lnSpc>
                <a:spcPct val="114000"/>
              </a:lnSpc>
            </a:pPr>
            <a:r>
              <a:rPr lang="it-IT" dirty="0"/>
              <a:t>- Fotodiodi </a:t>
            </a:r>
          </a:p>
          <a:p>
            <a:pPr algn="just">
              <a:lnSpc>
                <a:spcPct val="114000"/>
              </a:lnSpc>
            </a:pPr>
            <a:endParaRPr lang="it-IT" dirty="0"/>
          </a:p>
          <a:p>
            <a:pPr algn="just">
              <a:lnSpc>
                <a:spcPct val="114000"/>
              </a:lnSpc>
            </a:pPr>
            <a:r>
              <a:rPr lang="it-IT" b="1" dirty="0"/>
              <a:t>Sistema di elaborazione e dei dati </a:t>
            </a:r>
          </a:p>
          <a:p>
            <a:pPr algn="just">
              <a:lnSpc>
                <a:spcPct val="114000"/>
              </a:lnSpc>
            </a:pPr>
            <a:r>
              <a:rPr lang="it-IT" dirty="0"/>
              <a:t>Il segnale proveniente dal rivelatore viene opportunamente amplificato e un amperometro ne rileva </a:t>
            </a:r>
            <a:r>
              <a:rPr lang="it-IT" dirty="0" err="1" smtClean="0"/>
              <a:t>l</a:t>
            </a:r>
            <a:r>
              <a:rPr lang="ja-JP" altLang="it-IT" dirty="0" smtClean="0"/>
              <a:t>’</a:t>
            </a:r>
            <a:r>
              <a:rPr lang="it-IT" dirty="0" smtClean="0"/>
              <a:t>intensità; </a:t>
            </a:r>
            <a:r>
              <a:rPr lang="it-IT" dirty="0"/>
              <a:t>il segnale elettrico è poi convertito in un valore numerico proporzionale </a:t>
            </a:r>
            <a:r>
              <a:rPr lang="it-IT" dirty="0" err="1"/>
              <a:t>all</a:t>
            </a:r>
            <a:r>
              <a:rPr lang="ja-JP" altLang="it-IT" dirty="0"/>
              <a:t>’</a:t>
            </a:r>
            <a:r>
              <a:rPr lang="it-IT" dirty="0"/>
              <a:t>intensità del segnale, compreso tra </a:t>
            </a:r>
            <a:r>
              <a:rPr lang="it-IT" dirty="0" err="1"/>
              <a:t>0</a:t>
            </a:r>
            <a:r>
              <a:rPr lang="it-IT" dirty="0"/>
              <a:t> a 100. </a:t>
            </a:r>
          </a:p>
          <a:p>
            <a:pPr algn="just">
              <a:lnSpc>
                <a:spcPct val="114000"/>
              </a:lnSpc>
            </a:pPr>
            <a:r>
              <a:rPr lang="it-IT" dirty="0"/>
              <a:t>Ponendo pari a 100 il valore del segnale in assenza del campione, otteniamo la </a:t>
            </a:r>
            <a:r>
              <a:rPr lang="it-IT" dirty="0" err="1"/>
              <a:t>trasmittanza</a:t>
            </a:r>
            <a:r>
              <a:rPr lang="it-IT" dirty="0"/>
              <a:t> e da questa </a:t>
            </a:r>
            <a:r>
              <a:rPr lang="it-IT" dirty="0" err="1"/>
              <a:t>l</a:t>
            </a:r>
            <a:r>
              <a:rPr lang="ja-JP" altLang="it-IT" dirty="0"/>
              <a:t>’</a:t>
            </a:r>
            <a:r>
              <a:rPr lang="it-IT" dirty="0"/>
              <a:t>assorbanza.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strumentazione</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273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286000"/>
            <a:ext cx="424815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5143500"/>
            <a:ext cx="424815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CasellaDiTesto 8"/>
          <p:cNvSpPr txBox="1">
            <a:spLocks noChangeArrowheads="1"/>
          </p:cNvSpPr>
          <p:nvPr/>
        </p:nvSpPr>
        <p:spPr bwMode="auto">
          <a:xfrm>
            <a:off x="285750" y="1143000"/>
            <a:ext cx="857250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Spettrofotometro a singolo raggio: per ogni misura, per ogni λ, si deve ripetere l'azzeramento contro il bianco, oppure registrare prima lo spettro del bianco, poi lo spettro del campione ed infine sottrarre al secondo il primo </a:t>
            </a:r>
          </a:p>
        </p:txBody>
      </p:sp>
      <p:sp>
        <p:nvSpPr>
          <p:cNvPr id="19462" name="CasellaDiTesto 9"/>
          <p:cNvSpPr txBox="1">
            <a:spLocks noChangeArrowheads="1"/>
          </p:cNvSpPr>
          <p:nvPr/>
        </p:nvSpPr>
        <p:spPr bwMode="auto">
          <a:xfrm>
            <a:off x="285750" y="3790950"/>
            <a:ext cx="864393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Spettrofotometro a doppio raggio: due raggi, identici per frequenza e intensità, uno attraverso il campione e l'altro attraverso il bianco, per cui si ha un confronto continuo tra l'assorbanza del campione e quella del bianco. </a:t>
            </a:r>
          </a:p>
        </p:txBody>
      </p:sp>
      <p:sp>
        <p:nvSpPr>
          <p:cNvPr id="11"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UV-visibile: strumentazione</a:t>
            </a:r>
            <a:endParaRPr lang="it-IT" sz="2400" b="1" i="1" dirty="0"/>
          </a:p>
        </p:txBody>
      </p:sp>
      <p:grpSp>
        <p:nvGrpSpPr>
          <p:cNvPr id="12" name="Gruppo 11"/>
          <p:cNvGrpSpPr/>
          <p:nvPr/>
        </p:nvGrpSpPr>
        <p:grpSpPr>
          <a:xfrm>
            <a:off x="467544" y="692696"/>
            <a:ext cx="8208912" cy="144016"/>
            <a:chOff x="467544" y="692696"/>
            <a:chExt cx="8208912" cy="144016"/>
          </a:xfrm>
        </p:grpSpPr>
        <p:cxnSp>
          <p:nvCxnSpPr>
            <p:cNvPr id="13" name="Connettore 1 12"/>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ttangolo arrotondato 13"/>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181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43000"/>
            <a:ext cx="13430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ttore 2 12"/>
          <p:cNvCxnSpPr/>
          <p:nvPr/>
        </p:nvCxnSpPr>
        <p:spPr>
          <a:xfrm>
            <a:off x="357188" y="2428875"/>
            <a:ext cx="928687"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2000250" y="2428875"/>
            <a:ext cx="928688" cy="15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486" name="CasellaDiTesto 14"/>
          <p:cNvSpPr txBox="1">
            <a:spLocks noChangeArrowheads="1"/>
          </p:cNvSpPr>
          <p:nvPr/>
        </p:nvSpPr>
        <p:spPr bwMode="auto">
          <a:xfrm>
            <a:off x="3040063" y="1214438"/>
            <a:ext cx="4675187"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I</a:t>
            </a:r>
            <a:r>
              <a:rPr lang="it-IT" baseline="-25000"/>
              <a:t>0</a:t>
            </a:r>
            <a:r>
              <a:rPr lang="it-IT"/>
              <a:t> = Intensità del flusso luminoso in ingresso</a:t>
            </a:r>
          </a:p>
          <a:p>
            <a:pPr algn="just" eaLnBrk="1" hangingPunct="1">
              <a:lnSpc>
                <a:spcPct val="114000"/>
              </a:lnSpc>
            </a:pPr>
            <a:r>
              <a:rPr lang="it-IT"/>
              <a:t>I = Intensità del flusso luminoso in uscita</a:t>
            </a:r>
          </a:p>
        </p:txBody>
      </p:sp>
      <p:sp>
        <p:nvSpPr>
          <p:cNvPr id="20487" name="CasellaDiTesto 15"/>
          <p:cNvSpPr txBox="1">
            <a:spLocks noChangeArrowheads="1"/>
          </p:cNvSpPr>
          <p:nvPr/>
        </p:nvSpPr>
        <p:spPr bwMode="auto">
          <a:xfrm>
            <a:off x="458788" y="1987550"/>
            <a:ext cx="3984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it-IT"/>
              <a:t>I</a:t>
            </a:r>
            <a:r>
              <a:rPr lang="it-IT" baseline="-25000"/>
              <a:t>0</a:t>
            </a:r>
            <a:r>
              <a:rPr lang="it-IT"/>
              <a:t> </a:t>
            </a:r>
          </a:p>
        </p:txBody>
      </p:sp>
      <p:sp>
        <p:nvSpPr>
          <p:cNvPr id="20488" name="CasellaDiTesto 16"/>
          <p:cNvSpPr txBox="1">
            <a:spLocks noChangeArrowheads="1"/>
          </p:cNvSpPr>
          <p:nvPr/>
        </p:nvSpPr>
        <p:spPr bwMode="auto">
          <a:xfrm>
            <a:off x="2387600" y="200025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it-IT"/>
              <a:t>I </a:t>
            </a:r>
          </a:p>
        </p:txBody>
      </p:sp>
      <p:sp>
        <p:nvSpPr>
          <p:cNvPr id="20489" name="CasellaDiTesto 17"/>
          <p:cNvSpPr txBox="1">
            <a:spLocks noChangeArrowheads="1"/>
          </p:cNvSpPr>
          <p:nvPr/>
        </p:nvSpPr>
        <p:spPr bwMode="auto">
          <a:xfrm>
            <a:off x="3000375" y="2000250"/>
            <a:ext cx="5788025"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La trasmittanza è definita come T = I/I</a:t>
            </a:r>
            <a:r>
              <a:rPr lang="it-IT" baseline="-25000"/>
              <a:t>0</a:t>
            </a:r>
          </a:p>
          <a:p>
            <a:pPr algn="just" eaLnBrk="1" hangingPunct="1">
              <a:lnSpc>
                <a:spcPct val="114000"/>
              </a:lnSpc>
            </a:pPr>
            <a:r>
              <a:rPr lang="it-IT"/>
              <a:t>T esprime quale frazione della luce incidente </a:t>
            </a:r>
          </a:p>
          <a:p>
            <a:pPr algn="just" eaLnBrk="1" hangingPunct="1">
              <a:lnSpc>
                <a:spcPct val="114000"/>
              </a:lnSpc>
            </a:pPr>
            <a:r>
              <a:rPr lang="it-IT"/>
              <a:t>ha attraversato il campione senza essere assorbita;</a:t>
            </a:r>
          </a:p>
          <a:p>
            <a:pPr algn="just" eaLnBrk="1" hangingPunct="1">
              <a:lnSpc>
                <a:spcPct val="114000"/>
              </a:lnSpc>
            </a:pPr>
            <a:r>
              <a:rPr lang="it-IT"/>
              <a:t>può assumere valori compresi tra 0 e 1.</a:t>
            </a:r>
          </a:p>
          <a:p>
            <a:pPr algn="just" eaLnBrk="1" hangingPunct="1">
              <a:lnSpc>
                <a:spcPct val="114000"/>
              </a:lnSpc>
            </a:pPr>
            <a:r>
              <a:rPr lang="it-IT"/>
              <a:t>Comunemente si usa però la trasmittanza percentuale:</a:t>
            </a:r>
          </a:p>
          <a:p>
            <a:pPr algn="just" eaLnBrk="1" hangingPunct="1">
              <a:lnSpc>
                <a:spcPct val="114000"/>
              </a:lnSpc>
            </a:pPr>
            <a:r>
              <a:rPr lang="it-IT"/>
              <a:t>%T = Tx100</a:t>
            </a:r>
          </a:p>
        </p:txBody>
      </p:sp>
      <p:sp>
        <p:nvSpPr>
          <p:cNvPr id="20490" name="CasellaDiTesto 18"/>
          <p:cNvSpPr txBox="1">
            <a:spLocks noChangeArrowheads="1"/>
          </p:cNvSpPr>
          <p:nvPr/>
        </p:nvSpPr>
        <p:spPr bwMode="auto">
          <a:xfrm>
            <a:off x="71438" y="4125913"/>
            <a:ext cx="8643937"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dirty="0"/>
              <a:t>La radiazione assorbita viene più comunemente indicata tramite l</a:t>
            </a:r>
            <a:r>
              <a:rPr lang="ja-JP" altLang="it-IT" dirty="0"/>
              <a:t>’</a:t>
            </a:r>
            <a:r>
              <a:rPr lang="it-IT" dirty="0"/>
              <a:t>assorbanza: </a:t>
            </a:r>
          </a:p>
          <a:p>
            <a:pPr algn="just" eaLnBrk="1" hangingPunct="1">
              <a:lnSpc>
                <a:spcPct val="114000"/>
              </a:lnSpc>
            </a:pPr>
            <a:r>
              <a:rPr lang="it-IT" dirty="0"/>
              <a:t>A = log 1/T = log I</a:t>
            </a:r>
            <a:r>
              <a:rPr lang="it-IT" baseline="-25000" dirty="0"/>
              <a:t>0</a:t>
            </a:r>
            <a:r>
              <a:rPr lang="it-IT" dirty="0"/>
              <a:t>/I</a:t>
            </a:r>
          </a:p>
          <a:p>
            <a:pPr algn="just" eaLnBrk="1" hangingPunct="1">
              <a:lnSpc>
                <a:spcPct val="114000"/>
              </a:lnSpc>
            </a:pPr>
            <a:r>
              <a:rPr lang="it-IT" dirty="0"/>
              <a:t>L</a:t>
            </a:r>
            <a:r>
              <a:rPr lang="ja-JP" altLang="it-IT" dirty="0"/>
              <a:t>’</a:t>
            </a:r>
            <a:r>
              <a:rPr lang="it-IT" dirty="0"/>
              <a:t>assorbanza è però correlata alla concentrazione del campione tramite la legge di </a:t>
            </a:r>
            <a:r>
              <a:rPr lang="it-IT" dirty="0">
                <a:cs typeface="Arial" charset="0"/>
              </a:rPr>
              <a:t>Lambert - </a:t>
            </a:r>
            <a:r>
              <a:rPr lang="it-IT" dirty="0" err="1">
                <a:cs typeface="Arial" charset="0"/>
              </a:rPr>
              <a:t>Beer</a:t>
            </a:r>
            <a:r>
              <a:rPr lang="it-IT" dirty="0"/>
              <a:t>:  A = </a:t>
            </a:r>
            <a:r>
              <a:rPr lang="el-GR" dirty="0">
                <a:cs typeface="Arial" charset="0"/>
              </a:rPr>
              <a:t>ε</a:t>
            </a:r>
            <a:r>
              <a:rPr lang="it-IT" dirty="0">
                <a:sym typeface="Symbol" charset="0"/>
              </a:rPr>
              <a:t>∙</a:t>
            </a:r>
            <a:r>
              <a:rPr lang="it-IT" dirty="0" err="1">
                <a:sym typeface="Symbol" charset="0"/>
              </a:rPr>
              <a:t>c∙l</a:t>
            </a:r>
            <a:endParaRPr lang="it-IT" dirty="0">
              <a:sym typeface="Symbol" charset="0"/>
            </a:endParaRPr>
          </a:p>
          <a:p>
            <a:pPr algn="just" eaLnBrk="1" hangingPunct="1">
              <a:lnSpc>
                <a:spcPct val="114000"/>
              </a:lnSpc>
            </a:pPr>
            <a:r>
              <a:rPr lang="el-GR" dirty="0">
                <a:cs typeface="Arial" charset="0"/>
              </a:rPr>
              <a:t>ε </a:t>
            </a:r>
            <a:r>
              <a:rPr lang="it-IT" dirty="0">
                <a:sym typeface="Symbol" charset="0"/>
              </a:rPr>
              <a:t>= coefficiente di estinzione molare </a:t>
            </a:r>
          </a:p>
          <a:p>
            <a:pPr algn="just" eaLnBrk="1" hangingPunct="1">
              <a:lnSpc>
                <a:spcPct val="114000"/>
              </a:lnSpc>
            </a:pPr>
            <a:r>
              <a:rPr lang="it-IT" dirty="0">
                <a:sym typeface="Symbol" charset="0"/>
              </a:rPr>
              <a:t>c = concentrazione del campione</a:t>
            </a:r>
          </a:p>
          <a:p>
            <a:pPr algn="just" eaLnBrk="1" hangingPunct="1">
              <a:lnSpc>
                <a:spcPct val="114000"/>
              </a:lnSpc>
            </a:pPr>
            <a:r>
              <a:rPr lang="it-IT" dirty="0">
                <a:sym typeface="Symbol" charset="0"/>
              </a:rPr>
              <a:t>l = cammino ottico</a:t>
            </a:r>
            <a:endParaRPr lang="it-IT" dirty="0"/>
          </a:p>
        </p:txBody>
      </p:sp>
      <p:sp>
        <p:nvSpPr>
          <p:cNvPr id="16"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legge di Lambert-</a:t>
            </a:r>
            <a:r>
              <a:rPr lang="it-IT" sz="2400" b="1" i="1" dirty="0" err="1" smtClean="0"/>
              <a:t>Beer</a:t>
            </a:r>
            <a:endParaRPr lang="it-IT" sz="2400" b="1" i="1" dirty="0"/>
          </a:p>
        </p:txBody>
      </p:sp>
      <p:grpSp>
        <p:nvGrpSpPr>
          <p:cNvPr id="17" name="Gruppo 16"/>
          <p:cNvGrpSpPr/>
          <p:nvPr/>
        </p:nvGrpSpPr>
        <p:grpSpPr>
          <a:xfrm>
            <a:off x="467544" y="692696"/>
            <a:ext cx="8208912" cy="144016"/>
            <a:chOff x="467544" y="692696"/>
            <a:chExt cx="8208912" cy="144016"/>
          </a:xfrm>
        </p:grpSpPr>
        <p:cxnSp>
          <p:nvCxnSpPr>
            <p:cNvPr id="18" name="Connettore 1 17"/>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9" name="Rettangolo arrotondato 18"/>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118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214688"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CasellaDiTesto 8"/>
          <p:cNvSpPr txBox="1">
            <a:spLocks noChangeArrowheads="1"/>
          </p:cNvSpPr>
          <p:nvPr/>
        </p:nvSpPr>
        <p:spPr bwMode="auto">
          <a:xfrm>
            <a:off x="4000500" y="1214438"/>
            <a:ext cx="4786313"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114000"/>
              </a:lnSpc>
            </a:pPr>
            <a:r>
              <a:rPr lang="it-IT"/>
              <a:t>La legge di Lambert – Beer è un</a:t>
            </a:r>
            <a:r>
              <a:rPr lang="ja-JP" altLang="it-IT"/>
              <a:t>’</a:t>
            </a:r>
            <a:r>
              <a:rPr lang="it-IT"/>
              <a:t>astrazione, e vale per soluzioni diluite, dove esiste una proporzionalità diretta tra A e c</a:t>
            </a:r>
          </a:p>
        </p:txBody>
      </p:sp>
      <p:pic>
        <p:nvPicPr>
          <p:cNvPr id="215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286000"/>
            <a:ext cx="2730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CasellaDiTesto 9"/>
          <p:cNvSpPr txBox="1">
            <a:spLocks noChangeArrowheads="1"/>
          </p:cNvSpPr>
          <p:nvPr/>
        </p:nvSpPr>
        <p:spPr bwMode="auto">
          <a:xfrm>
            <a:off x="428625" y="4071938"/>
            <a:ext cx="8215313" cy="103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dirty="0"/>
              <a:t>In soluzioni molto concentrate si possono formare aggregati o altri sistemi con un massimo di assorbimento diverso da quello del campione in esame; inoltre </a:t>
            </a:r>
            <a:r>
              <a:rPr lang="it-IT" dirty="0" smtClean="0"/>
              <a:t>aumenta </a:t>
            </a:r>
            <a:r>
              <a:rPr lang="it-IT" dirty="0"/>
              <a:t>l</a:t>
            </a:r>
            <a:r>
              <a:rPr lang="ja-JP" altLang="it-IT" dirty="0"/>
              <a:t>’</a:t>
            </a:r>
            <a:r>
              <a:rPr lang="it-IT" dirty="0"/>
              <a:t>indice di rifrazione e quindi la dispersione della radiazione luminosa.</a:t>
            </a:r>
          </a:p>
        </p:txBody>
      </p:sp>
      <p:sp>
        <p:nvSpPr>
          <p:cNvPr id="11"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legge di </a:t>
            </a:r>
            <a:r>
              <a:rPr lang="it-IT" sz="2400" b="1" i="1" dirty="0" smtClean="0"/>
              <a:t>Lambert-</a:t>
            </a:r>
            <a:r>
              <a:rPr lang="it-IT" sz="2400" b="1" i="1" dirty="0" err="1" smtClean="0"/>
              <a:t>Beer</a:t>
            </a:r>
            <a:endParaRPr lang="it-IT" sz="2400" b="1" i="1" dirty="0"/>
          </a:p>
        </p:txBody>
      </p:sp>
      <p:grpSp>
        <p:nvGrpSpPr>
          <p:cNvPr id="12" name="Gruppo 11"/>
          <p:cNvGrpSpPr/>
          <p:nvPr/>
        </p:nvGrpSpPr>
        <p:grpSpPr>
          <a:xfrm>
            <a:off x="467544" y="692696"/>
            <a:ext cx="8208912" cy="144016"/>
            <a:chOff x="467544" y="692696"/>
            <a:chExt cx="8208912" cy="144016"/>
          </a:xfrm>
        </p:grpSpPr>
        <p:cxnSp>
          <p:nvCxnSpPr>
            <p:cNvPr id="13" name="Connettore 1 12"/>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4" name="Rettangolo arrotondato 13"/>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77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285750" y="1000125"/>
          <a:ext cx="8572500" cy="5724525"/>
        </p:xfrm>
        <a:graphic>
          <a:graphicData uri="http://schemas.openxmlformats.org/drawingml/2006/table">
            <a:tbl>
              <a:tblPr/>
              <a:tblGrid>
                <a:gridCol w="2614613"/>
                <a:gridCol w="5957887"/>
              </a:tblGrid>
              <a:tr h="9937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Arial" charset="0"/>
                          <a:ea typeface="ＭＳ Ｐゴシック" charset="0"/>
                          <a:cs typeface="Arial" charset="0"/>
                        </a:rPr>
                        <a:t>Lunghezza d</a:t>
                      </a:r>
                      <a:r>
                        <a:rPr kumimoji="0" lang="ja-JP" altLang="it-IT" sz="1800" b="0" i="0" u="none" strike="noStrike" cap="none" normalizeH="0" baseline="0">
                          <a:ln>
                            <a:noFill/>
                          </a:ln>
                          <a:solidFill>
                            <a:schemeClr val="tx1"/>
                          </a:solidFill>
                          <a:effectLst/>
                          <a:latin typeface="Arial" charset="0"/>
                          <a:ea typeface="ＭＳ Ｐゴシック" charset="0"/>
                          <a:cs typeface="Arial" charset="0"/>
                        </a:rPr>
                        <a:t>’</a:t>
                      </a:r>
                      <a:r>
                        <a:rPr kumimoji="0" lang="it-IT" sz="1800" b="0" i="0" u="none" strike="noStrike" cap="none" normalizeH="0" baseline="0">
                          <a:ln>
                            <a:noFill/>
                          </a:ln>
                          <a:solidFill>
                            <a:schemeClr val="tx1"/>
                          </a:solidFill>
                          <a:effectLst/>
                          <a:latin typeface="Arial" charset="0"/>
                          <a:ea typeface="ＭＳ Ｐゴシック" charset="0"/>
                          <a:cs typeface="Arial" charset="0"/>
                        </a:rPr>
                        <a:t>onda  </a:t>
                      </a:r>
                    </a:p>
                    <a:p>
                      <a:pPr marL="0" marR="0" lvl="0" indent="0" algn="l" defTabSz="914400" rtl="0" eaLnBrk="1" fontAlgn="base" latinLnBrk="0" hangingPunct="1">
                        <a:lnSpc>
                          <a:spcPct val="150000"/>
                        </a:lnSpc>
                        <a:spcBef>
                          <a:spcPct val="0"/>
                        </a:spcBef>
                        <a:spcAft>
                          <a:spcPct val="0"/>
                        </a:spcAft>
                        <a:buClrTx/>
                        <a:buSzTx/>
                        <a:buFontTx/>
                        <a:buNone/>
                        <a:tabLst/>
                      </a:pPr>
                      <a:r>
                        <a:rPr kumimoji="0" lang="el-GR" sz="1800" b="0" i="0" u="none" strike="noStrike" cap="none" normalizeH="0" baseline="0">
                          <a:ln>
                            <a:noFill/>
                          </a:ln>
                          <a:solidFill>
                            <a:schemeClr val="tx1"/>
                          </a:solidFill>
                          <a:effectLst/>
                          <a:latin typeface="Arial" charset="0"/>
                          <a:ea typeface="ＭＳ Ｐゴシック" charset="0"/>
                          <a:cs typeface="Arial" charset="0"/>
                        </a:rPr>
                        <a:t>(λ)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Arial" charset="0"/>
                          <a:ea typeface="ＭＳ Ｐゴシック" charset="0"/>
                          <a:cs typeface="Arial" charset="0"/>
                        </a:rPr>
                        <a:t>La distanza fra due punti successivi in fase fra di loro (ad esempio due massimi o due minimi)  </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a:t>
                      </a:r>
                      <a:r>
                        <a:rPr kumimoji="0" lang="it-IT" sz="1800" b="0" i="0" u="none" strike="noStrike" cap="none" normalizeH="0" baseline="0">
                          <a:ln>
                            <a:noFill/>
                          </a:ln>
                          <a:solidFill>
                            <a:schemeClr val="tx1"/>
                          </a:solidFill>
                          <a:effectLst/>
                          <a:latin typeface="Arial" charset="0"/>
                          <a:ea typeface="ＭＳ Ｐゴシック" charset="0"/>
                          <a:cs typeface="Arial" charset="0"/>
                        </a:rPr>
                        <a:t> = Cm/</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a:t>
                      </a:r>
                      <a:endParaRPr kumimoji="0" lang="it-IT" sz="18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37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Arial" charset="0"/>
                          <a:ea typeface="ＭＳ Ｐゴシック" charset="0"/>
                          <a:cs typeface="Arial" charset="0"/>
                        </a:rPr>
                        <a:t>Velocità dell</a:t>
                      </a:r>
                      <a:r>
                        <a:rPr kumimoji="0" lang="ja-JP" altLang="it-IT" sz="1800" b="0" i="0" u="none" strike="noStrike" cap="none" normalizeH="0" baseline="0">
                          <a:ln>
                            <a:noFill/>
                          </a:ln>
                          <a:solidFill>
                            <a:schemeClr val="tx1"/>
                          </a:solidFill>
                          <a:effectLst/>
                          <a:latin typeface="Arial" charset="0"/>
                          <a:ea typeface="ＭＳ Ｐゴシック" charset="0"/>
                          <a:cs typeface="Arial" charset="0"/>
                        </a:rPr>
                        <a:t>’</a:t>
                      </a:r>
                      <a:r>
                        <a:rPr kumimoji="0" lang="it-IT" sz="1800" b="0" i="0" u="none" strike="noStrike" cap="none" normalizeH="0" baseline="0">
                          <a:ln>
                            <a:noFill/>
                          </a:ln>
                          <a:solidFill>
                            <a:schemeClr val="tx1"/>
                          </a:solidFill>
                          <a:effectLst/>
                          <a:latin typeface="Arial" charset="0"/>
                          <a:ea typeface="ＭＳ Ｐゴシック" charset="0"/>
                          <a:cs typeface="Arial" charset="0"/>
                        </a:rPr>
                        <a:t>onda (Cm)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chemeClr val="tx1"/>
                          </a:solidFill>
                          <a:effectLst/>
                          <a:latin typeface="Arial" charset="0"/>
                          <a:ea typeface="ＭＳ Ｐゴシック" charset="0"/>
                          <a:cs typeface="Arial" charset="0"/>
                        </a:rPr>
                        <a:t>Velocità della luce nel mezzo in cui si propaga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93775">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Frequenza (</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a:t>
                      </a:r>
                      <a:r>
                        <a:rPr kumimoji="0" lang="it-IT" sz="1800" b="0" i="0" u="none" strike="noStrike" cap="none" normalizeH="0" baseline="0">
                          <a:ln>
                            <a:noFill/>
                          </a:ln>
                          <a:solidFill>
                            <a:srgbClr val="000000"/>
                          </a:solidFill>
                          <a:effectLst/>
                          <a:latin typeface="Arial" charset="0"/>
                          <a:ea typeface="ＭＳ Ｐゴシック" charset="0"/>
                          <a:cs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Numero di oscillazioni per secondo, ovvero il numero di onde che transitano per un punto in un secondo </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 = 1/</a:t>
                      </a:r>
                      <a:r>
                        <a:rPr kumimoji="0" lang="it-IT" sz="1800" b="0" i="0" u="none" strike="noStrike" cap="none" normalizeH="0" baseline="0">
                          <a:ln>
                            <a:noFill/>
                          </a:ln>
                          <a:solidFill>
                            <a:srgbClr val="000000"/>
                          </a:solidFill>
                          <a:effectLst/>
                          <a:latin typeface="Arial" charset="0"/>
                          <a:ea typeface="ＭＳ Ｐゴシック" charset="0"/>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691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Periodo (</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a:t>
                      </a:r>
                      <a:r>
                        <a:rPr kumimoji="0" lang="it-IT" sz="1800" b="0" i="0" u="none" strike="noStrike" cap="none" normalizeH="0" baseline="0">
                          <a:ln>
                            <a:noFill/>
                          </a:ln>
                          <a:solidFill>
                            <a:srgbClr val="000000"/>
                          </a:solidFill>
                          <a:effectLst/>
                          <a:latin typeface="Arial" charset="0"/>
                          <a:ea typeface="ＭＳ Ｐゴシック" charset="0"/>
                          <a:cs typeface="Arial" charset="0"/>
                          <a:sym typeface="Symbol" charset="0"/>
                        </a:rPr>
                        <a:t>)</a:t>
                      </a:r>
                      <a:endParaRPr kumimoji="0" lang="it-IT" sz="1800" b="0"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Tempo richiesto per il passaggio di due successivi massimi d</a:t>
                      </a:r>
                      <a:r>
                        <a:rPr kumimoji="0" lang="ja-JP" altLang="it-IT" sz="1800" b="0" i="0" u="none" strike="noStrike" cap="none" normalizeH="0" baseline="0">
                          <a:ln>
                            <a:noFill/>
                          </a:ln>
                          <a:solidFill>
                            <a:srgbClr val="000000"/>
                          </a:solidFill>
                          <a:effectLst/>
                          <a:latin typeface="Arial" charset="0"/>
                          <a:ea typeface="ＭＳ Ｐゴシック" charset="0"/>
                          <a:cs typeface="Arial" charset="0"/>
                        </a:rPr>
                        <a:t>’</a:t>
                      </a:r>
                      <a:r>
                        <a:rPr kumimoji="0" lang="it-IT" sz="1800" b="0" i="0" u="none" strike="noStrike" cap="none" normalizeH="0" baseline="0">
                          <a:ln>
                            <a:noFill/>
                          </a:ln>
                          <a:solidFill>
                            <a:srgbClr val="000000"/>
                          </a:solidFill>
                          <a:effectLst/>
                          <a:latin typeface="Arial" charset="0"/>
                          <a:ea typeface="ＭＳ Ｐゴシック" charset="0"/>
                          <a:cs typeface="Arial" charset="0"/>
                        </a:rPr>
                        <a:t>onda attraverso un punto  </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a:t>
                      </a:r>
                      <a:r>
                        <a:rPr kumimoji="0" lang="it-IT" sz="1800" b="0" i="0" u="none" strike="noStrike" cap="none" normalizeH="0" baseline="0">
                          <a:ln>
                            <a:noFill/>
                          </a:ln>
                          <a:solidFill>
                            <a:srgbClr val="000000"/>
                          </a:solidFill>
                          <a:effectLst/>
                          <a:latin typeface="Arial" charset="0"/>
                          <a:ea typeface="ＭＳ Ｐゴシック" charset="0"/>
                          <a:cs typeface="Arial" charset="0"/>
                        </a:rPr>
                        <a:t> </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 1/</a:t>
                      </a:r>
                      <a:endParaRPr kumimoji="0" lang="it-IT" sz="1800" b="0"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691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Numero d</a:t>
                      </a:r>
                      <a:r>
                        <a:rPr kumimoji="0" lang="ja-JP" altLang="it-IT" sz="1800" b="0" i="0" u="none" strike="noStrike" cap="none" normalizeH="0" baseline="0">
                          <a:ln>
                            <a:noFill/>
                          </a:ln>
                          <a:solidFill>
                            <a:srgbClr val="000000"/>
                          </a:solidFill>
                          <a:effectLst/>
                          <a:latin typeface="Arial" charset="0"/>
                          <a:ea typeface="ＭＳ Ｐゴシック" charset="0"/>
                          <a:cs typeface="Arial" charset="0"/>
                        </a:rPr>
                        <a:t>’</a:t>
                      </a:r>
                      <a:r>
                        <a:rPr kumimoji="0" lang="it-IT" sz="1800" b="0" i="0" u="none" strike="noStrike" cap="none" normalizeH="0" baseline="0">
                          <a:ln>
                            <a:noFill/>
                          </a:ln>
                          <a:solidFill>
                            <a:srgbClr val="000000"/>
                          </a:solidFill>
                          <a:effectLst/>
                          <a:latin typeface="Arial" charset="0"/>
                          <a:ea typeface="ＭＳ Ｐゴシック" charset="0"/>
                          <a:cs typeface="Arial" charset="0"/>
                        </a:rPr>
                        <a:t>onda (v)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Numero di onde per centimetro </a:t>
                      </a:r>
                      <a:r>
                        <a:rPr kumimoji="0" lang="it-IT" sz="1800" b="0" i="0" u="none" strike="noStrike" cap="none" normalizeH="0" baseline="0">
                          <a:ln>
                            <a:noFill/>
                          </a:ln>
                          <a:solidFill>
                            <a:schemeClr val="tx1"/>
                          </a:solidFill>
                          <a:effectLst/>
                          <a:latin typeface="Arial" charset="0"/>
                          <a:ea typeface="ＭＳ Ｐゴシック" charset="0"/>
                          <a:cs typeface="Arial" charset="0"/>
                          <a:sym typeface="Symbol" charset="0"/>
                        </a:rPr>
                        <a:t> = 1/</a:t>
                      </a:r>
                      <a:endParaRPr kumimoji="0" lang="it-IT" sz="1800" b="0" i="0" u="none" strike="noStrike" cap="none" normalizeH="0" baseline="0">
                        <a:ln>
                          <a:noFill/>
                        </a:ln>
                        <a:solidFill>
                          <a:srgbClr val="000000"/>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96913">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Ampiezza (A)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sz="1800" b="0" i="0" u="none" strike="noStrike" cap="none" normalizeH="0" baseline="0">
                          <a:ln>
                            <a:noFill/>
                          </a:ln>
                          <a:solidFill>
                            <a:srgbClr val="000000"/>
                          </a:solidFill>
                          <a:effectLst/>
                          <a:latin typeface="Arial" charset="0"/>
                          <a:ea typeface="ＭＳ Ｐゴシック" charset="0"/>
                          <a:cs typeface="Arial" charset="0"/>
                        </a:rPr>
                        <a:t>Massimo spostamento di un punto rispetto alla posizione di equilibrio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Radiazione elettromagnetica</a:t>
            </a:r>
            <a:endParaRPr lang="it-IT" sz="2400" b="1" i="1" dirty="0"/>
          </a:p>
        </p:txBody>
      </p:sp>
      <p:grpSp>
        <p:nvGrpSpPr>
          <p:cNvPr id="9" name="Gruppo 8"/>
          <p:cNvGrpSpPr/>
          <p:nvPr/>
        </p:nvGrpSpPr>
        <p:grpSpPr>
          <a:xfrm>
            <a:off x="467544" y="692696"/>
            <a:ext cx="8208912" cy="144016"/>
            <a:chOff x="467544" y="692696"/>
            <a:chExt cx="8208912" cy="144016"/>
          </a:xfrm>
        </p:grpSpPr>
        <p:cxnSp>
          <p:nvCxnSpPr>
            <p:cNvPr id="10" name="Connettore 1 9"/>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Rettangolo arrotondato 10"/>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92686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ttangolo 8"/>
          <p:cNvSpPr>
            <a:spLocks noChangeArrowheads="1"/>
          </p:cNvSpPr>
          <p:nvPr/>
        </p:nvSpPr>
        <p:spPr bwMode="auto">
          <a:xfrm>
            <a:off x="323528" y="1772816"/>
            <a:ext cx="8643938" cy="359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dirty="0"/>
              <a:t>Nell'analisi quantitativa spettrofotometrica è necessario conoscere come varia l'assorbanza in funzione della lunghezza d'onda. In un tipico grafico si riporta la variazione </a:t>
            </a:r>
            <a:r>
              <a:rPr lang="it-IT" sz="2000" dirty="0" err="1"/>
              <a:t>dell</a:t>
            </a:r>
            <a:r>
              <a:rPr lang="ja-JP" altLang="it-IT" sz="2000" dirty="0"/>
              <a:t>’</a:t>
            </a:r>
            <a:r>
              <a:rPr lang="it-IT" sz="2000" dirty="0"/>
              <a:t>assorbanza in funzione della lunghezza d</a:t>
            </a:r>
            <a:r>
              <a:rPr lang="ja-JP" altLang="it-IT" sz="2000" dirty="0"/>
              <a:t>’</a:t>
            </a:r>
            <a:r>
              <a:rPr lang="it-IT" sz="2000" dirty="0"/>
              <a:t>onda.</a:t>
            </a:r>
          </a:p>
          <a:p>
            <a:pPr algn="just">
              <a:lnSpc>
                <a:spcPct val="114000"/>
              </a:lnSpc>
            </a:pPr>
            <a:endParaRPr lang="it-IT" sz="2000" dirty="0"/>
          </a:p>
          <a:p>
            <a:pPr algn="just">
              <a:lnSpc>
                <a:spcPct val="114000"/>
              </a:lnSpc>
            </a:pPr>
            <a:r>
              <a:rPr lang="it-IT" sz="2000" dirty="0"/>
              <a:t>Poiché le lunghezze d</a:t>
            </a:r>
            <a:r>
              <a:rPr lang="ja-JP" altLang="it-IT" sz="2000" dirty="0"/>
              <a:t>’</a:t>
            </a:r>
            <a:r>
              <a:rPr lang="it-IT" sz="2000" dirty="0"/>
              <a:t>onda della luce assorbita dipendono dalle transizioni elettroniche che si verificano, i picchi di assorbimento specifici possono essere correlati a sottostrutture molecolari note, cioè ai cromofori presenti nella struttura della molecola. </a:t>
            </a:r>
          </a:p>
          <a:p>
            <a:pPr algn="just">
              <a:lnSpc>
                <a:spcPct val="114000"/>
              </a:lnSpc>
            </a:pPr>
            <a:r>
              <a:rPr lang="it-IT" sz="2000" dirty="0"/>
              <a:t>Il cromoforo è quindi una parte specifica della molecola che dà origine a parti distinte dello spettro di assorbimento.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a:t>
            </a:r>
            <a:r>
              <a:rPr lang="it-IT" sz="2400" b="1" i="1" dirty="0" err="1" smtClean="0"/>
              <a:t>λ</a:t>
            </a:r>
            <a:r>
              <a:rPr lang="it-IT" sz="2400" b="1" i="1" baseline="-25000" dirty="0" err="1" smtClean="0"/>
              <a:t>max</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5462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ttangolo 8"/>
          <p:cNvSpPr>
            <a:spLocks noChangeArrowheads="1"/>
          </p:cNvSpPr>
          <p:nvPr/>
        </p:nvSpPr>
        <p:spPr bwMode="auto">
          <a:xfrm>
            <a:off x="285750" y="1071563"/>
            <a:ext cx="8643938" cy="359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dirty="0"/>
              <a:t>In genere verrà scelta una lunghezza d'onda in modo che: </a:t>
            </a:r>
          </a:p>
          <a:p>
            <a:pPr algn="just">
              <a:lnSpc>
                <a:spcPct val="114000"/>
              </a:lnSpc>
              <a:buFontTx/>
              <a:buChar char="-"/>
            </a:pPr>
            <a:r>
              <a:rPr lang="it-IT" sz="2000" dirty="0"/>
              <a:t> l'assorbimento sia massimo → per motivi di sensibilità: se l'assorbimento è alto è possibile rilevare quantità piccolissime di sostanza. </a:t>
            </a:r>
          </a:p>
          <a:p>
            <a:pPr algn="just">
              <a:lnSpc>
                <a:spcPct val="114000"/>
              </a:lnSpc>
              <a:buFontTx/>
              <a:buChar char="-"/>
            </a:pPr>
            <a:r>
              <a:rPr lang="it-IT" sz="2000" dirty="0"/>
              <a:t> sia al centro di un picco 'largo' → per motivi di precisione, in modo che piccole variazioni di lunghezza d'onda comportino errori minimi sulla misura dell'assorbanza).</a:t>
            </a:r>
          </a:p>
          <a:p>
            <a:pPr algn="just">
              <a:lnSpc>
                <a:spcPct val="114000"/>
              </a:lnSpc>
            </a:pPr>
            <a:endParaRPr lang="it-IT" sz="2000" dirty="0"/>
          </a:p>
          <a:p>
            <a:pPr algn="just">
              <a:lnSpc>
                <a:spcPct val="114000"/>
              </a:lnSpc>
            </a:pPr>
            <a:r>
              <a:rPr lang="it-IT" sz="2000" dirty="0"/>
              <a:t>Il massimo di assorbimento </a:t>
            </a:r>
            <a:r>
              <a:rPr lang="it-IT" sz="2000" dirty="0" err="1"/>
              <a:t>λmax</a:t>
            </a:r>
            <a:r>
              <a:rPr lang="it-IT" sz="2000" dirty="0"/>
              <a:t> (e quindi l</a:t>
            </a:r>
            <a:r>
              <a:rPr lang="ja-JP" altLang="it-IT" sz="2000" dirty="0"/>
              <a:t>’</a:t>
            </a:r>
            <a:r>
              <a:rPr lang="it-IT" sz="2000" dirty="0"/>
              <a:t>energia richiesta per le transizioni elettroniche) di un cromoforo, però, può essere influenzato sia dal resto della molecola che dal solvente scelto per l</a:t>
            </a:r>
            <a:r>
              <a:rPr lang="ja-JP" altLang="it-IT" sz="2000" dirty="0"/>
              <a:t>’</a:t>
            </a:r>
            <a:r>
              <a:rPr lang="it-IT" sz="2000" dirty="0"/>
              <a:t>analisi.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a:t>
            </a:r>
            <a:r>
              <a:rPr lang="it-IT" sz="2400" b="1" i="1" dirty="0" err="1" smtClean="0"/>
              <a:t>λ</a:t>
            </a:r>
            <a:r>
              <a:rPr lang="it-IT" sz="2400" b="1" i="1" baseline="-25000" dirty="0" err="1" smtClean="0"/>
              <a:t>max</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51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441325" y="1143000"/>
            <a:ext cx="8397875"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a:lnSpc>
                <a:spcPct val="114000"/>
              </a:lnSpc>
            </a:pPr>
            <a:r>
              <a:rPr lang="it-IT" b="1">
                <a:solidFill>
                  <a:srgbClr val="292929"/>
                </a:solidFill>
              </a:rPr>
              <a:t>Gruppo auxocromo</a:t>
            </a:r>
            <a:r>
              <a:rPr lang="it-IT" b="1">
                <a:solidFill>
                  <a:srgbClr val="008000"/>
                </a:solidFill>
              </a:rPr>
              <a:t>:</a:t>
            </a:r>
            <a:r>
              <a:rPr lang="it-IT">
                <a:solidFill>
                  <a:schemeClr val="accent2"/>
                </a:solidFill>
              </a:rPr>
              <a:t> </a:t>
            </a:r>
            <a:r>
              <a:rPr lang="it-IT"/>
              <a:t>un gruppo che non è di per sé un cromoforo, ma può modificare l'intensità e la lunghezza d'onda dell'assorbimento di un cromoforo</a:t>
            </a:r>
          </a:p>
          <a:p>
            <a:pPr algn="just">
              <a:lnSpc>
                <a:spcPct val="114000"/>
              </a:lnSpc>
            </a:pPr>
            <a:endParaRPr lang="it-IT"/>
          </a:p>
          <a:p>
            <a:pPr algn="just" eaLnBrk="1" hangingPunct="1">
              <a:lnSpc>
                <a:spcPct val="114000"/>
              </a:lnSpc>
            </a:pPr>
            <a:r>
              <a:rPr lang="it-IT" b="1">
                <a:solidFill>
                  <a:srgbClr val="292929"/>
                </a:solidFill>
              </a:rPr>
              <a:t>Effetto batocromico (spostamento verso il rosso):</a:t>
            </a:r>
            <a:r>
              <a:rPr lang="it-IT">
                <a:solidFill>
                  <a:srgbClr val="292929"/>
                </a:solidFill>
              </a:rPr>
              <a:t> spostamento di un assorbimento UV verso lunghezze d'onda maggiori. Tale effetto dipende dalla presenza di gruppi funzionali, detti batocromi, nelle adiacenze del cromoforo, come può essere un doppio legame in α a un carbonile. </a:t>
            </a:r>
          </a:p>
          <a:p>
            <a:pPr algn="just" eaLnBrk="1" hangingPunct="1">
              <a:lnSpc>
                <a:spcPct val="114000"/>
              </a:lnSpc>
            </a:pPr>
            <a:r>
              <a:rPr lang="it-IT">
                <a:solidFill>
                  <a:srgbClr val="292929"/>
                </a:solidFill>
              </a:rPr>
              <a:t>Anche il fenomeno dell</a:t>
            </a:r>
            <a:r>
              <a:rPr lang="ja-JP" altLang="it-IT">
                <a:solidFill>
                  <a:srgbClr val="292929"/>
                </a:solidFill>
              </a:rPr>
              <a:t>’</a:t>
            </a:r>
            <a:r>
              <a:rPr lang="it-IT">
                <a:solidFill>
                  <a:srgbClr val="292929"/>
                </a:solidFill>
              </a:rPr>
              <a:t>iperconiugazione (come nel caso del benzene) determina questo tipo di spostamento, giacché la delocalizzazione elettronica diminuisce l</a:t>
            </a:r>
            <a:r>
              <a:rPr lang="ja-JP" altLang="it-IT">
                <a:solidFill>
                  <a:srgbClr val="292929"/>
                </a:solidFill>
              </a:rPr>
              <a:t>’</a:t>
            </a:r>
            <a:r>
              <a:rPr lang="it-IT">
                <a:solidFill>
                  <a:srgbClr val="292929"/>
                </a:solidFill>
              </a:rPr>
              <a:t>energia richiesta per la corrispondente transizione. </a:t>
            </a:r>
          </a:p>
          <a:p>
            <a:pPr algn="just">
              <a:lnSpc>
                <a:spcPct val="114000"/>
              </a:lnSpc>
            </a:pPr>
            <a:endParaRPr lang="it-IT">
              <a:solidFill>
                <a:srgbClr val="292929"/>
              </a:solidFill>
            </a:endParaRPr>
          </a:p>
          <a:p>
            <a:pPr algn="just" eaLnBrk="1" hangingPunct="1">
              <a:lnSpc>
                <a:spcPct val="114000"/>
              </a:lnSpc>
            </a:pPr>
            <a:r>
              <a:rPr lang="it-IT" b="1">
                <a:solidFill>
                  <a:srgbClr val="292929"/>
                </a:solidFill>
              </a:rPr>
              <a:t>Effetto ipsocromico (spostamento verso il blu): </a:t>
            </a:r>
            <a:r>
              <a:rPr lang="it-IT">
                <a:solidFill>
                  <a:srgbClr val="292929"/>
                </a:solidFill>
              </a:rPr>
              <a:t>sp</a:t>
            </a:r>
            <a:r>
              <a:rPr lang="it-IT"/>
              <a:t>ostamento di un assorbimento UV verso lunghezze d'onda minori. Tale effetto dipende dalla presenza di gruppi funzionali, detti ipsocromi, nelle adiacenze del cromoforo, che ne diminuiscono la delocalizzazione elettronica.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spostamento </a:t>
            </a:r>
            <a:r>
              <a:rPr lang="it-IT" sz="2400" b="1" i="1" dirty="0" err="1" smtClean="0"/>
              <a:t>λ</a:t>
            </a:r>
            <a:r>
              <a:rPr lang="it-IT" sz="2400" b="1" i="1" baseline="-25000" dirty="0" err="1" smtClean="0"/>
              <a:t>max</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5146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ttangolo 8"/>
          <p:cNvSpPr>
            <a:spLocks noChangeArrowheads="1"/>
          </p:cNvSpPr>
          <p:nvPr/>
        </p:nvSpPr>
        <p:spPr bwMode="auto">
          <a:xfrm>
            <a:off x="285750" y="1071563"/>
            <a:ext cx="8643938" cy="166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b="1" dirty="0">
                <a:solidFill>
                  <a:srgbClr val="292929"/>
                </a:solidFill>
              </a:rPr>
              <a:t>Effetto  </a:t>
            </a:r>
            <a:r>
              <a:rPr lang="it-IT" b="1" dirty="0" smtClean="0">
                <a:solidFill>
                  <a:srgbClr val="292929"/>
                </a:solidFill>
              </a:rPr>
              <a:t>auxocromo</a:t>
            </a:r>
            <a:r>
              <a:rPr lang="it-IT" b="1" dirty="0">
                <a:solidFill>
                  <a:srgbClr val="292929"/>
                </a:solidFill>
              </a:rPr>
              <a:t>: </a:t>
            </a:r>
            <a:r>
              <a:rPr lang="it-IT" dirty="0">
                <a:solidFill>
                  <a:srgbClr val="292929"/>
                </a:solidFill>
              </a:rPr>
              <a:t>dipende dalla presenza di un gruppo funzionale (auxocromo) saturo, cioè privo di elettroni π, che quando è legato direttamente a un cromoforo determina variazioni sia della </a:t>
            </a:r>
            <a:r>
              <a:rPr lang="it-IT" dirty="0" err="1">
                <a:solidFill>
                  <a:srgbClr val="292929"/>
                </a:solidFill>
              </a:rPr>
              <a:t>λ</a:t>
            </a:r>
            <a:r>
              <a:rPr lang="it-IT" dirty="0">
                <a:solidFill>
                  <a:srgbClr val="292929"/>
                </a:solidFill>
              </a:rPr>
              <a:t> che della </a:t>
            </a:r>
            <a:r>
              <a:rPr lang="it-IT" dirty="0" err="1">
                <a:solidFill>
                  <a:srgbClr val="292929"/>
                </a:solidFill>
              </a:rPr>
              <a:t>ε</a:t>
            </a:r>
            <a:r>
              <a:rPr lang="it-IT" dirty="0">
                <a:solidFill>
                  <a:srgbClr val="292929"/>
                </a:solidFill>
              </a:rPr>
              <a:t>, in genere aumentandole. </a:t>
            </a:r>
          </a:p>
          <a:p>
            <a:pPr algn="just">
              <a:lnSpc>
                <a:spcPct val="114000"/>
              </a:lnSpc>
            </a:pPr>
            <a:r>
              <a:rPr lang="it-IT" dirty="0">
                <a:solidFill>
                  <a:srgbClr val="292929"/>
                </a:solidFill>
              </a:rPr>
              <a:t>Tipici gruppi auxocromi sono quelli contenenti doppietti di non legame, come OH, Cl, NH</a:t>
            </a:r>
            <a:r>
              <a:rPr lang="it-IT" baseline="-25000" dirty="0">
                <a:solidFill>
                  <a:srgbClr val="292929"/>
                </a:solidFill>
              </a:rPr>
              <a:t>2</a:t>
            </a:r>
            <a:r>
              <a:rPr lang="it-IT" dirty="0">
                <a:solidFill>
                  <a:srgbClr val="292929"/>
                </a:solidFill>
              </a:rPr>
              <a:t>. </a:t>
            </a:r>
          </a:p>
        </p:txBody>
      </p:sp>
      <p:pic>
        <p:nvPicPr>
          <p:cNvPr id="2560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2" y="3867150"/>
            <a:ext cx="48768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effetti su </a:t>
            </a:r>
            <a:r>
              <a:rPr lang="it-IT" sz="2400" b="1" i="1" dirty="0" err="1" smtClean="0"/>
              <a:t>λ</a:t>
            </a:r>
            <a:r>
              <a:rPr lang="it-IT" sz="2400" b="1" i="1" baseline="-25000" dirty="0" err="1" smtClean="0"/>
              <a:t>max</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ttangolo 8"/>
          <p:cNvSpPr>
            <a:spLocks noChangeArrowheads="1"/>
          </p:cNvSpPr>
          <p:nvPr/>
        </p:nvSpPr>
        <p:spPr bwMode="auto">
          <a:xfrm>
            <a:off x="251520" y="4221088"/>
            <a:ext cx="4176464" cy="229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14000"/>
              </a:lnSpc>
            </a:pPr>
            <a:r>
              <a:rPr lang="it-IT" b="1" dirty="0" smtClean="0">
                <a:solidFill>
                  <a:srgbClr val="292929"/>
                </a:solidFill>
              </a:rPr>
              <a:t>Effetto </a:t>
            </a:r>
            <a:r>
              <a:rPr lang="it-IT" b="1" dirty="0">
                <a:solidFill>
                  <a:srgbClr val="292929"/>
                </a:solidFill>
              </a:rPr>
              <a:t>ipercromico: </a:t>
            </a:r>
            <a:r>
              <a:rPr lang="it-IT" dirty="0">
                <a:solidFill>
                  <a:srgbClr val="292929"/>
                </a:solidFill>
              </a:rPr>
              <a:t>aumento </a:t>
            </a:r>
            <a:r>
              <a:rPr lang="it-IT" dirty="0" err="1">
                <a:solidFill>
                  <a:srgbClr val="292929"/>
                </a:solidFill>
              </a:rPr>
              <a:t>dell'</a:t>
            </a:r>
            <a:r>
              <a:rPr lang="it-IT" dirty="0" err="1">
                <a:solidFill>
                  <a:srgbClr val="292929"/>
                </a:solidFill>
                <a:latin typeface="Symbol" charset="0"/>
              </a:rPr>
              <a:t>e</a:t>
            </a:r>
            <a:r>
              <a:rPr lang="it-IT" dirty="0">
                <a:solidFill>
                  <a:srgbClr val="292929"/>
                </a:solidFill>
              </a:rPr>
              <a:t> dovuto ad un sostituente del cromoforo.</a:t>
            </a:r>
          </a:p>
          <a:p>
            <a:pPr algn="just" eaLnBrk="0" hangingPunct="0">
              <a:lnSpc>
                <a:spcPct val="114000"/>
              </a:lnSpc>
            </a:pPr>
            <a:endParaRPr lang="it-IT" dirty="0">
              <a:solidFill>
                <a:srgbClr val="292929"/>
              </a:solidFill>
            </a:endParaRPr>
          </a:p>
          <a:p>
            <a:pPr algn="just" eaLnBrk="0" hangingPunct="0">
              <a:lnSpc>
                <a:spcPct val="114000"/>
              </a:lnSpc>
            </a:pPr>
            <a:r>
              <a:rPr lang="it-IT" b="1" dirty="0">
                <a:solidFill>
                  <a:srgbClr val="292929"/>
                </a:solidFill>
              </a:rPr>
              <a:t>Effetto ipocromico: </a:t>
            </a:r>
            <a:r>
              <a:rPr lang="it-IT" dirty="0">
                <a:solidFill>
                  <a:srgbClr val="292929"/>
                </a:solidFill>
              </a:rPr>
              <a:t>diminuzione </a:t>
            </a:r>
            <a:r>
              <a:rPr lang="it-IT" dirty="0" err="1">
                <a:solidFill>
                  <a:srgbClr val="292929"/>
                </a:solidFill>
              </a:rPr>
              <a:t>dell'</a:t>
            </a:r>
            <a:r>
              <a:rPr lang="it-IT" dirty="0" err="1">
                <a:solidFill>
                  <a:srgbClr val="292929"/>
                </a:solidFill>
                <a:latin typeface="Symbol" charset="0"/>
              </a:rPr>
              <a:t>e</a:t>
            </a:r>
            <a:r>
              <a:rPr lang="it-IT" dirty="0">
                <a:solidFill>
                  <a:srgbClr val="292929"/>
                </a:solidFill>
              </a:rPr>
              <a:t> dovuto ad un sostituente del cromoforo</a:t>
            </a:r>
            <a:r>
              <a:rPr lang="it-IT" dirty="0" smtClean="0">
                <a:solidFill>
                  <a:srgbClr val="292929"/>
                </a:solidFill>
              </a:rPr>
              <a:t>.</a:t>
            </a:r>
            <a:endParaRPr lang="it-IT" dirty="0">
              <a:solidFill>
                <a:srgbClr val="292929"/>
              </a:solidFill>
            </a:endParaRPr>
          </a:p>
        </p:txBody>
      </p:sp>
      <p:pic>
        <p:nvPicPr>
          <p:cNvPr id="15" name="Immagine 14"/>
          <p:cNvPicPr>
            <a:picLocks noChangeAspect="1"/>
          </p:cNvPicPr>
          <p:nvPr/>
        </p:nvPicPr>
        <p:blipFill>
          <a:blip r:embed="rId4"/>
          <a:stretch>
            <a:fillRect/>
          </a:stretch>
        </p:blipFill>
        <p:spPr>
          <a:xfrm>
            <a:off x="1835696" y="2780928"/>
            <a:ext cx="2016224" cy="1097943"/>
          </a:xfrm>
          <a:prstGeom prst="rect">
            <a:avLst/>
          </a:prstGeom>
        </p:spPr>
      </p:pic>
      <p:pic>
        <p:nvPicPr>
          <p:cNvPr id="16" name="Immagine 15"/>
          <p:cNvPicPr>
            <a:picLocks noChangeAspect="1"/>
          </p:cNvPicPr>
          <p:nvPr/>
        </p:nvPicPr>
        <p:blipFill>
          <a:blip r:embed="rId5"/>
          <a:stretch>
            <a:fillRect/>
          </a:stretch>
        </p:blipFill>
        <p:spPr>
          <a:xfrm>
            <a:off x="4644008" y="2807740"/>
            <a:ext cx="1800200" cy="1053308"/>
          </a:xfrm>
          <a:prstGeom prst="rect">
            <a:avLst/>
          </a:prstGeom>
        </p:spPr>
      </p:pic>
      <p:sp>
        <p:nvSpPr>
          <p:cNvPr id="2" name="Ovale 1"/>
          <p:cNvSpPr/>
          <p:nvPr/>
        </p:nvSpPr>
        <p:spPr>
          <a:xfrm>
            <a:off x="1763688" y="2708920"/>
            <a:ext cx="360040"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2843808" y="2708920"/>
            <a:ext cx="360040"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8" name="Ovale 17"/>
          <p:cNvSpPr/>
          <p:nvPr/>
        </p:nvSpPr>
        <p:spPr>
          <a:xfrm>
            <a:off x="5076056" y="2708920"/>
            <a:ext cx="360040"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9" name="Ovale 18"/>
          <p:cNvSpPr/>
          <p:nvPr/>
        </p:nvSpPr>
        <p:spPr>
          <a:xfrm>
            <a:off x="6156176" y="3212976"/>
            <a:ext cx="360040"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48394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ttangolo 8"/>
          <p:cNvSpPr>
            <a:spLocks noChangeArrowheads="1"/>
          </p:cNvSpPr>
          <p:nvPr/>
        </p:nvSpPr>
        <p:spPr bwMode="auto">
          <a:xfrm>
            <a:off x="251520" y="1628800"/>
            <a:ext cx="8643938" cy="359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b="1" dirty="0">
                <a:solidFill>
                  <a:srgbClr val="292929"/>
                </a:solidFill>
              </a:rPr>
              <a:t>Effetto del solvente: </a:t>
            </a:r>
            <a:r>
              <a:rPr lang="it-IT" sz="2000" dirty="0">
                <a:solidFill>
                  <a:srgbClr val="292929"/>
                </a:solidFill>
              </a:rPr>
              <a:t>il solvente può indurre una significativa variazione dei livelli energetici della molecola. </a:t>
            </a:r>
          </a:p>
          <a:p>
            <a:pPr algn="just">
              <a:lnSpc>
                <a:spcPct val="114000"/>
              </a:lnSpc>
            </a:pPr>
            <a:r>
              <a:rPr lang="it-IT" sz="2000" dirty="0">
                <a:solidFill>
                  <a:srgbClr val="292929"/>
                </a:solidFill>
              </a:rPr>
              <a:t>Un solvente polare, ad esempio, solvatando la molecola, ne abbassa l</a:t>
            </a:r>
            <a:r>
              <a:rPr lang="ja-JP" altLang="it-IT" sz="2000" dirty="0">
                <a:solidFill>
                  <a:srgbClr val="292929"/>
                </a:solidFill>
              </a:rPr>
              <a:t>’</a:t>
            </a:r>
            <a:r>
              <a:rPr lang="it-IT" sz="2000" dirty="0">
                <a:solidFill>
                  <a:srgbClr val="292929"/>
                </a:solidFill>
              </a:rPr>
              <a:t>energia dello stato eccitato, così, per la transizione π → π* si ottiene un </a:t>
            </a:r>
            <a:r>
              <a:rPr lang="it-IT" sz="2000" dirty="0" err="1">
                <a:solidFill>
                  <a:srgbClr val="292929"/>
                </a:solidFill>
              </a:rPr>
              <a:t>red</a:t>
            </a:r>
            <a:r>
              <a:rPr lang="it-IT" sz="2000" dirty="0">
                <a:solidFill>
                  <a:srgbClr val="292929"/>
                </a:solidFill>
              </a:rPr>
              <a:t> </a:t>
            </a:r>
            <a:r>
              <a:rPr lang="it-IT" sz="2000" dirty="0" err="1">
                <a:solidFill>
                  <a:srgbClr val="292929"/>
                </a:solidFill>
              </a:rPr>
              <a:t>shift</a:t>
            </a:r>
            <a:r>
              <a:rPr lang="it-IT" sz="2000" dirty="0">
                <a:solidFill>
                  <a:srgbClr val="292929"/>
                </a:solidFill>
              </a:rPr>
              <a:t> (cioè un aumento della </a:t>
            </a:r>
            <a:r>
              <a:rPr lang="it-IT" sz="2000" dirty="0" err="1">
                <a:solidFill>
                  <a:srgbClr val="292929"/>
                </a:solidFill>
              </a:rPr>
              <a:t>λ</a:t>
            </a:r>
            <a:r>
              <a:rPr lang="it-IT" sz="2000" baseline="-25000" dirty="0" err="1">
                <a:solidFill>
                  <a:srgbClr val="292929"/>
                </a:solidFill>
              </a:rPr>
              <a:t>max</a:t>
            </a:r>
            <a:r>
              <a:rPr lang="it-IT" sz="2000" dirty="0">
                <a:solidFill>
                  <a:srgbClr val="292929"/>
                </a:solidFill>
              </a:rPr>
              <a:t>) di 10 – 20 nm passando da esano a etanolo: aumentando la polarità del solvente, questa transizione diventa più facile. </a:t>
            </a:r>
          </a:p>
          <a:p>
            <a:pPr algn="just">
              <a:lnSpc>
                <a:spcPct val="114000"/>
              </a:lnSpc>
            </a:pPr>
            <a:r>
              <a:rPr lang="it-IT" sz="2000" dirty="0">
                <a:solidFill>
                  <a:srgbClr val="292929"/>
                </a:solidFill>
              </a:rPr>
              <a:t>Il fenomeno si spiega in quanto nello stato eccitato la molecola è </a:t>
            </a:r>
            <a:r>
              <a:rPr lang="it-IT" sz="2000" dirty="0" smtClean="0">
                <a:solidFill>
                  <a:srgbClr val="292929"/>
                </a:solidFill>
              </a:rPr>
              <a:t>meno capace </a:t>
            </a:r>
            <a:r>
              <a:rPr lang="it-IT" sz="2000" dirty="0">
                <a:solidFill>
                  <a:srgbClr val="292929"/>
                </a:solidFill>
              </a:rPr>
              <a:t>di instaurare ponti idrogeno con un solvente polare, e per questo motivo la differenza energetica fra i due stati si amplia.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effetti su </a:t>
            </a:r>
            <a:r>
              <a:rPr lang="it-IT" sz="2400" b="1" i="1" dirty="0" err="1" smtClean="0"/>
              <a:t>λ</a:t>
            </a:r>
            <a:r>
              <a:rPr lang="it-IT" sz="2400" b="1" i="1" baseline="-25000" dirty="0" err="1" smtClean="0"/>
              <a:t>max</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493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8"/>
          <p:cNvSpPr>
            <a:spLocks noChangeArrowheads="1"/>
          </p:cNvSpPr>
          <p:nvPr/>
        </p:nvSpPr>
        <p:spPr bwMode="auto">
          <a:xfrm>
            <a:off x="323528" y="1844824"/>
            <a:ext cx="8572500" cy="289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dirty="0"/>
              <a:t>Anche il livello di assorbanza (e quindi il valore del coefficiente di estinzione molare </a:t>
            </a:r>
            <a:r>
              <a:rPr lang="it-IT" sz="2000" dirty="0" err="1"/>
              <a:t>ε</a:t>
            </a:r>
            <a:r>
              <a:rPr lang="it-IT" sz="2000" dirty="0"/>
              <a:t>) di un cromoforo può variare, e questo dipende da quattro fattori. </a:t>
            </a:r>
          </a:p>
          <a:p>
            <a:pPr algn="just">
              <a:lnSpc>
                <a:spcPct val="114000"/>
              </a:lnSpc>
            </a:pPr>
            <a:endParaRPr lang="it-IT" sz="2000" dirty="0"/>
          </a:p>
          <a:p>
            <a:pPr algn="just">
              <a:lnSpc>
                <a:spcPct val="114000"/>
              </a:lnSpc>
            </a:pPr>
            <a:r>
              <a:rPr lang="it-IT" sz="2000" dirty="0"/>
              <a:t>- </a:t>
            </a:r>
            <a:r>
              <a:rPr lang="it-IT" sz="2000" dirty="0" smtClean="0"/>
              <a:t>Probabilità </a:t>
            </a:r>
            <a:r>
              <a:rPr lang="it-IT" sz="2000" dirty="0"/>
              <a:t>della transizione elettronica </a:t>
            </a:r>
          </a:p>
          <a:p>
            <a:pPr algn="just">
              <a:lnSpc>
                <a:spcPct val="114000"/>
              </a:lnSpc>
            </a:pPr>
            <a:r>
              <a:rPr lang="it-IT" sz="2000" dirty="0"/>
              <a:t>- Variazione del momento elettrico ad essa associata</a:t>
            </a:r>
          </a:p>
          <a:p>
            <a:pPr algn="just">
              <a:lnSpc>
                <a:spcPct val="114000"/>
              </a:lnSpc>
            </a:pPr>
            <a:r>
              <a:rPr lang="it-IT" sz="2000" dirty="0"/>
              <a:t>- Natura del solvente</a:t>
            </a:r>
          </a:p>
          <a:p>
            <a:pPr algn="just">
              <a:lnSpc>
                <a:spcPct val="114000"/>
              </a:lnSpc>
            </a:pPr>
            <a:r>
              <a:rPr lang="it-IT" sz="2000" dirty="0"/>
              <a:t>- Tipo di sostituenti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effetti su </a:t>
            </a:r>
            <a:r>
              <a:rPr lang="it-IT" sz="2400" b="1" i="1" dirty="0" err="1" smtClean="0"/>
              <a:t>λ</a:t>
            </a:r>
            <a:r>
              <a:rPr lang="it-IT" sz="2400" b="1" i="1" baseline="-25000" dirty="0" err="1" smtClean="0"/>
              <a:t>max</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17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ttangolo 8"/>
          <p:cNvSpPr>
            <a:spLocks noChangeArrowheads="1"/>
          </p:cNvSpPr>
          <p:nvPr/>
        </p:nvSpPr>
        <p:spPr bwMode="auto">
          <a:xfrm>
            <a:off x="285750" y="1225550"/>
            <a:ext cx="8572500" cy="429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b="1" dirty="0"/>
              <a:t>Analisi qualitativa</a:t>
            </a:r>
          </a:p>
          <a:p>
            <a:pPr algn="just">
              <a:lnSpc>
                <a:spcPct val="114000"/>
              </a:lnSpc>
            </a:pPr>
            <a:r>
              <a:rPr lang="it-IT" sz="2000" dirty="0"/>
              <a:t>Per effettuare analisi qualitative le singole radiazioni monocromatiche che costituiscono il raggio policromatico, si fanno passare attraverso il campione, il quale assorbirà in modo diverso, cioè con diversa intensità, le diverse radiazioni. </a:t>
            </a:r>
          </a:p>
          <a:p>
            <a:pPr algn="just">
              <a:lnSpc>
                <a:spcPct val="114000"/>
              </a:lnSpc>
            </a:pPr>
            <a:r>
              <a:rPr lang="it-IT" sz="2000" dirty="0"/>
              <a:t>Riportando poi i valori registrati in un grafico lunghezza d'onda-assorbimento, si ottiene lo spettro di assorbimento della sostanza esaminata. </a:t>
            </a:r>
          </a:p>
          <a:p>
            <a:pPr algn="just">
              <a:lnSpc>
                <a:spcPct val="114000"/>
              </a:lnSpc>
            </a:pPr>
            <a:endParaRPr lang="it-IT" sz="2000" dirty="0"/>
          </a:p>
          <a:p>
            <a:pPr algn="just">
              <a:lnSpc>
                <a:spcPct val="114000"/>
              </a:lnSpc>
            </a:pPr>
            <a:r>
              <a:rPr lang="it-IT" sz="2000" dirty="0"/>
              <a:t>Per identificare la sostanza in esame si può fare un confronto con campiono noti o tramite banche dati di </a:t>
            </a:r>
            <a:r>
              <a:rPr lang="it-IT" sz="2000" dirty="0" smtClean="0"/>
              <a:t>spettri.</a:t>
            </a:r>
            <a:endParaRPr lang="it-IT" sz="2000" dirty="0"/>
          </a:p>
          <a:p>
            <a:pPr algn="just">
              <a:lnSpc>
                <a:spcPct val="114000"/>
              </a:lnSpc>
            </a:pPr>
            <a:endParaRPr lang="it-IT" sz="2000" dirty="0"/>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applicazioni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162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ttangolo 8"/>
          <p:cNvSpPr>
            <a:spLocks noChangeArrowheads="1"/>
          </p:cNvSpPr>
          <p:nvPr/>
        </p:nvSpPr>
        <p:spPr bwMode="auto">
          <a:xfrm>
            <a:off x="214313" y="1357313"/>
            <a:ext cx="8643937" cy="492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b="1" dirty="0"/>
              <a:t>Analisi quantitativa </a:t>
            </a:r>
          </a:p>
          <a:p>
            <a:pPr algn="just">
              <a:lnSpc>
                <a:spcPct val="114000"/>
              </a:lnSpc>
            </a:pPr>
            <a:r>
              <a:rPr lang="it-IT" dirty="0"/>
              <a:t>Per eseguire analisi quantitative si fa uso di raggi monocromatici, cioè costituiti da radiazioni di una sola frequenza (di fatto si usano radiazioni comprendenti una banda molto ristretta dello spettro).</a:t>
            </a:r>
            <a:r>
              <a:rPr lang="it-IT" i="1" dirty="0"/>
              <a:t> </a:t>
            </a:r>
          </a:p>
          <a:p>
            <a:pPr algn="just">
              <a:lnSpc>
                <a:spcPct val="114000"/>
              </a:lnSpc>
            </a:pPr>
            <a:r>
              <a:rPr lang="it-IT" dirty="0"/>
              <a:t>Le determinazioni quantitative sono basate sul fatto che, quando una radiazione attraversa una soluzione, viene assorbita più o meno intensamente a seconda della concentrazione; in altre parole l'assorbimento dipende dalla concentrazione. </a:t>
            </a:r>
            <a:endParaRPr lang="it-IT" dirty="0" smtClean="0"/>
          </a:p>
          <a:p>
            <a:pPr algn="just">
              <a:lnSpc>
                <a:spcPct val="114000"/>
              </a:lnSpc>
            </a:pPr>
            <a:endParaRPr lang="it-IT" dirty="0"/>
          </a:p>
          <a:p>
            <a:pPr algn="ctr">
              <a:lnSpc>
                <a:spcPct val="114000"/>
              </a:lnSpc>
            </a:pPr>
            <a:r>
              <a:rPr lang="it-IT" sz="2400" dirty="0"/>
              <a:t>A = </a:t>
            </a:r>
            <a:r>
              <a:rPr lang="el-GR" sz="2400" dirty="0">
                <a:cs typeface="Arial" charset="0"/>
              </a:rPr>
              <a:t>ε</a:t>
            </a:r>
            <a:r>
              <a:rPr lang="it-IT" sz="2400" dirty="0">
                <a:sym typeface="Symbol" charset="0"/>
              </a:rPr>
              <a:t>∙</a:t>
            </a:r>
            <a:r>
              <a:rPr lang="it-IT" sz="2400" dirty="0" err="1">
                <a:sym typeface="Symbol" charset="0"/>
              </a:rPr>
              <a:t>c∙l</a:t>
            </a:r>
            <a:endParaRPr lang="it-IT" sz="2400" dirty="0">
              <a:sym typeface="Symbol" charset="0"/>
            </a:endParaRPr>
          </a:p>
          <a:p>
            <a:pPr algn="just">
              <a:lnSpc>
                <a:spcPct val="114000"/>
              </a:lnSpc>
            </a:pPr>
            <a:endParaRPr lang="it-IT" dirty="0"/>
          </a:p>
          <a:p>
            <a:pPr algn="just">
              <a:lnSpc>
                <a:spcPct val="114000"/>
              </a:lnSpc>
            </a:pPr>
            <a:r>
              <a:rPr lang="it-IT" dirty="0"/>
              <a:t>Infatti, se si fa passare attraverso una soluzione a concentrazione incognita una radiazione monocromatica (cioè di una determinata </a:t>
            </a:r>
            <a:r>
              <a:rPr lang="it-IT" dirty="0" err="1"/>
              <a:t>λ</a:t>
            </a:r>
            <a:r>
              <a:rPr lang="it-IT" dirty="0"/>
              <a:t>) e di intensità I</a:t>
            </a:r>
            <a:r>
              <a:rPr lang="it-IT" sz="1100" dirty="0"/>
              <a:t>0</a:t>
            </a:r>
            <a:r>
              <a:rPr lang="it-IT" dirty="0"/>
              <a:t>, al di là della soluzione si troverà una radiazione di intensità I, che sarà minore di I</a:t>
            </a:r>
            <a:r>
              <a:rPr lang="it-IT" sz="1100" dirty="0"/>
              <a:t>0 </a:t>
            </a:r>
            <a:r>
              <a:rPr lang="it-IT" dirty="0"/>
              <a:t>se una parte </a:t>
            </a:r>
            <a:r>
              <a:rPr lang="it-IT" dirty="0">
                <a:cs typeface="Arial" charset="0"/>
              </a:rPr>
              <a:t>della radiazione è stata assorbita dalla soluzione stessa, o uguale ad I</a:t>
            </a:r>
            <a:r>
              <a:rPr lang="it-IT" baseline="-25000" dirty="0">
                <a:cs typeface="Arial" charset="0"/>
              </a:rPr>
              <a:t>0</a:t>
            </a:r>
            <a:r>
              <a:rPr lang="it-IT" dirty="0">
                <a:cs typeface="Arial" charset="0"/>
              </a:rPr>
              <a:t> se </a:t>
            </a:r>
            <a:r>
              <a:rPr lang="it-IT" dirty="0" smtClean="0">
                <a:cs typeface="Arial" charset="0"/>
              </a:rPr>
              <a:t>non </a:t>
            </a:r>
            <a:r>
              <a:rPr lang="it-IT" dirty="0">
                <a:cs typeface="Arial" charset="0"/>
              </a:rPr>
              <a:t>si è verificato alcun assorbimento.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Spettroscopia UV-vis: applicazioni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880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8"/>
          <p:cNvSpPr>
            <a:spLocks noChangeArrowheads="1"/>
          </p:cNvSpPr>
          <p:nvPr/>
        </p:nvSpPr>
        <p:spPr bwMode="auto">
          <a:xfrm>
            <a:off x="251520" y="1988840"/>
            <a:ext cx="8643938" cy="254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dirty="0"/>
              <a:t>L</a:t>
            </a:r>
            <a:r>
              <a:rPr lang="ja-JP" altLang="it-IT" sz="2000" dirty="0"/>
              <a:t>’</a:t>
            </a:r>
            <a:r>
              <a:rPr lang="it-IT" sz="2000" dirty="0"/>
              <a:t>utilizzo dello spettro UV-vis per </a:t>
            </a:r>
            <a:r>
              <a:rPr lang="it-IT" sz="2000" dirty="0" smtClean="0"/>
              <a:t>l’analisi </a:t>
            </a:r>
            <a:r>
              <a:rPr lang="it-IT" sz="2000" dirty="0"/>
              <a:t>qualitativa non può raggiungere i livelli di approfondimento consentiti da uno spettro IR a causa dello spettro stesso, che non appare quasi mai (specialmente per le soluzioni) sufficientemente dettagliato, tuttavia può essere benissimo impiegato per una prima caratterizzazione della molecola, accontentandosi di ottenere da una simile tecnica solo la possibilità di operare magari una sommaria scelta fra varie alternative.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Assorbimento dei composti organici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726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8"/>
          <p:cNvSpPr>
            <a:spLocks noChangeArrowheads="1"/>
          </p:cNvSpPr>
          <p:nvPr/>
        </p:nvSpPr>
        <p:spPr bwMode="auto">
          <a:xfrm>
            <a:off x="285750" y="1357313"/>
            <a:ext cx="8643938"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b="1" dirty="0"/>
              <a:t>Transizioni </a:t>
            </a:r>
            <a:r>
              <a:rPr lang="el-GR" b="1" dirty="0"/>
              <a:t>σ→σ* </a:t>
            </a:r>
            <a:r>
              <a:rPr lang="it-IT" b="1" dirty="0" smtClean="0"/>
              <a:t>(110-135 nm)</a:t>
            </a:r>
            <a:endParaRPr lang="el-GR" b="1" dirty="0"/>
          </a:p>
          <a:p>
            <a:pPr algn="just">
              <a:lnSpc>
                <a:spcPct val="114000"/>
              </a:lnSpc>
            </a:pPr>
            <a:r>
              <a:rPr lang="it-IT" dirty="0"/>
              <a:t>Queste transizioni sono quelle che richiedono le energie più elevate, poiché coinvolgono elettroni coinvolti nei legami </a:t>
            </a:r>
            <a:r>
              <a:rPr lang="it-IT" dirty="0" err="1"/>
              <a:t>σ</a:t>
            </a:r>
            <a:r>
              <a:rPr lang="it-IT" dirty="0"/>
              <a:t>, portandoli al corrispondente orbitale di </a:t>
            </a:r>
            <a:r>
              <a:rPr lang="it-IT" dirty="0" err="1"/>
              <a:t>antilegame</a:t>
            </a:r>
            <a:r>
              <a:rPr lang="it-IT" dirty="0"/>
              <a:t>. </a:t>
            </a:r>
          </a:p>
          <a:p>
            <a:pPr algn="just">
              <a:lnSpc>
                <a:spcPct val="114000"/>
              </a:lnSpc>
            </a:pPr>
            <a:r>
              <a:rPr lang="it-IT" dirty="0"/>
              <a:t>Molecole come gli alcani saturi, che contengono solo legami C–C e C–H, danno solo questi assorbimenti, che cadono nella zona </a:t>
            </a:r>
            <a:r>
              <a:rPr lang="it-IT" dirty="0" err="1"/>
              <a:t>dell</a:t>
            </a:r>
            <a:r>
              <a:rPr lang="ja-JP" altLang="it-IT" dirty="0"/>
              <a:t>’</a:t>
            </a:r>
            <a:r>
              <a:rPr lang="it-IT" dirty="0"/>
              <a:t>UV lontano, detta anche UV sotto vuoto (infatti in questa zona assorbe anche l</a:t>
            </a:r>
            <a:r>
              <a:rPr lang="ja-JP" altLang="it-IT" dirty="0"/>
              <a:t>’</a:t>
            </a:r>
            <a:r>
              <a:rPr lang="it-IT" dirty="0"/>
              <a:t>ossigeno </a:t>
            </a:r>
            <a:r>
              <a:rPr lang="it-IT" dirty="0" err="1"/>
              <a:t>dell</a:t>
            </a:r>
            <a:r>
              <a:rPr lang="ja-JP" altLang="it-IT" dirty="0"/>
              <a:t>’</a:t>
            </a:r>
            <a:r>
              <a:rPr lang="it-IT" dirty="0"/>
              <a:t>aria, per cui un</a:t>
            </a:r>
            <a:r>
              <a:rPr lang="ja-JP" altLang="it-IT" dirty="0"/>
              <a:t>’</a:t>
            </a:r>
            <a:r>
              <a:rPr lang="it-IT" dirty="0"/>
              <a:t>eventuale indagine andrebbe condotta eliminando tale interferenza, vale a dire operando sotto vuoto). </a:t>
            </a:r>
          </a:p>
        </p:txBody>
      </p:sp>
      <p:pic>
        <p:nvPicPr>
          <p:cNvPr id="317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4214813"/>
            <a:ext cx="2714625"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Assorbimento dei composti organici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p:cNvPicPr>
            <a:picLocks noChangeAspect="1"/>
          </p:cNvPicPr>
          <p:nvPr/>
        </p:nvPicPr>
        <p:blipFill>
          <a:blip r:embed="rId4"/>
          <a:stretch>
            <a:fillRect/>
          </a:stretch>
        </p:blipFill>
        <p:spPr>
          <a:xfrm>
            <a:off x="4279479" y="4293096"/>
            <a:ext cx="3820913" cy="1512168"/>
          </a:xfrm>
          <a:prstGeom prst="rect">
            <a:avLst/>
          </a:prstGeom>
        </p:spPr>
      </p:pic>
      <p:sp>
        <p:nvSpPr>
          <p:cNvPr id="2" name="Ovale 1"/>
          <p:cNvSpPr/>
          <p:nvPr/>
        </p:nvSpPr>
        <p:spPr>
          <a:xfrm>
            <a:off x="7524328" y="4797152"/>
            <a:ext cx="720080" cy="5040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Ovale 14"/>
          <p:cNvSpPr/>
          <p:nvPr/>
        </p:nvSpPr>
        <p:spPr>
          <a:xfrm>
            <a:off x="7164288" y="5157192"/>
            <a:ext cx="720080" cy="5040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724128" y="4725144"/>
            <a:ext cx="792088" cy="5040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7" name="Ovale 16"/>
          <p:cNvSpPr/>
          <p:nvPr/>
        </p:nvSpPr>
        <p:spPr>
          <a:xfrm>
            <a:off x="4427984" y="5085184"/>
            <a:ext cx="648072" cy="50405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2560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C:\Documenti\DIDATTICA\LEZIONI\spet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3571875"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3429000" y="1500188"/>
            <a:ext cx="5286375" cy="4829175"/>
          </a:xfrm>
          <a:prstGeom prst="rect">
            <a:avLst/>
          </a:prstGeom>
        </p:spPr>
        <p:txBody>
          <a:bodyPr>
            <a:spAutoFit/>
          </a:bodyPr>
          <a:lstStyle/>
          <a:p>
            <a:pPr algn="just">
              <a:lnSpc>
                <a:spcPct val="114000"/>
              </a:lnSpc>
            </a:pPr>
            <a:r>
              <a:rPr lang="it-IT" b="1">
                <a:solidFill>
                  <a:srgbClr val="008000"/>
                </a:solidFill>
                <a:cs typeface="Arial" charset="0"/>
              </a:rPr>
              <a:t>Visibile</a:t>
            </a:r>
            <a:r>
              <a:rPr lang="it-IT">
                <a:cs typeface="Arial" charset="0"/>
              </a:rPr>
              <a:t> (1666) – Newton disperde la luce visibile con un prisma.</a:t>
            </a:r>
          </a:p>
          <a:p>
            <a:pPr algn="just">
              <a:lnSpc>
                <a:spcPct val="114000"/>
              </a:lnSpc>
            </a:pPr>
            <a:endParaRPr lang="it-IT">
              <a:cs typeface="Arial" charset="0"/>
            </a:endParaRPr>
          </a:p>
          <a:p>
            <a:pPr algn="just">
              <a:lnSpc>
                <a:spcPct val="114000"/>
              </a:lnSpc>
            </a:pPr>
            <a:r>
              <a:rPr lang="it-IT" b="1">
                <a:solidFill>
                  <a:srgbClr val="008000"/>
                </a:solidFill>
                <a:cs typeface="Arial" charset="0"/>
              </a:rPr>
              <a:t>Infrarosso</a:t>
            </a:r>
            <a:r>
              <a:rPr lang="it-IT">
                <a:cs typeface="Arial" charset="0"/>
              </a:rPr>
              <a:t> (1800) – Herschel mostra che la radiazione solare si estende nell</a:t>
            </a:r>
            <a:r>
              <a:rPr lang="ja-JP" altLang="it-IT">
                <a:cs typeface="Arial" charset="0"/>
              </a:rPr>
              <a:t>’</a:t>
            </a:r>
            <a:r>
              <a:rPr lang="it-IT">
                <a:cs typeface="Arial" charset="0"/>
              </a:rPr>
              <a:t>infrarosso.</a:t>
            </a:r>
          </a:p>
          <a:p>
            <a:pPr algn="just">
              <a:lnSpc>
                <a:spcPct val="114000"/>
              </a:lnSpc>
            </a:pPr>
            <a:endParaRPr lang="it-IT">
              <a:cs typeface="Arial" charset="0"/>
            </a:endParaRPr>
          </a:p>
          <a:p>
            <a:pPr algn="just">
              <a:lnSpc>
                <a:spcPct val="114000"/>
              </a:lnSpc>
            </a:pPr>
            <a:r>
              <a:rPr lang="it-IT" b="1">
                <a:solidFill>
                  <a:srgbClr val="008000"/>
                </a:solidFill>
                <a:cs typeface="Arial" charset="0"/>
              </a:rPr>
              <a:t>Ultravioletto</a:t>
            </a:r>
            <a:r>
              <a:rPr lang="it-IT">
                <a:solidFill>
                  <a:srgbClr val="008000"/>
                </a:solidFill>
                <a:cs typeface="Arial" charset="0"/>
              </a:rPr>
              <a:t> </a:t>
            </a:r>
            <a:r>
              <a:rPr lang="it-IT">
                <a:cs typeface="Arial" charset="0"/>
              </a:rPr>
              <a:t>(1801) – Ritter in modo analogo all</a:t>
            </a:r>
            <a:r>
              <a:rPr lang="ja-JP" altLang="it-IT">
                <a:cs typeface="Arial" charset="0"/>
              </a:rPr>
              <a:t>’</a:t>
            </a:r>
            <a:r>
              <a:rPr lang="it-IT">
                <a:cs typeface="Arial" charset="0"/>
              </a:rPr>
              <a:t>IR scopre la luce ultravioletta.</a:t>
            </a:r>
          </a:p>
          <a:p>
            <a:pPr algn="just">
              <a:lnSpc>
                <a:spcPct val="114000"/>
              </a:lnSpc>
            </a:pPr>
            <a:endParaRPr lang="it-IT">
              <a:cs typeface="Arial" charset="0"/>
            </a:endParaRPr>
          </a:p>
          <a:p>
            <a:pPr algn="just">
              <a:lnSpc>
                <a:spcPct val="114000"/>
              </a:lnSpc>
            </a:pPr>
            <a:r>
              <a:rPr lang="it-IT" b="1">
                <a:solidFill>
                  <a:srgbClr val="008000"/>
                </a:solidFill>
                <a:cs typeface="Arial" charset="0"/>
              </a:rPr>
              <a:t>Onde radio e microonde</a:t>
            </a:r>
            <a:r>
              <a:rPr lang="it-IT">
                <a:solidFill>
                  <a:srgbClr val="008000"/>
                </a:solidFill>
                <a:cs typeface="Arial" charset="0"/>
              </a:rPr>
              <a:t> </a:t>
            </a:r>
            <a:r>
              <a:rPr lang="it-IT">
                <a:cs typeface="Arial" charset="0"/>
              </a:rPr>
              <a:t>(1885) – Hertz scopre le onde radio.</a:t>
            </a:r>
          </a:p>
          <a:p>
            <a:pPr algn="just">
              <a:lnSpc>
                <a:spcPct val="114000"/>
              </a:lnSpc>
            </a:pPr>
            <a:endParaRPr lang="it-IT">
              <a:cs typeface="Arial" charset="0"/>
            </a:endParaRPr>
          </a:p>
          <a:p>
            <a:pPr algn="just">
              <a:lnSpc>
                <a:spcPct val="114000"/>
              </a:lnSpc>
            </a:pPr>
            <a:r>
              <a:rPr lang="it-IT" b="1">
                <a:solidFill>
                  <a:srgbClr val="008000"/>
                </a:solidFill>
                <a:cs typeface="Arial" charset="0"/>
              </a:rPr>
              <a:t>Raggi X e Raggi </a:t>
            </a:r>
            <a:r>
              <a:rPr lang="it-IT" b="1">
                <a:solidFill>
                  <a:srgbClr val="008000"/>
                </a:solidFill>
                <a:cs typeface="Arial" charset="0"/>
                <a:sym typeface="Symbol" charset="0"/>
              </a:rPr>
              <a:t> </a:t>
            </a:r>
            <a:r>
              <a:rPr lang="it-IT">
                <a:cs typeface="Arial" charset="0"/>
                <a:sym typeface="Symbol" charset="0"/>
              </a:rPr>
              <a:t>(</a:t>
            </a:r>
            <a:r>
              <a:rPr lang="it-IT">
                <a:cs typeface="Arial" charset="0"/>
              </a:rPr>
              <a:t>1896) - Roentgen scopre i raggi X;</a:t>
            </a:r>
          </a:p>
          <a:p>
            <a:pPr algn="just">
              <a:lnSpc>
                <a:spcPct val="114000"/>
              </a:lnSpc>
            </a:pPr>
            <a:r>
              <a:rPr lang="it-IT">
                <a:cs typeface="Arial" charset="0"/>
              </a:rPr>
              <a:t>(1914) - Rutherford identifica i raggi </a:t>
            </a:r>
            <a:r>
              <a:rPr lang="it-IT" b="1">
                <a:cs typeface="Arial" charset="0"/>
                <a:sym typeface="Symbol" charset="0"/>
              </a:rPr>
              <a:t></a:t>
            </a:r>
            <a:r>
              <a:rPr lang="it-IT">
                <a:cs typeface="Arial" charset="0"/>
              </a:rPr>
              <a:t> .</a:t>
            </a:r>
            <a:endParaRPr lang="it-IT">
              <a:latin typeface="Calibri" charset="0"/>
            </a:endParaRP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Radiazione elettromagnetica</a:t>
            </a:r>
            <a:endParaRPr lang="it-IT" sz="2400" b="1" i="1"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9510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7"/>
          <p:cNvSpPr>
            <a:spLocks noChangeArrowheads="1"/>
          </p:cNvSpPr>
          <p:nvPr/>
        </p:nvSpPr>
        <p:spPr bwMode="auto">
          <a:xfrm>
            <a:off x="285750" y="1000125"/>
            <a:ext cx="8572500" cy="3559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0" algn="just">
              <a:lnSpc>
                <a:spcPct val="114000"/>
              </a:lnSpc>
            </a:pPr>
            <a:r>
              <a:rPr lang="it-IT" b="1" dirty="0"/>
              <a:t>Transizioni </a:t>
            </a:r>
            <a:r>
              <a:rPr lang="el-GR" b="1" dirty="0"/>
              <a:t>π → π*</a:t>
            </a:r>
            <a:r>
              <a:rPr lang="el-GR" dirty="0"/>
              <a:t> </a:t>
            </a:r>
            <a:r>
              <a:rPr lang="it-IT" b="1" dirty="0"/>
              <a:t>(160-255 nm)</a:t>
            </a:r>
            <a:endParaRPr lang="el-GR" b="1" dirty="0"/>
          </a:p>
          <a:p>
            <a:pPr algn="just">
              <a:lnSpc>
                <a:spcPct val="114000"/>
              </a:lnSpc>
            </a:pPr>
            <a:r>
              <a:rPr lang="it-IT" dirty="0"/>
              <a:t>La transizione π → π* è decisamente più facile della precedente, ed è tipica dei composti insaturi. Ne possiamo individuare tre tipi principali: </a:t>
            </a:r>
          </a:p>
          <a:p>
            <a:pPr algn="just">
              <a:lnSpc>
                <a:spcPct val="114000"/>
              </a:lnSpc>
            </a:pPr>
            <a:r>
              <a:rPr lang="it-IT" dirty="0" smtClean="0"/>
              <a:t>- transizione </a:t>
            </a:r>
            <a:r>
              <a:rPr lang="it-IT" dirty="0"/>
              <a:t>E (etilenica) → banda tipica di sistemi π isolati  (180-200 nm)</a:t>
            </a:r>
          </a:p>
          <a:p>
            <a:pPr algn="just">
              <a:lnSpc>
                <a:spcPct val="114000"/>
              </a:lnSpc>
            </a:pPr>
            <a:r>
              <a:rPr lang="it-IT" dirty="0" smtClean="0"/>
              <a:t>- transizione </a:t>
            </a:r>
            <a:r>
              <a:rPr lang="it-IT" dirty="0"/>
              <a:t>B (benzenoide) → banda tipica del sistema benzenico; può essere anche particolarmente complessa, sebbene non molto intensa, dato che non sarebbe permessa dalle regole di selezione (250-255 nm)</a:t>
            </a:r>
          </a:p>
          <a:p>
            <a:pPr algn="just">
              <a:lnSpc>
                <a:spcPct val="114000"/>
              </a:lnSpc>
            </a:pPr>
            <a:r>
              <a:rPr lang="it-IT" dirty="0" smtClean="0"/>
              <a:t>- transizione </a:t>
            </a:r>
            <a:r>
              <a:rPr lang="it-IT" dirty="0"/>
              <a:t>K (di coniugazione) → è caratteristica di sistemi aromatici o comunque di doppi o tripli legami coniugati. Maggiore è la delocalizzazione, più alta è la lunghezza d</a:t>
            </a:r>
            <a:r>
              <a:rPr lang="ja-JP" altLang="it-IT" dirty="0"/>
              <a:t>’</a:t>
            </a:r>
            <a:r>
              <a:rPr lang="it-IT" dirty="0"/>
              <a:t>onda di assorbimento, ed aumenta anche la relativa intensità. </a:t>
            </a:r>
          </a:p>
        </p:txBody>
      </p:sp>
      <p:pic>
        <p:nvPicPr>
          <p:cNvPr id="3277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082" y="4252913"/>
            <a:ext cx="1428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Assorbimento dei composti organici</a:t>
            </a:r>
            <a:endParaRPr lang="it-IT" sz="2400" b="1" i="1" baseline="-25000"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p:cNvPicPr>
            <a:picLocks noChangeAspect="1"/>
          </p:cNvPicPr>
          <p:nvPr/>
        </p:nvPicPr>
        <p:blipFill>
          <a:blip r:embed="rId4"/>
          <a:stretch>
            <a:fillRect/>
          </a:stretch>
        </p:blipFill>
        <p:spPr>
          <a:xfrm>
            <a:off x="3779912" y="4509120"/>
            <a:ext cx="1241331" cy="1354956"/>
          </a:xfrm>
          <a:prstGeom prst="rect">
            <a:avLst/>
          </a:prstGeom>
        </p:spPr>
      </p:pic>
      <p:sp>
        <p:nvSpPr>
          <p:cNvPr id="15" name="Ovale 14"/>
          <p:cNvSpPr/>
          <p:nvPr/>
        </p:nvSpPr>
        <p:spPr>
          <a:xfrm>
            <a:off x="3995936" y="4797152"/>
            <a:ext cx="792088" cy="792088"/>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35182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7"/>
          <p:cNvSpPr>
            <a:spLocks noChangeArrowheads="1"/>
          </p:cNvSpPr>
          <p:nvPr/>
        </p:nvSpPr>
        <p:spPr bwMode="auto">
          <a:xfrm>
            <a:off x="285750" y="1000125"/>
            <a:ext cx="8572500" cy="3049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pt-BR" b="1" dirty="0" err="1"/>
              <a:t>Transizioni</a:t>
            </a:r>
            <a:r>
              <a:rPr lang="pt-BR" b="1" dirty="0"/>
              <a:t> </a:t>
            </a:r>
            <a:r>
              <a:rPr lang="pt-BR" b="1" dirty="0" err="1"/>
              <a:t>n</a:t>
            </a:r>
            <a:r>
              <a:rPr lang="pt-BR" b="1" dirty="0"/>
              <a:t> → </a:t>
            </a:r>
            <a:r>
              <a:rPr lang="pt-BR" b="1" dirty="0" err="1"/>
              <a:t>σ</a:t>
            </a:r>
            <a:r>
              <a:rPr lang="pt-BR" b="1" dirty="0"/>
              <a:t>* </a:t>
            </a:r>
            <a:r>
              <a:rPr lang="it-IT" b="1" dirty="0"/>
              <a:t>160-255 nm </a:t>
            </a:r>
            <a:r>
              <a:rPr lang="pt-BR" b="1" dirty="0"/>
              <a:t>e </a:t>
            </a:r>
            <a:r>
              <a:rPr lang="pt-BR" b="1" dirty="0" err="1"/>
              <a:t>n</a:t>
            </a:r>
            <a:r>
              <a:rPr lang="pt-BR" b="1" dirty="0"/>
              <a:t> → π* (&gt;285 </a:t>
            </a:r>
            <a:r>
              <a:rPr lang="pt-BR" b="1" dirty="0" err="1"/>
              <a:t>nm</a:t>
            </a:r>
            <a:r>
              <a:rPr lang="pt-BR" b="1" dirty="0"/>
              <a:t>) </a:t>
            </a:r>
          </a:p>
          <a:p>
            <a:pPr algn="just"/>
            <a:r>
              <a:rPr lang="it-IT" dirty="0"/>
              <a:t>Composti saturi contenenti atomi con </a:t>
            </a:r>
            <a:r>
              <a:rPr lang="ja-JP" altLang="it-IT" dirty="0"/>
              <a:t>“</a:t>
            </a:r>
            <a:r>
              <a:rPr lang="it-IT" dirty="0" err="1"/>
              <a:t>lone</a:t>
            </a:r>
            <a:r>
              <a:rPr lang="it-IT" dirty="0"/>
              <a:t> </a:t>
            </a:r>
            <a:r>
              <a:rPr lang="it-IT" dirty="0" err="1"/>
              <a:t>pair</a:t>
            </a:r>
            <a:r>
              <a:rPr lang="ja-JP" altLang="it-IT" dirty="0"/>
              <a:t>”</a:t>
            </a:r>
            <a:r>
              <a:rPr lang="it-IT" dirty="0"/>
              <a:t> (O, </a:t>
            </a:r>
            <a:r>
              <a:rPr lang="it-IT" dirty="0" err="1"/>
              <a:t>N</a:t>
            </a:r>
            <a:r>
              <a:rPr lang="it-IT" dirty="0"/>
              <a:t>, </a:t>
            </a:r>
            <a:r>
              <a:rPr lang="it-IT" dirty="0" err="1"/>
              <a:t>S</a:t>
            </a:r>
            <a:r>
              <a:rPr lang="it-IT" dirty="0"/>
              <a:t>) sono capaci di dare questo tipo di transizione. I composti organici che possono dare luogo a queste transizioni sono: ammine, alcoli, tioli, </a:t>
            </a:r>
            <a:r>
              <a:rPr lang="it-IT" dirty="0" err="1"/>
              <a:t>alogenoderivati</a:t>
            </a:r>
            <a:r>
              <a:rPr lang="it-IT" dirty="0"/>
              <a:t>. Queste bande sono del tipo R, cioè radicalico, perché interessano </a:t>
            </a:r>
            <a:r>
              <a:rPr lang="it-IT" dirty="0" smtClean="0"/>
              <a:t>eteroatomi </a:t>
            </a:r>
            <a:r>
              <a:rPr lang="it-IT" dirty="0"/>
              <a:t>che dispongono di doppietti di non – legame e si trovano inseriti in un sistema π o in un sistema σ. </a:t>
            </a:r>
          </a:p>
          <a:p>
            <a:pPr algn="just">
              <a:lnSpc>
                <a:spcPct val="114000"/>
              </a:lnSpc>
            </a:pPr>
            <a:r>
              <a:rPr lang="it-IT" dirty="0"/>
              <a:t>È il caso di C=O, C=</a:t>
            </a:r>
            <a:r>
              <a:rPr lang="it-IT" dirty="0" err="1"/>
              <a:t>N</a:t>
            </a:r>
            <a:r>
              <a:rPr lang="it-IT" dirty="0"/>
              <a:t>, </a:t>
            </a:r>
            <a:r>
              <a:rPr lang="it-IT" dirty="0" err="1"/>
              <a:t>N</a:t>
            </a:r>
            <a:r>
              <a:rPr lang="it-IT" dirty="0"/>
              <a:t>=</a:t>
            </a:r>
            <a:r>
              <a:rPr lang="it-IT" dirty="0" err="1"/>
              <a:t>N</a:t>
            </a:r>
            <a:r>
              <a:rPr lang="it-IT" dirty="0"/>
              <a:t>, oppure il C –O, C–</a:t>
            </a:r>
            <a:r>
              <a:rPr lang="it-IT" dirty="0" err="1"/>
              <a:t>S</a:t>
            </a:r>
            <a:r>
              <a:rPr lang="it-IT" dirty="0"/>
              <a:t>, C–</a:t>
            </a:r>
            <a:r>
              <a:rPr lang="it-IT" dirty="0" err="1"/>
              <a:t>N</a:t>
            </a:r>
            <a:r>
              <a:rPr lang="it-IT" dirty="0"/>
              <a:t> (alcoli, mercaptani, ammine…) </a:t>
            </a:r>
          </a:p>
          <a:p>
            <a:pPr algn="just">
              <a:lnSpc>
                <a:spcPct val="114000"/>
              </a:lnSpc>
            </a:pPr>
            <a:r>
              <a:rPr lang="it-IT" dirty="0"/>
              <a:t>La bassa intensità viene interpretata con il fatto che tali transizioni non sarebbero permesse dalle regole di selezione </a:t>
            </a: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3929063"/>
            <a:ext cx="19240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Assorbimento dei composti organici</a:t>
            </a:r>
            <a:endParaRPr lang="it-IT" sz="2400" b="1" i="1" baseline="-25000"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po 1"/>
          <p:cNvGrpSpPr/>
          <p:nvPr/>
        </p:nvGrpSpPr>
        <p:grpSpPr>
          <a:xfrm>
            <a:off x="2915816" y="4293096"/>
            <a:ext cx="2592288" cy="924051"/>
            <a:chOff x="3923928" y="4293096"/>
            <a:chExt cx="2592288" cy="924051"/>
          </a:xfrm>
        </p:grpSpPr>
        <p:pic>
          <p:nvPicPr>
            <p:cNvPr id="9" name="Immagine 8"/>
            <p:cNvPicPr>
              <a:picLocks noChangeAspect="1"/>
            </p:cNvPicPr>
            <p:nvPr/>
          </p:nvPicPr>
          <p:blipFill>
            <a:blip r:embed="rId4"/>
            <a:stretch>
              <a:fillRect/>
            </a:stretch>
          </p:blipFill>
          <p:spPr>
            <a:xfrm>
              <a:off x="3923928" y="4437112"/>
              <a:ext cx="2592288" cy="780035"/>
            </a:xfrm>
            <a:prstGeom prst="rect">
              <a:avLst/>
            </a:prstGeom>
          </p:spPr>
        </p:pic>
        <p:sp>
          <p:nvSpPr>
            <p:cNvPr id="15" name="Ovale 14"/>
            <p:cNvSpPr/>
            <p:nvPr/>
          </p:nvSpPr>
          <p:spPr>
            <a:xfrm>
              <a:off x="5148064" y="4653136"/>
              <a:ext cx="360040"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6" name="Ovale 15"/>
            <p:cNvSpPr/>
            <p:nvPr/>
          </p:nvSpPr>
          <p:spPr>
            <a:xfrm>
              <a:off x="5508104" y="4293096"/>
              <a:ext cx="360040"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grpSp>
        <p:nvGrpSpPr>
          <p:cNvPr id="3" name="Gruppo 2"/>
          <p:cNvGrpSpPr/>
          <p:nvPr/>
        </p:nvGrpSpPr>
        <p:grpSpPr>
          <a:xfrm>
            <a:off x="5868144" y="5085184"/>
            <a:ext cx="2952328" cy="1168416"/>
            <a:chOff x="5868144" y="5085184"/>
            <a:chExt cx="2952328" cy="1168416"/>
          </a:xfrm>
        </p:grpSpPr>
        <p:pic>
          <p:nvPicPr>
            <p:cNvPr id="17" name="Immagine 16"/>
            <p:cNvPicPr>
              <a:picLocks noChangeAspect="1"/>
            </p:cNvPicPr>
            <p:nvPr/>
          </p:nvPicPr>
          <p:blipFill>
            <a:blip r:embed="rId5"/>
            <a:stretch>
              <a:fillRect/>
            </a:stretch>
          </p:blipFill>
          <p:spPr>
            <a:xfrm>
              <a:off x="5868144" y="5085184"/>
              <a:ext cx="2952328" cy="1168416"/>
            </a:xfrm>
            <a:prstGeom prst="rect">
              <a:avLst/>
            </a:prstGeom>
          </p:spPr>
        </p:pic>
        <p:sp>
          <p:nvSpPr>
            <p:cNvPr id="18" name="Ovale 17"/>
            <p:cNvSpPr/>
            <p:nvPr/>
          </p:nvSpPr>
          <p:spPr>
            <a:xfrm>
              <a:off x="6444208" y="5229200"/>
              <a:ext cx="360040"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3200362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8"/>
          <p:cNvSpPr>
            <a:spLocks noChangeArrowheads="1"/>
          </p:cNvSpPr>
          <p:nvPr/>
        </p:nvSpPr>
        <p:spPr bwMode="auto">
          <a:xfrm>
            <a:off x="285750" y="995363"/>
            <a:ext cx="85725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b="1" dirty="0"/>
              <a:t>Transizioni per trasferimento di carica </a:t>
            </a:r>
          </a:p>
          <a:p>
            <a:pPr algn="just"/>
            <a:r>
              <a:rPr lang="it-IT" dirty="0"/>
              <a:t>Sono di solito le più intense dello spettro, perché sono dovute a veri e propri spostamenti di elettroni da una parte all'altra della molecola e di solito forniscono le bande più intense dello spettro. I composti aromatici sostituiti presentano bande di questo tipo che cadono nell'intervallo 220-370 nm. </a:t>
            </a:r>
          </a:p>
          <a:p>
            <a:pPr algn="just"/>
            <a:endParaRPr lang="it-IT" dirty="0"/>
          </a:p>
          <a:p>
            <a:pPr algn="just"/>
            <a:r>
              <a:rPr lang="it-IT" dirty="0"/>
              <a:t>Spesso: </a:t>
            </a:r>
          </a:p>
          <a:p>
            <a:pPr algn="just">
              <a:buFontTx/>
              <a:buChar char="-"/>
            </a:pPr>
            <a:r>
              <a:rPr lang="it-IT" dirty="0"/>
              <a:t> i composti di coordinazione, ma anche </a:t>
            </a:r>
          </a:p>
          <a:p>
            <a:pPr algn="just">
              <a:buFontTx/>
              <a:buChar char="-"/>
            </a:pPr>
            <a:r>
              <a:rPr lang="it-IT" dirty="0"/>
              <a:t> gli ioni di metalli di transizione (come MnO</a:t>
            </a:r>
            <a:r>
              <a:rPr lang="it-IT" baseline="-25000" dirty="0"/>
              <a:t>4</a:t>
            </a:r>
            <a:r>
              <a:rPr lang="it-IT" baseline="30000" dirty="0"/>
              <a:t>-</a:t>
            </a:r>
            <a:r>
              <a:rPr lang="it-IT" dirty="0"/>
              <a:t> o CrO</a:t>
            </a:r>
            <a:r>
              <a:rPr lang="it-IT" baseline="-25000" dirty="0"/>
              <a:t>4</a:t>
            </a:r>
            <a:r>
              <a:rPr lang="it-IT" baseline="30000" dirty="0"/>
              <a:t>2-</a:t>
            </a:r>
            <a:r>
              <a:rPr lang="it-IT" dirty="0"/>
              <a:t>) e </a:t>
            </a:r>
          </a:p>
          <a:p>
            <a:pPr algn="just">
              <a:buFontTx/>
              <a:buChar char="-"/>
            </a:pPr>
            <a:r>
              <a:rPr lang="it-IT" dirty="0" smtClean="0"/>
              <a:t> i </a:t>
            </a:r>
            <a:r>
              <a:rPr lang="it-IT" dirty="0"/>
              <a:t>complessi molecolari (come fra I</a:t>
            </a:r>
            <a:r>
              <a:rPr lang="it-IT" baseline="-25000" dirty="0"/>
              <a:t>2</a:t>
            </a:r>
            <a:r>
              <a:rPr lang="it-IT" dirty="0"/>
              <a:t> e il benzene) </a:t>
            </a:r>
          </a:p>
          <a:p>
            <a:pPr algn="just"/>
            <a:r>
              <a:rPr lang="it-IT" dirty="0"/>
              <a:t>mostrano una colorazione molta intensa. Perché? </a:t>
            </a:r>
          </a:p>
          <a:p>
            <a:pPr algn="just"/>
            <a:endParaRPr lang="it-IT" dirty="0"/>
          </a:p>
          <a:p>
            <a:pPr algn="just"/>
            <a:r>
              <a:rPr lang="it-IT" dirty="0"/>
              <a:t>L'intenso assorbimento nel visibile da parte di queste specie è associato a transizioni elettroniche che producono forti variazioni nel momento di dipolo. In particolare, per ioni e composti di coordinazione si parla di trasferimento di carica intramolecolare perché si verifica un vero e proprio trasferimento di un elettrone dall'atomo centrale ai leganti, e viceversa.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Assorbimento dei composti organici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813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8"/>
          <p:cNvSpPr>
            <a:spLocks noChangeArrowheads="1"/>
          </p:cNvSpPr>
          <p:nvPr/>
        </p:nvSpPr>
        <p:spPr bwMode="auto">
          <a:xfrm>
            <a:off x="285750" y="995363"/>
            <a:ext cx="8572500"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Il caso più frequente consiste nel trasferimento di un elettrone dal legante al metallo; infatti in una transizione elettronica di questo tipo si verifica una forte variazione del momento di dipolo.</a:t>
            </a:r>
          </a:p>
          <a:p>
            <a:pPr algn="just">
              <a:lnSpc>
                <a:spcPct val="114000"/>
              </a:lnSpc>
            </a:pPr>
            <a:r>
              <a:rPr lang="it-IT"/>
              <a:t>- AgI è giallo mentre AgCl è bianco, ciò si spiega perché lo ioduro tende a cedere un elettrone (è più riducente) del cloruro; il trasferimento elettronico da parte di I</a:t>
            </a:r>
            <a:r>
              <a:rPr lang="it-IT" baseline="30000"/>
              <a:t>-</a:t>
            </a:r>
            <a:r>
              <a:rPr lang="it-IT"/>
              <a:t> richiede l'assorbimento di un fotone nella regione del blu, al limite del visibile, e perciò AgI appare giallo. </a:t>
            </a:r>
          </a:p>
          <a:p>
            <a:pPr algn="just">
              <a:lnSpc>
                <a:spcPct val="114000"/>
              </a:lnSpc>
              <a:buFontTx/>
              <a:buChar char="-"/>
            </a:pPr>
            <a:r>
              <a:rPr lang="it-IT"/>
              <a:t> Il trasferimento di carica è il primo stadio verso l'ossidazione del legante e quindi, la rottura del legame con il metallo, è indice in molti casi, di scarsa stabilità della molecola (o dello ione). Il colore giallo dello ione CrO</a:t>
            </a:r>
            <a:r>
              <a:rPr lang="it-IT" baseline="-25000"/>
              <a:t>4</a:t>
            </a:r>
            <a:r>
              <a:rPr lang="it-IT" baseline="30000"/>
              <a:t>2-</a:t>
            </a:r>
            <a:r>
              <a:rPr lang="it-IT"/>
              <a:t> deriva dal trasferimento di un elettrone di non legame dall'ossigeno ad un orbitale del cromo.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Assorbimento dei composti organici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149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8"/>
          <p:cNvSpPr>
            <a:spLocks noChangeArrowheads="1"/>
          </p:cNvSpPr>
          <p:nvPr/>
        </p:nvSpPr>
        <p:spPr bwMode="auto">
          <a:xfrm>
            <a:off x="323528" y="1772816"/>
            <a:ext cx="8572500" cy="324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sz="2000" dirty="0"/>
              <a:t>Lo ione MnO</a:t>
            </a:r>
            <a:r>
              <a:rPr lang="it-IT" sz="2000" baseline="-25000" dirty="0"/>
              <a:t>4</a:t>
            </a:r>
            <a:r>
              <a:rPr lang="it-IT" sz="2000" baseline="30000" dirty="0"/>
              <a:t>-</a:t>
            </a:r>
            <a:r>
              <a:rPr lang="it-IT" sz="2000" dirty="0"/>
              <a:t>, che è un ossidante più energico di CrO</a:t>
            </a:r>
            <a:r>
              <a:rPr lang="it-IT" sz="2000" baseline="-25000" dirty="0"/>
              <a:t>4</a:t>
            </a:r>
            <a:r>
              <a:rPr lang="it-IT" sz="2000" baseline="30000" dirty="0"/>
              <a:t>2-</a:t>
            </a:r>
            <a:r>
              <a:rPr lang="it-IT" sz="2000" dirty="0"/>
              <a:t> appare di colore violetto, perché il trasferimento elettronico è relativamente più facile (e avviene a lunghezze d'onda maggiori). </a:t>
            </a:r>
          </a:p>
          <a:p>
            <a:pPr algn="just">
              <a:lnSpc>
                <a:spcPct val="114000"/>
              </a:lnSpc>
              <a:buFontTx/>
              <a:buChar char="-"/>
            </a:pPr>
            <a:r>
              <a:rPr lang="it-IT" sz="2000" dirty="0"/>
              <a:t> Per i complessi molecolari si parla di trasferimento di carica intermolecolare. Nel caso di I</a:t>
            </a:r>
            <a:r>
              <a:rPr lang="it-IT" sz="2000" baseline="-25000" dirty="0"/>
              <a:t>2</a:t>
            </a:r>
            <a:r>
              <a:rPr lang="it-IT" sz="2000" dirty="0"/>
              <a:t> in benzene si pensa che l'intensa colorazione marrone scuro sia dovuta al trasferimento di un elettrone </a:t>
            </a:r>
            <a:r>
              <a:rPr lang="it-IT" sz="2000" dirty="0" smtClean="0"/>
              <a:t>π </a:t>
            </a:r>
            <a:r>
              <a:rPr lang="it-IT" sz="2000" dirty="0"/>
              <a:t>del benzene in un orbitale molecolare vuoto di I</a:t>
            </a:r>
            <a:r>
              <a:rPr lang="it-IT" sz="2000" baseline="-25000" dirty="0"/>
              <a:t>2</a:t>
            </a:r>
            <a:r>
              <a:rPr lang="it-IT" sz="2000" dirty="0"/>
              <a:t>. in tetracloruro di carbonio o in un solvente idroalcolico, I</a:t>
            </a:r>
            <a:r>
              <a:rPr lang="it-IT" sz="2000" baseline="-25000" dirty="0"/>
              <a:t>2</a:t>
            </a:r>
            <a:r>
              <a:rPr lang="it-IT" sz="2000" dirty="0"/>
              <a:t> dà invece una colorazione viola perché non si formano complessi di questo tipo. </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Assorbimento dei composti organici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5870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1285875"/>
            <a:ext cx="6834187"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a:t>Assorbimento dei composti organici</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0589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7"/>
          <p:cNvSpPr>
            <a:spLocks noChangeArrowheads="1"/>
          </p:cNvSpPr>
          <p:nvPr/>
        </p:nvSpPr>
        <p:spPr bwMode="auto">
          <a:xfrm>
            <a:off x="285750" y="1143000"/>
            <a:ext cx="8572500" cy="57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buSzPct val="90000"/>
              <a:buFont typeface="Wingdings" charset="2"/>
              <a:buChar char="§"/>
            </a:pPr>
            <a:r>
              <a:rPr lang="it-IT" dirty="0"/>
              <a:t> </a:t>
            </a:r>
            <a:r>
              <a:rPr lang="it-IT" dirty="0" smtClean="0"/>
              <a:t>Una </a:t>
            </a:r>
            <a:r>
              <a:rPr lang="it-IT" dirty="0"/>
              <a:t>singola banda di media intensità (e = 100/</a:t>
            </a:r>
            <a:r>
              <a:rPr lang="it-IT" dirty="0" smtClean="0"/>
              <a:t>10.000</a:t>
            </a:r>
            <a:r>
              <a:rPr lang="it-IT" dirty="0"/>
              <a:t>) a lunghezze d</a:t>
            </a:r>
            <a:r>
              <a:rPr lang="ja-JP" altLang="it-IT" dirty="0"/>
              <a:t>’</a:t>
            </a:r>
            <a:r>
              <a:rPr lang="it-IT" dirty="0"/>
              <a:t>onda inferiori ai 220 nm indica generalmente una transizione </a:t>
            </a:r>
            <a:r>
              <a:rPr lang="it-IT" dirty="0" err="1"/>
              <a:t>n</a:t>
            </a:r>
            <a:r>
              <a:rPr lang="it-IT" dirty="0"/>
              <a:t> </a:t>
            </a:r>
            <a:r>
              <a:rPr lang="it-IT" dirty="0">
                <a:sym typeface="Symbol" charset="0"/>
              </a:rPr>
              <a:t>→</a:t>
            </a:r>
            <a:r>
              <a:rPr lang="it-IT" dirty="0"/>
              <a:t>*.</a:t>
            </a:r>
          </a:p>
          <a:p>
            <a:pPr algn="just">
              <a:lnSpc>
                <a:spcPct val="114000"/>
              </a:lnSpc>
            </a:pPr>
            <a:r>
              <a:rPr lang="it-IT" dirty="0" smtClean="0"/>
              <a:t>Sono </a:t>
            </a:r>
            <a:r>
              <a:rPr lang="it-IT" dirty="0"/>
              <a:t>possibili ammine, alcoli, eteri e tioli a patto che gli elettroni di non legame non siano inclusi in un sistema coniugato. Una eccezione a questa generalizzazione è la transizione </a:t>
            </a:r>
            <a:r>
              <a:rPr lang="it-IT" dirty="0" err="1"/>
              <a:t>n</a:t>
            </a:r>
            <a:r>
              <a:rPr lang="it-IT" dirty="0"/>
              <a:t> </a:t>
            </a:r>
            <a:r>
              <a:rPr lang="it-IT" dirty="0">
                <a:sym typeface="Symbol" charset="0"/>
              </a:rPr>
              <a:t>→</a:t>
            </a:r>
            <a:r>
              <a:rPr lang="it-IT" dirty="0"/>
              <a:t>* dei nitrili che assorbe in questa regione.</a:t>
            </a:r>
          </a:p>
          <a:p>
            <a:pPr algn="just">
              <a:lnSpc>
                <a:spcPct val="114000"/>
              </a:lnSpc>
            </a:pPr>
            <a:endParaRPr lang="it-IT" dirty="0"/>
          </a:p>
          <a:p>
            <a:pPr algn="just">
              <a:lnSpc>
                <a:spcPct val="114000"/>
              </a:lnSpc>
              <a:buSzPct val="90000"/>
              <a:buFont typeface="Wingdings" charset="2"/>
              <a:buChar char="§"/>
            </a:pPr>
            <a:r>
              <a:rPr lang="it-IT" dirty="0" smtClean="0"/>
              <a:t> Una </a:t>
            </a:r>
            <a:r>
              <a:rPr lang="it-IT" dirty="0"/>
              <a:t>singola banda di debole intensità (e = 10 a 100) nella regione compresa tra 250 e 360 nm, senza maggiori assorbimenti a lunghezze inferiori (200 - 250 nm), indica di solito una transizione </a:t>
            </a:r>
            <a:r>
              <a:rPr lang="it-IT" dirty="0" err="1"/>
              <a:t>n</a:t>
            </a:r>
            <a:r>
              <a:rPr lang="it-IT" dirty="0"/>
              <a:t> </a:t>
            </a:r>
            <a:r>
              <a:rPr lang="it-IT" dirty="0">
                <a:sym typeface="Symbol" charset="0"/>
              </a:rPr>
              <a:t>→</a:t>
            </a:r>
            <a:r>
              <a:rPr lang="it-IT" dirty="0"/>
              <a:t>*. Questo può indicare la presenza di un cromoforo semplice o non coniugato nel quale è contenuto O, </a:t>
            </a:r>
            <a:r>
              <a:rPr lang="it-IT" dirty="0" err="1"/>
              <a:t>N</a:t>
            </a:r>
            <a:r>
              <a:rPr lang="it-IT" dirty="0"/>
              <a:t>, o S. Alcuni esempi: C=O, </a:t>
            </a:r>
            <a:r>
              <a:rPr lang="pt-BR" dirty="0"/>
              <a:t>C=N, N=N, -NO2, -CO2R, -CO2H, </a:t>
            </a:r>
            <a:r>
              <a:rPr lang="pt-BR" dirty="0" err="1"/>
              <a:t>or</a:t>
            </a:r>
            <a:r>
              <a:rPr lang="pt-BR" dirty="0"/>
              <a:t> -CONH2.</a:t>
            </a:r>
          </a:p>
          <a:p>
            <a:pPr algn="just">
              <a:lnSpc>
                <a:spcPct val="114000"/>
              </a:lnSpc>
              <a:buFontTx/>
              <a:buChar char="-"/>
            </a:pPr>
            <a:endParaRPr lang="it-IT" dirty="0"/>
          </a:p>
          <a:p>
            <a:pPr algn="just">
              <a:lnSpc>
                <a:spcPct val="114000"/>
              </a:lnSpc>
              <a:buSzPct val="90000"/>
              <a:buFont typeface="Wingdings" charset="2"/>
              <a:buChar char="§"/>
            </a:pPr>
            <a:r>
              <a:rPr lang="it-IT" dirty="0" smtClean="0"/>
              <a:t> Due </a:t>
            </a:r>
            <a:r>
              <a:rPr lang="it-IT" dirty="0"/>
              <a:t>bande di media intensità (e = 1,000 -10,000), entrambe con un </a:t>
            </a:r>
            <a:r>
              <a:rPr lang="el-GR" dirty="0"/>
              <a:t>λ</a:t>
            </a:r>
            <a:r>
              <a:rPr lang="it-IT" baseline="-25000" dirty="0" err="1"/>
              <a:t>max</a:t>
            </a:r>
            <a:r>
              <a:rPr lang="it-IT" dirty="0"/>
              <a:t> oltre 200 nm, indica in genere la presenza di un gruppo aromatico.</a:t>
            </a:r>
          </a:p>
          <a:p>
            <a:pPr algn="just">
              <a:lnSpc>
                <a:spcPct val="114000"/>
              </a:lnSpc>
              <a:buFontTx/>
              <a:buChar char="-"/>
            </a:pPr>
            <a:endParaRPr lang="it-IT" dirty="0"/>
          </a:p>
          <a:p>
            <a:pPr algn="just">
              <a:lnSpc>
                <a:spcPct val="114000"/>
              </a:lnSpc>
              <a:buSzPct val="90000"/>
              <a:buFont typeface="Wingdings" charset="2"/>
              <a:buChar char="§"/>
            </a:pPr>
            <a:r>
              <a:rPr lang="it-IT" dirty="0" smtClean="0"/>
              <a:t> Bande </a:t>
            </a:r>
            <a:r>
              <a:rPr lang="it-IT" dirty="0"/>
              <a:t>di alta intensità (e = 10,000 - 20,000) intorno a 210 nm possono indicare </a:t>
            </a:r>
            <a:r>
              <a:rPr lang="it-IT" dirty="0" smtClean="0"/>
              <a:t> </a:t>
            </a:r>
            <a:r>
              <a:rPr lang="it-IT" dirty="0"/>
              <a:t>la presenza di </a:t>
            </a:r>
            <a:r>
              <a:rPr lang="it-IT" dirty="0" smtClean="0"/>
              <a:t>un </a:t>
            </a:r>
            <a:r>
              <a:rPr lang="it-IT" dirty="0"/>
              <a:t>diene </a:t>
            </a:r>
            <a:r>
              <a:rPr lang="it-IT" dirty="0" smtClean="0"/>
              <a:t>o </a:t>
            </a:r>
            <a:r>
              <a:rPr lang="it-IT" dirty="0"/>
              <a:t>un poliene.</a:t>
            </a:r>
          </a:p>
          <a:p>
            <a:pPr>
              <a:buFontTx/>
              <a:buChar char="-"/>
            </a:pPr>
            <a:endParaRPr lang="it-IT" dirty="0"/>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Riconoscimento delle sostanze organiche</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1998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7"/>
          <p:cNvSpPr>
            <a:spLocks noChangeArrowheads="1"/>
          </p:cNvSpPr>
          <p:nvPr/>
        </p:nvSpPr>
        <p:spPr bwMode="auto">
          <a:xfrm>
            <a:off x="285750" y="1143000"/>
            <a:ext cx="85725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lnSpc>
                <a:spcPct val="114000"/>
              </a:lnSpc>
              <a:buSzPct val="90000"/>
              <a:buFont typeface="Wingdings" charset="2"/>
              <a:buChar char="§"/>
            </a:pPr>
            <a:r>
              <a:rPr lang="it-IT" dirty="0" smtClean="0"/>
              <a:t>Chetoni </a:t>
            </a:r>
            <a:r>
              <a:rPr lang="it-IT" dirty="0"/>
              <a:t>semplici, acidi, esteri ed altri sistemi contenenti elettroni </a:t>
            </a:r>
            <a:r>
              <a:rPr lang="it-IT" dirty="0">
                <a:sym typeface="Symbol" charset="0"/>
              </a:rPr>
              <a:t></a:t>
            </a:r>
            <a:r>
              <a:rPr lang="it-IT" dirty="0"/>
              <a:t> </a:t>
            </a:r>
            <a:r>
              <a:rPr lang="it-IT" dirty="0" smtClean="0"/>
              <a:t>mostrano </a:t>
            </a:r>
            <a:r>
              <a:rPr lang="it-IT" dirty="0"/>
              <a:t>due </a:t>
            </a:r>
            <a:r>
              <a:rPr lang="it-IT" dirty="0" smtClean="0"/>
              <a:t>assorbimenti: uno </a:t>
            </a:r>
            <a:r>
              <a:rPr lang="it-IT" dirty="0"/>
              <a:t>a lunghezze </a:t>
            </a:r>
            <a:r>
              <a:rPr lang="it-IT" dirty="0" smtClean="0"/>
              <a:t>d‘onda </a:t>
            </a:r>
            <a:r>
              <a:rPr lang="it-IT" dirty="0"/>
              <a:t>maggiori (&gt;300 nm, debole intensità) ed uno inferiori (&lt;250 nm, alta intensità). Con la coniugazione si spostano a lunghezze d</a:t>
            </a:r>
            <a:r>
              <a:rPr lang="ja-JP" altLang="it-IT" dirty="0"/>
              <a:t>’</a:t>
            </a:r>
            <a:r>
              <a:rPr lang="it-IT" dirty="0"/>
              <a:t>onda maggiori.</a:t>
            </a:r>
          </a:p>
          <a:p>
            <a:pPr marL="285750" indent="-285750" algn="just">
              <a:lnSpc>
                <a:spcPct val="114000"/>
              </a:lnSpc>
              <a:buSzPct val="90000"/>
              <a:buFont typeface="Wingdings" charset="2"/>
              <a:buChar char="§"/>
            </a:pPr>
            <a:r>
              <a:rPr lang="it-IT" dirty="0"/>
              <a:t>I composti che sono colorati, assorbono nel visibile. Per assorbire in questa regione devono essere caratterizzati da sistemi coniugati molto estesi o possedere sistemi policiclici aromatici condensati .</a:t>
            </a:r>
          </a:p>
          <a:p>
            <a:pPr algn="just">
              <a:lnSpc>
                <a:spcPct val="114000"/>
              </a:lnSpc>
            </a:pPr>
            <a:endParaRPr lang="it-IT" dirty="0"/>
          </a:p>
          <a:p>
            <a:pPr algn="just">
              <a:lnSpc>
                <a:spcPct val="114000"/>
              </a:lnSpc>
            </a:pPr>
            <a:r>
              <a:rPr lang="it-IT" dirty="0"/>
              <a:t>In definitiva si può dire che lo spettro UV diventa decisivo quando il dato che fornisce è in negativo, così: </a:t>
            </a:r>
          </a:p>
          <a:p>
            <a:pPr algn="just">
              <a:lnSpc>
                <a:spcPct val="114000"/>
              </a:lnSpc>
            </a:pPr>
            <a:endParaRPr lang="it-IT" dirty="0"/>
          </a:p>
          <a:p>
            <a:pPr marL="285750" indent="-285750" algn="just">
              <a:lnSpc>
                <a:spcPct val="114000"/>
              </a:lnSpc>
              <a:buSzPct val="90000"/>
              <a:buFont typeface="Wingdings" charset="2"/>
              <a:buChar char="§"/>
            </a:pPr>
            <a:r>
              <a:rPr lang="it-IT" dirty="0" smtClean="0"/>
              <a:t>L</a:t>
            </a:r>
            <a:r>
              <a:rPr lang="ja-JP" altLang="it-IT" dirty="0" smtClean="0"/>
              <a:t>’</a:t>
            </a:r>
            <a:r>
              <a:rPr lang="it-IT" dirty="0" smtClean="0"/>
              <a:t>assenza </a:t>
            </a:r>
            <a:r>
              <a:rPr lang="it-IT" dirty="0"/>
              <a:t>di assorbimento sopra i 180 nm esclude la presenza di sistemi aromatici o comunque coniugati </a:t>
            </a:r>
          </a:p>
          <a:p>
            <a:pPr marL="285750" indent="-285750" algn="just">
              <a:lnSpc>
                <a:spcPct val="114000"/>
              </a:lnSpc>
              <a:buSzPct val="90000"/>
              <a:buFont typeface="Wingdings" charset="2"/>
              <a:buChar char="§"/>
            </a:pPr>
            <a:r>
              <a:rPr lang="it-IT" dirty="0" smtClean="0"/>
              <a:t>L</a:t>
            </a:r>
            <a:r>
              <a:rPr lang="ja-JP" altLang="it-IT" dirty="0" smtClean="0"/>
              <a:t>’</a:t>
            </a:r>
            <a:r>
              <a:rPr lang="it-IT" dirty="0" smtClean="0"/>
              <a:t>assenza </a:t>
            </a:r>
            <a:r>
              <a:rPr lang="it-IT" dirty="0"/>
              <a:t>di assorbimento tra 230 – 280 nm esclude la presenza di anelli benzenici </a:t>
            </a:r>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Riconoscimento delle sostanze organiche</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5668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ttangolo 7"/>
          <p:cNvSpPr>
            <a:spLocks noChangeArrowheads="1"/>
          </p:cNvSpPr>
          <p:nvPr/>
        </p:nvSpPr>
        <p:spPr bwMode="auto">
          <a:xfrm>
            <a:off x="285750" y="1143000"/>
            <a:ext cx="857250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Se due composti presentano assorbimenti in regioni diverse dello UV, essi possono essere dosati quantitativamente. Se i due composti presentano </a:t>
            </a:r>
            <a:r>
              <a:rPr lang="el-GR">
                <a:cs typeface="Arial" charset="0"/>
              </a:rPr>
              <a:t>λ</a:t>
            </a:r>
            <a:r>
              <a:rPr lang="it-IT" baseline="-25000"/>
              <a:t>max</a:t>
            </a:r>
            <a:r>
              <a:rPr lang="it-IT"/>
              <a:t> di assorbimento molto diversi, si può assumere che siano completamente trasparenti l</a:t>
            </a:r>
            <a:r>
              <a:rPr lang="ja-JP" altLang="it-IT"/>
              <a:t>’</a:t>
            </a:r>
            <a:r>
              <a:rPr lang="it-IT"/>
              <a:t>uno nella regione di massimo assorbimento dell</a:t>
            </a:r>
            <a:r>
              <a:rPr lang="ja-JP" altLang="it-IT"/>
              <a:t>’</a:t>
            </a:r>
            <a:r>
              <a:rPr lang="it-IT"/>
              <a:t>altro. In questo caso l</a:t>
            </a:r>
            <a:r>
              <a:rPr lang="ja-JP" altLang="it-IT"/>
              <a:t>’</a:t>
            </a:r>
            <a:r>
              <a:rPr lang="it-IT"/>
              <a:t>analisi si effettua come se si avesse a che fare con due soluzioni differenti. Quando invece i due composti da determinare , danno luogo a spettri UV con zone di assorbimento parzialmente sovrapposte,  si deve tener conto del contributo di entrambi i valori di</a:t>
            </a:r>
          </a:p>
          <a:p>
            <a:pPr algn="just">
              <a:lnSpc>
                <a:spcPct val="114000"/>
              </a:lnSpc>
            </a:pPr>
            <a:r>
              <a:rPr lang="it-IT"/>
              <a:t>assorbanza. Considerando le assorbanze come grandezze additive, si ha:</a:t>
            </a:r>
          </a:p>
        </p:txBody>
      </p:sp>
      <p:pic>
        <p:nvPicPr>
          <p:cNvPr id="4096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4357688"/>
            <a:ext cx="39147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4071938"/>
            <a:ext cx="31623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Analisi quantitativa di due o più componenti</a:t>
            </a:r>
            <a:endParaRPr lang="it-IT" sz="2400" b="1" i="1" baseline="-25000"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823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9"/>
          <p:cNvSpPr>
            <a:spLocks noChangeArrowheads="1"/>
          </p:cNvSpPr>
          <p:nvPr/>
        </p:nvSpPr>
        <p:spPr bwMode="auto">
          <a:xfrm>
            <a:off x="285750" y="1000125"/>
            <a:ext cx="85725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In linea di massima lo spettro elettronico non risulta abbastanza selettivo per caratterizzare una molecola. Tuttavia quando si tratta di distinguere fra sostanze molto simili, è possibile utilizzare proficuamente lo spettro UV-Vis mediante la registrazione dello spettro in derivata. </a:t>
            </a:r>
          </a:p>
          <a:p>
            <a:pPr algn="just">
              <a:lnSpc>
                <a:spcPct val="114000"/>
              </a:lnSpc>
            </a:pPr>
            <a:r>
              <a:rPr lang="it-IT"/>
              <a:t>Quando le bande di assorbimento, che in UV-Vis sono solitamente larghe, non hanno una struttura sufficientemente risolta, gli spettri di sostanze simili appaiono praticamente uguali. </a:t>
            </a:r>
          </a:p>
          <a:p>
            <a:pPr algn="just">
              <a:lnSpc>
                <a:spcPct val="114000"/>
              </a:lnSpc>
            </a:pPr>
            <a:r>
              <a:rPr lang="it-IT"/>
              <a:t>I vantaggi delle derivate sono: </a:t>
            </a:r>
          </a:p>
          <a:p>
            <a:pPr algn="just">
              <a:lnSpc>
                <a:spcPct val="114000"/>
              </a:lnSpc>
            </a:pPr>
            <a:endParaRPr lang="it-IT"/>
          </a:p>
          <a:p>
            <a:pPr algn="just">
              <a:lnSpc>
                <a:spcPct val="114000"/>
              </a:lnSpc>
              <a:buFontTx/>
              <a:buChar char="-"/>
            </a:pPr>
            <a:r>
              <a:rPr lang="it-IT" b="1"/>
              <a:t>Maggiore risoluzione</a:t>
            </a:r>
            <a:r>
              <a:rPr lang="it-IT"/>
              <a:t>: la derivata esalta le caratteristiche delle bande sovrapposte che vengono registrate dal normale spettro A/λ. La struttura che ne risulta rende lo spettro adatto a rilevare piccole differenze altrimenti non distinguibili </a:t>
            </a:r>
          </a:p>
          <a:p>
            <a:pPr algn="just">
              <a:lnSpc>
                <a:spcPct val="114000"/>
              </a:lnSpc>
              <a:buFontTx/>
              <a:buChar char="-"/>
            </a:pPr>
            <a:endParaRPr lang="it-IT"/>
          </a:p>
          <a:p>
            <a:pPr algn="just">
              <a:lnSpc>
                <a:spcPct val="114000"/>
              </a:lnSpc>
              <a:buFontTx/>
              <a:buChar char="-"/>
            </a:pPr>
            <a:r>
              <a:rPr lang="it-IT" b="1"/>
              <a:t>Discriminazione di bande strette</a:t>
            </a:r>
            <a:r>
              <a:rPr lang="it-IT"/>
              <a:t>: le bande derivate risultano tanto più pronunciate quanto più strette sono le bande dello spettro di assorbimento. Viene quindi esaltata la differenza fra bande larghe e bande strette </a:t>
            </a:r>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Spettri in derivata</a:t>
            </a:r>
            <a:endParaRPr lang="it-IT" sz="2400" b="1" i="1" baseline="-25000"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743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egnaposto numero diapositiva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0F8C566-D9B0-CB40-B303-B90C2613F7C2}" type="slidenum">
              <a:rPr lang="en-US" sz="1400">
                <a:latin typeface="Times New Roman" charset="0"/>
              </a:rPr>
              <a:pPr eaLnBrk="1" hangingPunct="1"/>
              <a:t>5</a:t>
            </a:fld>
            <a:endParaRPr lang="en-US" sz="1400">
              <a:latin typeface="Times New Roman" charset="0"/>
            </a:endParaRPr>
          </a:p>
        </p:txBody>
      </p:sp>
      <p:pic>
        <p:nvPicPr>
          <p:cNvPr id="47106" name="Picture 10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89916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1035"/>
          <p:cNvGrpSpPr>
            <a:grpSpLocks/>
          </p:cNvGrpSpPr>
          <p:nvPr/>
        </p:nvGrpSpPr>
        <p:grpSpPr bwMode="auto">
          <a:xfrm>
            <a:off x="2533650" y="2500313"/>
            <a:ext cx="4786313" cy="2576512"/>
            <a:chOff x="1596" y="1575"/>
            <a:chExt cx="3015" cy="1623"/>
          </a:xfrm>
        </p:grpSpPr>
        <p:sp>
          <p:nvSpPr>
            <p:cNvPr id="47108" name="Line 1031"/>
            <p:cNvSpPr>
              <a:spLocks noChangeShapeType="1"/>
            </p:cNvSpPr>
            <p:nvPr/>
          </p:nvSpPr>
          <p:spPr bwMode="auto">
            <a:xfrm flipH="1">
              <a:off x="1596" y="1584"/>
              <a:ext cx="834" cy="161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7109" name="Line 1032"/>
            <p:cNvSpPr>
              <a:spLocks noChangeShapeType="1"/>
            </p:cNvSpPr>
            <p:nvPr/>
          </p:nvSpPr>
          <p:spPr bwMode="auto">
            <a:xfrm>
              <a:off x="2583" y="1575"/>
              <a:ext cx="2028" cy="160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Tree>
    <p:extLst>
      <p:ext uri="{BB962C8B-B14F-4D97-AF65-F5344CB8AC3E}">
        <p14:creationId xmlns:p14="http://schemas.microsoft.com/office/powerpoint/2010/main" val="370977373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4005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ttangolo 9"/>
          <p:cNvSpPr>
            <a:spLocks noChangeArrowheads="1"/>
          </p:cNvSpPr>
          <p:nvPr/>
        </p:nvSpPr>
        <p:spPr bwMode="auto">
          <a:xfrm>
            <a:off x="285750" y="2843213"/>
            <a:ext cx="86439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a:t>1) Diluire 5 ml di soluzione presente nella fiala a 100 ml con H</a:t>
            </a:r>
            <a:r>
              <a:rPr lang="it-IT" sz="1600" baseline="-25000"/>
              <a:t>2</a:t>
            </a:r>
            <a:r>
              <a:rPr lang="it-IT" sz="1600"/>
              <a:t>SO</a:t>
            </a:r>
            <a:r>
              <a:rPr lang="it-IT" sz="1600" baseline="-25000"/>
              <a:t>4</a:t>
            </a:r>
            <a:r>
              <a:rPr lang="it-IT" sz="1600"/>
              <a:t> 1M </a:t>
            </a:r>
          </a:p>
          <a:p>
            <a:pPr algn="just"/>
            <a:r>
              <a:rPr lang="it-IT" sz="1600"/>
              <a:t>2) Aggiungere 2 g di NaCl a 20 ml della soluzione </a:t>
            </a:r>
          </a:p>
          <a:p>
            <a:pPr algn="just"/>
            <a:r>
              <a:rPr lang="it-IT" sz="1600"/>
              <a:t>3) Estrarre con 2 porzioni da 50 ml di etere etilico </a:t>
            </a:r>
          </a:p>
          <a:p>
            <a:pPr algn="just"/>
            <a:r>
              <a:rPr lang="it-IT" sz="1600"/>
              <a:t>4) Aggiungere 20 ml di NaOH 5M </a:t>
            </a:r>
          </a:p>
          <a:p>
            <a:pPr algn="just"/>
            <a:r>
              <a:rPr lang="it-IT" sz="1600"/>
              <a:t>5) Estrarre con tre porzioni da 50 ml di etere etilico </a:t>
            </a:r>
          </a:p>
          <a:p>
            <a:pPr algn="just"/>
            <a:r>
              <a:rPr lang="it-IT" sz="1600"/>
              <a:t>6) Riunire gli estratti eterei e lavare con due porzioni da 10 ml di una soluzione satura di NaCl </a:t>
            </a:r>
          </a:p>
          <a:p>
            <a:pPr algn="just"/>
            <a:r>
              <a:rPr lang="it-IT" sz="1600"/>
              <a:t>7) Estrarre la fase eterea con 2 porzioni da 25 ml di H</a:t>
            </a:r>
            <a:r>
              <a:rPr lang="it-IT" sz="1600" baseline="-25000"/>
              <a:t>2</a:t>
            </a:r>
            <a:r>
              <a:rPr lang="it-IT" sz="1600"/>
              <a:t>SO</a:t>
            </a:r>
            <a:r>
              <a:rPr lang="it-IT" sz="1600" baseline="-25000"/>
              <a:t>4</a:t>
            </a:r>
            <a:r>
              <a:rPr lang="it-IT" sz="1600"/>
              <a:t> 0,05 M, e poi con due porzioni da 10 ml di H</a:t>
            </a:r>
            <a:r>
              <a:rPr lang="it-IT" sz="1600" baseline="-25000"/>
              <a:t>2</a:t>
            </a:r>
            <a:r>
              <a:rPr lang="it-IT" sz="1600"/>
              <a:t>O </a:t>
            </a:r>
          </a:p>
          <a:p>
            <a:pPr algn="just"/>
            <a:r>
              <a:rPr lang="it-IT" sz="1600"/>
              <a:t>8) Riunire gli estratti acidi e acquosi neutri e diluire con H</a:t>
            </a:r>
            <a:r>
              <a:rPr lang="it-IT" sz="1600" baseline="-25000"/>
              <a:t>2</a:t>
            </a:r>
            <a:r>
              <a:rPr lang="it-IT" sz="1600"/>
              <a:t>O a 100 ml </a:t>
            </a:r>
          </a:p>
          <a:p>
            <a:pPr algn="just"/>
            <a:r>
              <a:rPr lang="it-IT" sz="1600"/>
              <a:t>9) Prelevare 5 ml di questa soluzione e diluirli a 200 ml con H</a:t>
            </a:r>
            <a:r>
              <a:rPr lang="it-IT" sz="1600" baseline="-25000"/>
              <a:t>2</a:t>
            </a:r>
            <a:r>
              <a:rPr lang="it-IT" sz="1600"/>
              <a:t>SO</a:t>
            </a:r>
            <a:r>
              <a:rPr lang="it-IT" sz="1600" baseline="-25000"/>
              <a:t>4</a:t>
            </a:r>
            <a:r>
              <a:rPr lang="it-IT" sz="1600"/>
              <a:t> 0,05 M </a:t>
            </a:r>
          </a:p>
          <a:p>
            <a:pPr algn="just"/>
            <a:r>
              <a:rPr lang="it-IT" sz="1600"/>
              <a:t>10) Misurare l</a:t>
            </a:r>
            <a:r>
              <a:rPr lang="ja-JP" altLang="it-IT" sz="1600"/>
              <a:t>’</a:t>
            </a:r>
            <a:r>
              <a:rPr lang="it-IT" sz="1600"/>
              <a:t>assorbanza della soluzione acida risultante a 225 nm </a:t>
            </a:r>
          </a:p>
        </p:txBody>
      </p:sp>
      <p:sp>
        <p:nvSpPr>
          <p:cNvPr id="10"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Esempio di analisi quantitativa</a:t>
            </a:r>
            <a:endParaRPr lang="it-IT" sz="2400" b="1" i="1" baseline="-25000" dirty="0"/>
          </a:p>
        </p:txBody>
      </p:sp>
      <p:grpSp>
        <p:nvGrpSpPr>
          <p:cNvPr id="11" name="Gruppo 10"/>
          <p:cNvGrpSpPr/>
          <p:nvPr/>
        </p:nvGrpSpPr>
        <p:grpSpPr>
          <a:xfrm>
            <a:off x="467544" y="692696"/>
            <a:ext cx="8208912" cy="144016"/>
            <a:chOff x="467544" y="692696"/>
            <a:chExt cx="8208912" cy="144016"/>
          </a:xfrm>
        </p:grpSpPr>
        <p:cxnSp>
          <p:nvCxnSpPr>
            <p:cNvPr id="12" name="Connettore 1 11"/>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ttangolo arrotondato 12"/>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546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ttangolo 10"/>
          <p:cNvSpPr>
            <a:spLocks noChangeArrowheads="1"/>
          </p:cNvSpPr>
          <p:nvPr/>
        </p:nvSpPr>
        <p:spPr bwMode="auto">
          <a:xfrm>
            <a:off x="285750" y="1166813"/>
            <a:ext cx="86439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1600"/>
              <a:t>Calcolare la % P/V di ciclizina lattato nella preparazione iniettabile, considerando che: </a:t>
            </a:r>
          </a:p>
          <a:p>
            <a:pPr algn="just"/>
            <a:r>
              <a:rPr lang="pt-BR" sz="1600"/>
              <a:t>- A (1%, 1 cm) a 225 nm → 331 </a:t>
            </a:r>
          </a:p>
          <a:p>
            <a:pPr algn="just"/>
            <a:r>
              <a:rPr lang="it-IT" sz="1600"/>
              <a:t>- Volume saggiato → 5 ml </a:t>
            </a:r>
          </a:p>
          <a:p>
            <a:pPr algn="just"/>
            <a:r>
              <a:rPr lang="it-IT" sz="1600"/>
              <a:t>- A misurata → 0,413 </a:t>
            </a:r>
          </a:p>
          <a:p>
            <a:pPr algn="just"/>
            <a:r>
              <a:rPr lang="it-IT" sz="1600"/>
              <a:t>- Cuvetta da 1 cm </a:t>
            </a:r>
          </a:p>
          <a:p>
            <a:pPr algn="just"/>
            <a:endParaRPr lang="it-IT" sz="1600"/>
          </a:p>
          <a:p>
            <a:pPr algn="just"/>
            <a:r>
              <a:rPr lang="it-IT" sz="1600"/>
              <a:t>1° diluizione ------- 5 → 100 ml (diluito 20 volte) </a:t>
            </a:r>
          </a:p>
          <a:p>
            <a:pPr algn="just"/>
            <a:r>
              <a:rPr lang="it-IT" sz="1600"/>
              <a:t>2° diluizione ------- 20 → 100 ml (diluito 5 volte) </a:t>
            </a:r>
          </a:p>
          <a:p>
            <a:pPr algn="just"/>
            <a:r>
              <a:rPr lang="it-IT" sz="1600"/>
              <a:t>3° diluizione ------- 5 → 200 ml (diluito 40 volte) </a:t>
            </a:r>
          </a:p>
          <a:p>
            <a:pPr algn="just"/>
            <a:r>
              <a:rPr lang="it-IT" sz="1600"/>
              <a:t>Diluizioni totali (fattore di diluizione) ------ 20 x 5 x 40 = 4000 </a:t>
            </a:r>
          </a:p>
        </p:txBody>
      </p:sp>
      <p:pic>
        <p:nvPicPr>
          <p:cNvPr id="440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4000500"/>
            <a:ext cx="557212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Esempio di analisi quantitativa</a:t>
            </a:r>
            <a:endParaRPr lang="it-IT" sz="2400" b="1" i="1" baseline="-25000" dirty="0"/>
          </a:p>
        </p:txBody>
      </p:sp>
      <p:grpSp>
        <p:nvGrpSpPr>
          <p:cNvPr id="16" name="Gruppo 15"/>
          <p:cNvGrpSpPr/>
          <p:nvPr/>
        </p:nvGrpSpPr>
        <p:grpSpPr>
          <a:xfrm>
            <a:off x="467544" y="692696"/>
            <a:ext cx="8208912" cy="144016"/>
            <a:chOff x="467544" y="692696"/>
            <a:chExt cx="8208912" cy="144016"/>
          </a:xfrm>
        </p:grpSpPr>
        <p:cxnSp>
          <p:nvCxnSpPr>
            <p:cNvPr id="17" name="Connettore 1 16"/>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8" name="Rettangolo arrotondato 17"/>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250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egnaposto numero diapositiva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4C421C-2A7D-C24C-BFB2-A91D2EB40C4D}" type="slidenum">
              <a:rPr lang="en-US" sz="1400">
                <a:latin typeface="Times New Roman" charset="0"/>
              </a:rPr>
              <a:pPr eaLnBrk="1" hangingPunct="1"/>
              <a:t>6</a:t>
            </a:fld>
            <a:endParaRPr lang="en-US" sz="1400">
              <a:latin typeface="Times New Roman" charset="0"/>
            </a:endParaRPr>
          </a:p>
        </p:txBody>
      </p:sp>
      <p:sp>
        <p:nvSpPr>
          <p:cNvPr id="48131" name="Text Box 3"/>
          <p:cNvSpPr txBox="1">
            <a:spLocks noChangeArrowheads="1"/>
          </p:cNvSpPr>
          <p:nvPr/>
        </p:nvSpPr>
        <p:spPr bwMode="auto">
          <a:xfrm>
            <a:off x="971600" y="1556792"/>
            <a:ext cx="66967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dirty="0">
                <a:solidFill>
                  <a:srgbClr val="FF0000"/>
                </a:solidFill>
              </a:rPr>
              <a:t>L’ </a:t>
            </a:r>
            <a:r>
              <a:rPr lang="en-US" sz="2800" dirty="0" err="1">
                <a:solidFill>
                  <a:srgbClr val="FF0000"/>
                </a:solidFill>
              </a:rPr>
              <a:t>Energia</a:t>
            </a:r>
            <a:r>
              <a:rPr lang="en-US" sz="2800" dirty="0">
                <a:solidFill>
                  <a:srgbClr val="FF0000"/>
                </a:solidFill>
              </a:rPr>
              <a:t> (</a:t>
            </a:r>
            <a:r>
              <a:rPr lang="en-US" sz="2800" dirty="0" err="1">
                <a:solidFill>
                  <a:srgbClr val="FF0000"/>
                </a:solidFill>
              </a:rPr>
              <a:t>luce</a:t>
            </a:r>
            <a:r>
              <a:rPr lang="en-US" sz="2800" dirty="0">
                <a:solidFill>
                  <a:srgbClr val="FF0000"/>
                </a:solidFill>
              </a:rPr>
              <a:t>) </a:t>
            </a:r>
            <a:r>
              <a:rPr lang="en-US" sz="2800" dirty="0" err="1">
                <a:solidFill>
                  <a:srgbClr val="FF0000"/>
                </a:solidFill>
              </a:rPr>
              <a:t>è</a:t>
            </a:r>
            <a:r>
              <a:rPr lang="en-US" sz="2800" dirty="0">
                <a:solidFill>
                  <a:srgbClr val="FF0000"/>
                </a:solidFill>
              </a:rPr>
              <a:t> </a:t>
            </a:r>
            <a:r>
              <a:rPr lang="en-US" sz="2800" dirty="0" err="1">
                <a:solidFill>
                  <a:srgbClr val="FF0000"/>
                </a:solidFill>
              </a:rPr>
              <a:t>emessa</a:t>
            </a:r>
            <a:r>
              <a:rPr lang="en-US" sz="2800" dirty="0">
                <a:solidFill>
                  <a:srgbClr val="FF0000"/>
                </a:solidFill>
              </a:rPr>
              <a:t> o </a:t>
            </a:r>
            <a:r>
              <a:rPr lang="en-US" sz="2800" dirty="0" err="1">
                <a:solidFill>
                  <a:srgbClr val="FF0000"/>
                </a:solidFill>
              </a:rPr>
              <a:t>assorbita</a:t>
            </a:r>
            <a:r>
              <a:rPr lang="en-US" sz="2800" dirty="0">
                <a:solidFill>
                  <a:srgbClr val="FF0000"/>
                </a:solidFill>
              </a:rPr>
              <a:t> in </a:t>
            </a:r>
            <a:r>
              <a:rPr lang="en-US" sz="2800" dirty="0" err="1">
                <a:solidFill>
                  <a:srgbClr val="FF0000"/>
                </a:solidFill>
              </a:rPr>
              <a:t>unità</a:t>
            </a:r>
            <a:r>
              <a:rPr lang="en-US" sz="2800" dirty="0">
                <a:solidFill>
                  <a:srgbClr val="FF0000"/>
                </a:solidFill>
              </a:rPr>
              <a:t> discrete (</a:t>
            </a:r>
            <a:r>
              <a:rPr lang="en-US" sz="2800" dirty="0" err="1">
                <a:solidFill>
                  <a:srgbClr val="FF0000"/>
                </a:solidFill>
              </a:rPr>
              <a:t>quanto</a:t>
            </a:r>
            <a:r>
              <a:rPr lang="en-US" sz="2800" dirty="0">
                <a:solidFill>
                  <a:srgbClr val="FF0000"/>
                </a:solidFill>
              </a:rPr>
              <a:t>)</a:t>
            </a:r>
            <a:r>
              <a:rPr lang="en-US" sz="2800" dirty="0" smtClean="0">
                <a:solidFill>
                  <a:srgbClr val="FF0000"/>
                </a:solidFill>
              </a:rPr>
              <a:t>.</a:t>
            </a:r>
          </a:p>
          <a:p>
            <a:pPr eaLnBrk="1" hangingPunct="1"/>
            <a:endParaRPr lang="en-US" sz="2800" dirty="0">
              <a:solidFill>
                <a:srgbClr val="FF0000"/>
              </a:solidFill>
            </a:endParaRPr>
          </a:p>
        </p:txBody>
      </p:sp>
      <p:sp>
        <p:nvSpPr>
          <p:cNvPr id="48132" name="Text Box 4"/>
          <p:cNvSpPr txBox="1">
            <a:spLocks noChangeArrowheads="1"/>
          </p:cNvSpPr>
          <p:nvPr/>
        </p:nvSpPr>
        <p:spPr bwMode="auto">
          <a:xfrm>
            <a:off x="2627784" y="3717032"/>
            <a:ext cx="3541713" cy="1430337"/>
          </a:xfrm>
          <a:prstGeom prst="rect">
            <a:avLst/>
          </a:prstGeom>
          <a:noFill/>
          <a:ln w="57150" cmpd="thinThick">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i="1" dirty="0"/>
              <a:t>E</a:t>
            </a:r>
            <a:r>
              <a:rPr lang="en-US" sz="2800" dirty="0"/>
              <a:t> = </a:t>
            </a:r>
            <a:r>
              <a:rPr lang="en-US" sz="2800" i="1" dirty="0"/>
              <a:t>h</a:t>
            </a:r>
            <a:r>
              <a:rPr lang="en-US" sz="2800" dirty="0"/>
              <a:t> x </a:t>
            </a:r>
            <a:r>
              <a:rPr lang="en-US" sz="2800" dirty="0">
                <a:latin typeface="Symbol" charset="0"/>
              </a:rPr>
              <a:t>n</a:t>
            </a:r>
          </a:p>
          <a:p>
            <a:pPr eaLnBrk="1" hangingPunct="1"/>
            <a:r>
              <a:rPr lang="en-US" sz="2800" dirty="0"/>
              <a:t>Planck</a:t>
            </a:r>
            <a:r>
              <a:rPr lang="ja-JP" altLang="en-US" sz="2800" dirty="0"/>
              <a:t>’</a:t>
            </a:r>
            <a:r>
              <a:rPr lang="en-US" altLang="ja-JP" sz="2800" dirty="0"/>
              <a:t>s constant (h)</a:t>
            </a:r>
            <a:endParaRPr lang="en-US" altLang="ja-JP" sz="2800" dirty="0">
              <a:latin typeface="Symbol" charset="0"/>
            </a:endParaRPr>
          </a:p>
          <a:p>
            <a:pPr eaLnBrk="1" hangingPunct="1"/>
            <a:r>
              <a:rPr lang="en-US" sz="2800" i="1" dirty="0"/>
              <a:t>h</a:t>
            </a:r>
            <a:r>
              <a:rPr lang="en-US" sz="2800" dirty="0"/>
              <a:t> = 6.63 x 10</a:t>
            </a:r>
            <a:r>
              <a:rPr lang="en-US" sz="2800" baseline="30000" dirty="0"/>
              <a:t>-34</a:t>
            </a:r>
            <a:r>
              <a:rPr lang="en-US" sz="2800" dirty="0"/>
              <a:t> J</a:t>
            </a:r>
            <a:r>
              <a:rPr lang="en-US" dirty="0">
                <a:cs typeface="Arial" charset="0"/>
              </a:rPr>
              <a:t>•</a:t>
            </a:r>
            <a:r>
              <a:rPr lang="en-US" sz="2800" dirty="0">
                <a:cs typeface="Arial" charset="0"/>
              </a:rPr>
              <a:t>s</a:t>
            </a:r>
          </a:p>
        </p:txBody>
      </p:sp>
    </p:spTree>
    <p:extLst>
      <p:ext uri="{BB962C8B-B14F-4D97-AF65-F5344CB8AC3E}">
        <p14:creationId xmlns:p14="http://schemas.microsoft.com/office/powerpoint/2010/main" val="62134095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asellaDiTesto 3"/>
          <p:cNvSpPr txBox="1">
            <a:spLocks noChangeArrowheads="1"/>
          </p:cNvSpPr>
          <p:nvPr/>
        </p:nvSpPr>
        <p:spPr bwMode="auto">
          <a:xfrm>
            <a:off x="357188" y="1071563"/>
            <a:ext cx="85010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lnSpc>
                <a:spcPct val="114000"/>
              </a:lnSpc>
            </a:pPr>
            <a:r>
              <a:rPr lang="it-IT"/>
              <a:t>Gli atomi sono costituiti da un nucleo contenente protoni e neutroni,  e da elettroni, localizzati nella zona circostante il nucleo, e presenti in numero uguale a quello dei protoni. </a:t>
            </a:r>
          </a:p>
          <a:p>
            <a:pPr algn="just" eaLnBrk="1" hangingPunct="1">
              <a:lnSpc>
                <a:spcPct val="114000"/>
              </a:lnSpc>
            </a:pPr>
            <a:endParaRPr lang="it-IT"/>
          </a:p>
          <a:p>
            <a:pPr algn="just" eaLnBrk="1" hangingPunct="1">
              <a:lnSpc>
                <a:spcPct val="114000"/>
              </a:lnSpc>
            </a:pPr>
            <a:r>
              <a:rPr lang="it-IT"/>
              <a:t>Il comportamento degli elettroni, che si trovano nelle regione circostante il nucleo, sono descritti principalmente basandosi sulla loro natura ondulatoria più che su quella corpuscolare.</a:t>
            </a:r>
          </a:p>
          <a:p>
            <a:pPr algn="just" eaLnBrk="1" hangingPunct="1">
              <a:lnSpc>
                <a:spcPct val="114000"/>
              </a:lnSpc>
            </a:pPr>
            <a:endParaRPr lang="it-IT"/>
          </a:p>
          <a:p>
            <a:pPr algn="just" eaLnBrk="1" hangingPunct="1">
              <a:lnSpc>
                <a:spcPct val="114000"/>
              </a:lnSpc>
            </a:pPr>
            <a:r>
              <a:rPr lang="it-IT"/>
              <a:t>Non potendo definire con esattezza la velocità e la posizione dell</a:t>
            </a:r>
            <a:r>
              <a:rPr lang="ja-JP" altLang="it-IT"/>
              <a:t>’</a:t>
            </a:r>
            <a:r>
              <a:rPr lang="it-IT"/>
              <a:t>elettrone, ci si limita a considerare la possibilità di trovare l</a:t>
            </a:r>
            <a:r>
              <a:rPr lang="ja-JP" altLang="it-IT"/>
              <a:t>’</a:t>
            </a:r>
            <a:r>
              <a:rPr lang="it-IT"/>
              <a:t>elettrone in una certa zona dello spazio.</a:t>
            </a:r>
          </a:p>
        </p:txBody>
      </p:sp>
      <p:grpSp>
        <p:nvGrpSpPr>
          <p:cNvPr id="5124" name="Gruppo 4"/>
          <p:cNvGrpSpPr>
            <a:grpSpLocks/>
          </p:cNvGrpSpPr>
          <p:nvPr/>
        </p:nvGrpSpPr>
        <p:grpSpPr bwMode="auto">
          <a:xfrm>
            <a:off x="2357438" y="4418013"/>
            <a:ext cx="4289425" cy="1797050"/>
            <a:chOff x="1643042" y="3714752"/>
            <a:chExt cx="4289343" cy="1796400"/>
          </a:xfrm>
        </p:grpSpPr>
        <p:pic>
          <p:nvPicPr>
            <p:cNvPr id="51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42" y="3714752"/>
              <a:ext cx="1799800" cy="17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1934" y="3714752"/>
              <a:ext cx="1860451" cy="179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Line 8"/>
            <p:cNvSpPr>
              <a:spLocks noChangeShapeType="1"/>
            </p:cNvSpPr>
            <p:nvPr/>
          </p:nvSpPr>
          <p:spPr bwMode="auto">
            <a:xfrm>
              <a:off x="3348038" y="4581525"/>
              <a:ext cx="9000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grpSp>
      <p:sp>
        <p:nvSpPr>
          <p:cNvPr id="12"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Composizione della materia</a:t>
            </a:r>
            <a:endParaRPr lang="it-IT" sz="2400" b="1" i="1" dirty="0"/>
          </a:p>
        </p:txBody>
      </p:sp>
      <p:grpSp>
        <p:nvGrpSpPr>
          <p:cNvPr id="13" name="Gruppo 12"/>
          <p:cNvGrpSpPr/>
          <p:nvPr/>
        </p:nvGrpSpPr>
        <p:grpSpPr>
          <a:xfrm>
            <a:off x="467544" y="692696"/>
            <a:ext cx="8208912" cy="144016"/>
            <a:chOff x="467544" y="692696"/>
            <a:chExt cx="8208912" cy="144016"/>
          </a:xfrm>
        </p:grpSpPr>
        <p:cxnSp>
          <p:nvCxnSpPr>
            <p:cNvPr id="14" name="Connettore 1 13"/>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6" name="Rettangolo arrotondato 15"/>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7934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ttangolo 1"/>
          <p:cNvSpPr>
            <a:spLocks noChangeArrowheads="1"/>
          </p:cNvSpPr>
          <p:nvPr/>
        </p:nvSpPr>
        <p:spPr bwMode="auto">
          <a:xfrm>
            <a:off x="214313" y="1500188"/>
            <a:ext cx="8715375" cy="4822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dirty="0"/>
              <a:t>Si parla quindi di orbitali atomici, cioè quella regione di spazio attorno al nucleo atomico in cui la probabilità di trovare un elettrone è massima (di solito superiore ad un limite convenzionalmente fissato nel 90%). </a:t>
            </a:r>
          </a:p>
          <a:p>
            <a:pPr algn="just">
              <a:lnSpc>
                <a:spcPct val="114000"/>
              </a:lnSpc>
            </a:pPr>
            <a:endParaRPr lang="it-IT" dirty="0"/>
          </a:p>
          <a:p>
            <a:pPr marL="285750" indent="-285750" algn="just">
              <a:lnSpc>
                <a:spcPct val="114000"/>
              </a:lnSpc>
              <a:buSzPct val="90000"/>
              <a:buFont typeface="Wingdings" charset="2"/>
              <a:buChar char="§"/>
            </a:pPr>
            <a:r>
              <a:rPr lang="it-IT" dirty="0" smtClean="0"/>
              <a:t>Gli </a:t>
            </a:r>
            <a:r>
              <a:rPr lang="it-IT" dirty="0"/>
              <a:t>orbitali vengono riempiti partendo da quelli ad energia minima (stato fondamentale) e muovendosi verso quelli ad energia superiore.</a:t>
            </a:r>
          </a:p>
          <a:p>
            <a:pPr algn="just">
              <a:lnSpc>
                <a:spcPct val="114000"/>
              </a:lnSpc>
            </a:pPr>
            <a:endParaRPr lang="it-IT" dirty="0"/>
          </a:p>
          <a:p>
            <a:pPr marL="285750" indent="-285750" algn="just">
              <a:lnSpc>
                <a:spcPct val="114000"/>
              </a:lnSpc>
              <a:buSzPct val="90000"/>
              <a:buFont typeface="Wingdings" charset="2"/>
              <a:buChar char="§"/>
            </a:pPr>
            <a:r>
              <a:rPr lang="it-IT" dirty="0" smtClean="0"/>
              <a:t>Se </a:t>
            </a:r>
            <a:r>
              <a:rPr lang="it-IT" dirty="0"/>
              <a:t>sono presenti degli orbitali degeneri (cioè a uguale energia) gli elettroni si distribuiscono preferenzialmente in modo da occuparne il maggior numero (Principio della massima molteplicità di </a:t>
            </a:r>
            <a:r>
              <a:rPr lang="it-IT" dirty="0" err="1" smtClean="0"/>
              <a:t>Hund</a:t>
            </a:r>
            <a:r>
              <a:rPr lang="it-IT" dirty="0" smtClean="0"/>
              <a:t>)</a:t>
            </a:r>
            <a:r>
              <a:rPr lang="it-IT" i="1" dirty="0" smtClean="0"/>
              <a:t>.</a:t>
            </a:r>
            <a:endParaRPr lang="it-IT" i="1" dirty="0"/>
          </a:p>
          <a:p>
            <a:pPr algn="just">
              <a:lnSpc>
                <a:spcPct val="114000"/>
              </a:lnSpc>
            </a:pPr>
            <a:endParaRPr lang="it-IT" i="1" dirty="0"/>
          </a:p>
          <a:p>
            <a:pPr marL="285750" indent="-285750" algn="just">
              <a:lnSpc>
                <a:spcPct val="114000"/>
              </a:lnSpc>
              <a:buSzPct val="90000"/>
              <a:buFont typeface="Wingdings" charset="2"/>
              <a:buChar char="§"/>
            </a:pPr>
            <a:r>
              <a:rPr lang="it-IT" dirty="0" smtClean="0"/>
              <a:t>In </a:t>
            </a:r>
            <a:r>
              <a:rPr lang="it-IT" dirty="0"/>
              <a:t>un atomo o in una molecola costituita da più atomi non possono coesistere due o più elettroni che abbiano i quattro numeri quantici uguali (Principio di esclusione di Pauli).</a:t>
            </a:r>
          </a:p>
          <a:p>
            <a:pPr algn="just">
              <a:lnSpc>
                <a:spcPct val="114000"/>
              </a:lnSpc>
            </a:pPr>
            <a:endParaRPr lang="it-IT" dirty="0"/>
          </a:p>
        </p:txBody>
      </p:sp>
      <p:sp>
        <p:nvSpPr>
          <p:cNvPr id="8"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Gli atomi</a:t>
            </a:r>
            <a:endParaRPr lang="it-IT" sz="2400" b="1" i="1" dirty="0"/>
          </a:p>
        </p:txBody>
      </p:sp>
      <p:grpSp>
        <p:nvGrpSpPr>
          <p:cNvPr id="9" name="Gruppo 8"/>
          <p:cNvGrpSpPr/>
          <p:nvPr/>
        </p:nvGrpSpPr>
        <p:grpSpPr>
          <a:xfrm>
            <a:off x="467544" y="692696"/>
            <a:ext cx="8208912" cy="144016"/>
            <a:chOff x="467544" y="692696"/>
            <a:chExt cx="8208912" cy="144016"/>
          </a:xfrm>
        </p:grpSpPr>
        <p:cxnSp>
          <p:nvCxnSpPr>
            <p:cNvPr id="10" name="Connettore 1 9"/>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1" name="Rettangolo arrotondato 10"/>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57691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tangolo 7"/>
          <p:cNvSpPr>
            <a:spLocks noChangeArrowheads="1"/>
          </p:cNvSpPr>
          <p:nvPr/>
        </p:nvSpPr>
        <p:spPr bwMode="auto">
          <a:xfrm>
            <a:off x="714375" y="1714500"/>
            <a:ext cx="80010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14000"/>
              </a:lnSpc>
            </a:pPr>
            <a:r>
              <a:rPr lang="it-IT"/>
              <a:t>L</a:t>
            </a:r>
            <a:r>
              <a:rPr lang="ja-JP" altLang="it-IT"/>
              <a:t>’</a:t>
            </a:r>
            <a:r>
              <a:rPr lang="it-IT"/>
              <a:t>energia totale di un atomo  è data da diversi contributi:</a:t>
            </a:r>
          </a:p>
          <a:p>
            <a:pPr algn="just">
              <a:lnSpc>
                <a:spcPct val="114000"/>
              </a:lnSpc>
            </a:pPr>
            <a:endParaRPr lang="it-IT"/>
          </a:p>
          <a:p>
            <a:pPr algn="just">
              <a:lnSpc>
                <a:spcPct val="114000"/>
              </a:lnSpc>
            </a:pPr>
            <a:r>
              <a:rPr lang="it-IT"/>
              <a:t>E</a:t>
            </a:r>
            <a:r>
              <a:rPr lang="it-IT" baseline="-25000"/>
              <a:t>atomica</a:t>
            </a:r>
            <a:r>
              <a:rPr lang="it-IT"/>
              <a:t> = E</a:t>
            </a:r>
            <a:r>
              <a:rPr lang="it-IT" baseline="-25000"/>
              <a:t>nucleare</a:t>
            </a:r>
            <a:r>
              <a:rPr lang="it-IT"/>
              <a:t> + E</a:t>
            </a:r>
            <a:r>
              <a:rPr lang="it-IT" baseline="-25000"/>
              <a:t>elettronica</a:t>
            </a:r>
            <a:r>
              <a:rPr lang="it-IT"/>
              <a:t> + E</a:t>
            </a:r>
            <a:r>
              <a:rPr lang="it-IT" baseline="-25000"/>
              <a:t>traslazionale</a:t>
            </a:r>
          </a:p>
          <a:p>
            <a:pPr algn="just">
              <a:lnSpc>
                <a:spcPct val="114000"/>
              </a:lnSpc>
            </a:pPr>
            <a:endParaRPr lang="it-IT"/>
          </a:p>
          <a:p>
            <a:pPr algn="just">
              <a:lnSpc>
                <a:spcPct val="114000"/>
              </a:lnSpc>
            </a:pPr>
            <a:r>
              <a:rPr lang="it-IT"/>
              <a:t>E</a:t>
            </a:r>
            <a:r>
              <a:rPr lang="it-IT" baseline="-25000"/>
              <a:t>nucleare</a:t>
            </a:r>
            <a:r>
              <a:rPr lang="it-IT"/>
              <a:t> = interazioni a livello del nucleo </a:t>
            </a:r>
          </a:p>
          <a:p>
            <a:pPr algn="just">
              <a:lnSpc>
                <a:spcPct val="114000"/>
              </a:lnSpc>
            </a:pPr>
            <a:endParaRPr lang="it-IT"/>
          </a:p>
          <a:p>
            <a:pPr algn="just">
              <a:lnSpc>
                <a:spcPct val="114000"/>
              </a:lnSpc>
            </a:pPr>
            <a:r>
              <a:rPr lang="it-IT"/>
              <a:t>E</a:t>
            </a:r>
            <a:r>
              <a:rPr lang="it-IT" baseline="-25000"/>
              <a:t>elettronica</a:t>
            </a:r>
            <a:r>
              <a:rPr lang="it-IT"/>
              <a:t> = interazioni fra elettroni e nucleo e fra gli elettroni stessi, e del moto degli elettroni (= E</a:t>
            </a:r>
            <a:r>
              <a:rPr lang="it-IT" baseline="-25000"/>
              <a:t>cinetica</a:t>
            </a:r>
            <a:r>
              <a:rPr lang="it-IT"/>
              <a:t> + E</a:t>
            </a:r>
            <a:r>
              <a:rPr lang="it-IT" baseline="-25000"/>
              <a:t>potenziale</a:t>
            </a:r>
            <a:r>
              <a:rPr lang="it-IT"/>
              <a:t>) </a:t>
            </a:r>
          </a:p>
          <a:p>
            <a:pPr algn="just">
              <a:lnSpc>
                <a:spcPct val="114000"/>
              </a:lnSpc>
            </a:pPr>
            <a:endParaRPr lang="it-IT"/>
          </a:p>
          <a:p>
            <a:pPr algn="just">
              <a:lnSpc>
                <a:spcPct val="114000"/>
              </a:lnSpc>
            </a:pPr>
            <a:r>
              <a:rPr lang="it-IT"/>
              <a:t>E</a:t>
            </a:r>
            <a:r>
              <a:rPr lang="it-IT" baseline="-25000"/>
              <a:t>traslazionale</a:t>
            </a:r>
            <a:r>
              <a:rPr lang="it-IT"/>
              <a:t> = dipendente dalla velocità con cui l</a:t>
            </a:r>
            <a:r>
              <a:rPr lang="ja-JP" altLang="it-IT"/>
              <a:t>’</a:t>
            </a:r>
            <a:r>
              <a:rPr lang="it-IT"/>
              <a:t>atomo si sposta nello spazio</a:t>
            </a:r>
          </a:p>
        </p:txBody>
      </p:sp>
      <p:sp>
        <p:nvSpPr>
          <p:cNvPr id="9" name="Text Box 3"/>
          <p:cNvSpPr txBox="1">
            <a:spLocks noChangeArrowheads="1"/>
          </p:cNvSpPr>
          <p:nvPr/>
        </p:nvSpPr>
        <p:spPr bwMode="auto">
          <a:xfrm>
            <a:off x="0" y="-66873"/>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396000" eaLnBrk="1" hangingPunct="1">
              <a:lnSpc>
                <a:spcPct val="150000"/>
              </a:lnSpc>
            </a:pPr>
            <a:r>
              <a:rPr lang="it-IT" sz="2400" b="1" i="1" dirty="0" smtClean="0"/>
              <a:t>L’energia negli atomi</a:t>
            </a:r>
            <a:endParaRPr lang="it-IT" sz="2400" b="1" i="1" dirty="0"/>
          </a:p>
        </p:txBody>
      </p:sp>
      <p:grpSp>
        <p:nvGrpSpPr>
          <p:cNvPr id="10" name="Gruppo 9"/>
          <p:cNvGrpSpPr/>
          <p:nvPr/>
        </p:nvGrpSpPr>
        <p:grpSpPr>
          <a:xfrm>
            <a:off x="467544" y="692696"/>
            <a:ext cx="8208912" cy="144016"/>
            <a:chOff x="467544" y="692696"/>
            <a:chExt cx="8208912" cy="144016"/>
          </a:xfrm>
        </p:grpSpPr>
        <p:cxnSp>
          <p:nvCxnSpPr>
            <p:cNvPr id="11" name="Connettore 1 10"/>
            <p:cNvCxnSpPr/>
            <p:nvPr/>
          </p:nvCxnSpPr>
          <p:spPr>
            <a:xfrm>
              <a:off x="467544" y="764704"/>
              <a:ext cx="8208912" cy="0"/>
            </a:xfrm>
            <a:prstGeom prst="line">
              <a:avLst/>
            </a:prstGeom>
            <a:ln w="31750">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12" name="Rettangolo arrotondato 11"/>
            <p:cNvSpPr/>
            <p:nvPr/>
          </p:nvSpPr>
          <p:spPr>
            <a:xfrm>
              <a:off x="2699792" y="692696"/>
              <a:ext cx="3672408" cy="144016"/>
            </a:xfrm>
            <a:prstGeom prst="round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6270"/>
            <a:ext cx="1551427" cy="48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2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9451</TotalTime>
  <Words>5217</Words>
  <Application>Microsoft Macintosh PowerPoint</Application>
  <PresentationFormat>Presentazione su schermo (4:3)</PresentationFormat>
  <Paragraphs>326</Paragraphs>
  <Slides>51</Slides>
  <Notes>0</Notes>
  <HiddenSlides>0</HiddenSlides>
  <MMClips>0</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Tema di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Spettro UV-vis</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Giuseppe Pomarico</dc:creator>
  <cp:lastModifiedBy>Roberto Paolesse</cp:lastModifiedBy>
  <cp:revision>367</cp:revision>
  <dcterms:created xsi:type="dcterms:W3CDTF">2013-10-23T05:33:07Z</dcterms:created>
  <dcterms:modified xsi:type="dcterms:W3CDTF">2015-03-25T06:57:58Z</dcterms:modified>
</cp:coreProperties>
</file>