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embeddings/oleObject1.bin" ContentType="application/vnd.openxmlformats-officedocument.oleObject"/>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Lst>
  <p:notesMasterIdLst>
    <p:notesMasterId r:id="rId72"/>
  </p:notesMasterIdLst>
  <p:sldIdLst>
    <p:sldId id="494" r:id="rId9"/>
    <p:sldId id="381" r:id="rId10"/>
    <p:sldId id="379" r:id="rId11"/>
    <p:sldId id="390" r:id="rId12"/>
    <p:sldId id="445" r:id="rId13"/>
    <p:sldId id="446" r:id="rId14"/>
    <p:sldId id="447" r:id="rId15"/>
    <p:sldId id="448" r:id="rId16"/>
    <p:sldId id="450" r:id="rId17"/>
    <p:sldId id="449" r:id="rId18"/>
    <p:sldId id="484" r:id="rId19"/>
    <p:sldId id="475" r:id="rId20"/>
    <p:sldId id="476" r:id="rId21"/>
    <p:sldId id="451" r:id="rId22"/>
    <p:sldId id="477" r:id="rId23"/>
    <p:sldId id="452" r:id="rId24"/>
    <p:sldId id="453" r:id="rId25"/>
    <p:sldId id="478" r:id="rId26"/>
    <p:sldId id="485" r:id="rId27"/>
    <p:sldId id="479" r:id="rId28"/>
    <p:sldId id="486" r:id="rId29"/>
    <p:sldId id="454" r:id="rId30"/>
    <p:sldId id="455" r:id="rId31"/>
    <p:sldId id="487" r:id="rId32"/>
    <p:sldId id="456" r:id="rId33"/>
    <p:sldId id="480" r:id="rId34"/>
    <p:sldId id="457" r:id="rId35"/>
    <p:sldId id="488" r:id="rId36"/>
    <p:sldId id="481" r:id="rId37"/>
    <p:sldId id="459" r:id="rId38"/>
    <p:sldId id="489" r:id="rId39"/>
    <p:sldId id="490" r:id="rId40"/>
    <p:sldId id="460" r:id="rId41"/>
    <p:sldId id="491" r:id="rId42"/>
    <p:sldId id="493" r:id="rId43"/>
    <p:sldId id="495" r:id="rId44"/>
    <p:sldId id="497" r:id="rId45"/>
    <p:sldId id="501" r:id="rId46"/>
    <p:sldId id="502" r:id="rId47"/>
    <p:sldId id="503" r:id="rId48"/>
    <p:sldId id="504" r:id="rId49"/>
    <p:sldId id="505" r:id="rId50"/>
    <p:sldId id="506" r:id="rId51"/>
    <p:sldId id="507" r:id="rId52"/>
    <p:sldId id="508" r:id="rId53"/>
    <p:sldId id="509" r:id="rId54"/>
    <p:sldId id="510" r:id="rId55"/>
    <p:sldId id="511" r:id="rId56"/>
    <p:sldId id="512" r:id="rId57"/>
    <p:sldId id="513" r:id="rId58"/>
    <p:sldId id="514" r:id="rId59"/>
    <p:sldId id="499" r:id="rId60"/>
    <p:sldId id="500" r:id="rId61"/>
    <p:sldId id="515" r:id="rId62"/>
    <p:sldId id="516" r:id="rId63"/>
    <p:sldId id="517" r:id="rId64"/>
    <p:sldId id="518" r:id="rId65"/>
    <p:sldId id="519" r:id="rId66"/>
    <p:sldId id="520" r:id="rId67"/>
    <p:sldId id="521" r:id="rId68"/>
    <p:sldId id="522" r:id="rId69"/>
    <p:sldId id="523" r:id="rId70"/>
    <p:sldId id="524" r:id="rId71"/>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8000"/>
    <a:srgbClr val="292929"/>
    <a:srgbClr val="CC0099"/>
    <a:srgbClr val="0000CC"/>
    <a:srgbClr val="000066"/>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15" autoAdjust="0"/>
    <p:restoredTop sz="94660"/>
  </p:normalViewPr>
  <p:slideViewPr>
    <p:cSldViewPr>
      <p:cViewPr>
        <p:scale>
          <a:sx n="76" d="100"/>
          <a:sy n="76" d="100"/>
        </p:scale>
        <p:origin x="-1824" y="-2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63" Type="http://schemas.openxmlformats.org/officeDocument/2006/relationships/slide" Target="slides/slide55.xml"/><Relationship Id="rId64" Type="http://schemas.openxmlformats.org/officeDocument/2006/relationships/slide" Target="slides/slide56.xml"/><Relationship Id="rId65" Type="http://schemas.openxmlformats.org/officeDocument/2006/relationships/slide" Target="slides/slide57.xml"/><Relationship Id="rId66" Type="http://schemas.openxmlformats.org/officeDocument/2006/relationships/slide" Target="slides/slide58.xml"/><Relationship Id="rId67" Type="http://schemas.openxmlformats.org/officeDocument/2006/relationships/slide" Target="slides/slide59.xml"/><Relationship Id="rId68" Type="http://schemas.openxmlformats.org/officeDocument/2006/relationships/slide" Target="slides/slide60.xml"/><Relationship Id="rId69" Type="http://schemas.openxmlformats.org/officeDocument/2006/relationships/slide" Target="slides/slide61.xml"/><Relationship Id="rId50" Type="http://schemas.openxmlformats.org/officeDocument/2006/relationships/slide" Target="slides/slide42.xml"/><Relationship Id="rId51" Type="http://schemas.openxmlformats.org/officeDocument/2006/relationships/slide" Target="slides/slide43.xml"/><Relationship Id="rId52" Type="http://schemas.openxmlformats.org/officeDocument/2006/relationships/slide" Target="slides/slide44.xml"/><Relationship Id="rId53" Type="http://schemas.openxmlformats.org/officeDocument/2006/relationships/slide" Target="slides/slide45.xml"/><Relationship Id="rId54" Type="http://schemas.openxmlformats.org/officeDocument/2006/relationships/slide" Target="slides/slide46.xml"/><Relationship Id="rId55" Type="http://schemas.openxmlformats.org/officeDocument/2006/relationships/slide" Target="slides/slide47.xml"/><Relationship Id="rId56" Type="http://schemas.openxmlformats.org/officeDocument/2006/relationships/slide" Target="slides/slide48.xml"/><Relationship Id="rId57" Type="http://schemas.openxmlformats.org/officeDocument/2006/relationships/slide" Target="slides/slide49.xml"/><Relationship Id="rId58" Type="http://schemas.openxmlformats.org/officeDocument/2006/relationships/slide" Target="slides/slide50.xml"/><Relationship Id="rId59" Type="http://schemas.openxmlformats.org/officeDocument/2006/relationships/slide" Target="slides/slide51.xml"/><Relationship Id="rId40" Type="http://schemas.openxmlformats.org/officeDocument/2006/relationships/slide" Target="slides/slide32.xml"/><Relationship Id="rId41" Type="http://schemas.openxmlformats.org/officeDocument/2006/relationships/slide" Target="slides/slide33.xml"/><Relationship Id="rId42" Type="http://schemas.openxmlformats.org/officeDocument/2006/relationships/slide" Target="slides/slide34.xml"/><Relationship Id="rId43" Type="http://schemas.openxmlformats.org/officeDocument/2006/relationships/slide" Target="slides/slide35.xml"/><Relationship Id="rId44" Type="http://schemas.openxmlformats.org/officeDocument/2006/relationships/slide" Target="slides/slide36.xml"/><Relationship Id="rId45" Type="http://schemas.openxmlformats.org/officeDocument/2006/relationships/slide" Target="slides/slide37.xml"/><Relationship Id="rId46" Type="http://schemas.openxmlformats.org/officeDocument/2006/relationships/slide" Target="slides/slide38.xml"/><Relationship Id="rId47" Type="http://schemas.openxmlformats.org/officeDocument/2006/relationships/slide" Target="slides/slide39.xml"/><Relationship Id="rId48" Type="http://schemas.openxmlformats.org/officeDocument/2006/relationships/slide" Target="slides/slide40.xml"/><Relationship Id="rId49" Type="http://schemas.openxmlformats.org/officeDocument/2006/relationships/slide" Target="slides/slide4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 Target="slides/slide1.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slide" Target="slides/slide24.xml"/><Relationship Id="rId33" Type="http://schemas.openxmlformats.org/officeDocument/2006/relationships/slide" Target="slides/slide25.xml"/><Relationship Id="rId34" Type="http://schemas.openxmlformats.org/officeDocument/2006/relationships/slide" Target="slides/slide26.xml"/><Relationship Id="rId35" Type="http://schemas.openxmlformats.org/officeDocument/2006/relationships/slide" Target="slides/slide27.xml"/><Relationship Id="rId36" Type="http://schemas.openxmlformats.org/officeDocument/2006/relationships/slide" Target="slides/slide28.xml"/><Relationship Id="rId37" Type="http://schemas.openxmlformats.org/officeDocument/2006/relationships/slide" Target="slides/slide29.xml"/><Relationship Id="rId38" Type="http://schemas.openxmlformats.org/officeDocument/2006/relationships/slide" Target="slides/slide30.xml"/><Relationship Id="rId39" Type="http://schemas.openxmlformats.org/officeDocument/2006/relationships/slide" Target="slides/slide31.xml"/><Relationship Id="rId70" Type="http://schemas.openxmlformats.org/officeDocument/2006/relationships/slide" Target="slides/slide62.xml"/><Relationship Id="rId71" Type="http://schemas.openxmlformats.org/officeDocument/2006/relationships/slide" Target="slides/slide63.xml"/><Relationship Id="rId72" Type="http://schemas.openxmlformats.org/officeDocument/2006/relationships/notesMaster" Target="notesMasters/notesMaster1.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73" Type="http://schemas.openxmlformats.org/officeDocument/2006/relationships/printerSettings" Target="printerSettings/printerSettings1.bin"/><Relationship Id="rId74" Type="http://schemas.openxmlformats.org/officeDocument/2006/relationships/presProps" Target="presProps.xml"/><Relationship Id="rId75" Type="http://schemas.openxmlformats.org/officeDocument/2006/relationships/viewProps" Target="viewProps.xml"/><Relationship Id="rId76" Type="http://schemas.openxmlformats.org/officeDocument/2006/relationships/theme" Target="theme/theme1.xml"/><Relationship Id="rId77" Type="http://schemas.openxmlformats.org/officeDocument/2006/relationships/tableStyles" Target="tableStyles.xml"/><Relationship Id="rId60" Type="http://schemas.openxmlformats.org/officeDocument/2006/relationships/slide" Target="slides/slide52.xml"/><Relationship Id="rId61" Type="http://schemas.openxmlformats.org/officeDocument/2006/relationships/slide" Target="slides/slide53.xml"/><Relationship Id="rId62" Type="http://schemas.openxmlformats.org/officeDocument/2006/relationships/slide" Target="slides/slide54.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n-ea"/>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EF25B480-94B3-CE4F-8779-CFF2F43318D9}" type="datetimeFigureOut">
              <a:rPr lang="it-IT"/>
              <a:pPr/>
              <a:t>25/03/15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n-ea"/>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3AF56BD1-8B70-F049-8B24-57093A2D5D27}" type="slidenum">
              <a:rPr lang="it-IT"/>
              <a:pPr/>
              <a:t>‹n.›</a:t>
            </a:fld>
            <a:endParaRPr lang="it-IT"/>
          </a:p>
        </p:txBody>
      </p:sp>
    </p:spTree>
    <p:extLst>
      <p:ext uri="{BB962C8B-B14F-4D97-AF65-F5344CB8AC3E}">
        <p14:creationId xmlns:p14="http://schemas.microsoft.com/office/powerpoint/2010/main" val="5319836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2ED1D4-9D82-354D-9EE2-F18128FDA26A}" type="slidenum">
              <a:rPr lang="en-US">
                <a:solidFill>
                  <a:prstClr val="black"/>
                </a:solidFill>
              </a:rPr>
              <a:pPr/>
              <a:t>38</a:t>
            </a:fld>
            <a:endParaRPr lang="en-US">
              <a:solidFill>
                <a:prstClr val="black"/>
              </a:solidFill>
            </a:endParaRPr>
          </a:p>
        </p:txBody>
      </p:sp>
      <p:sp>
        <p:nvSpPr>
          <p:cNvPr id="522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222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0A66C6-217A-584D-B537-CA395C9CB489}" type="slidenum">
              <a:rPr lang="en-US">
                <a:solidFill>
                  <a:prstClr val="black"/>
                </a:solidFill>
              </a:rPr>
              <a:pPr/>
              <a:t>47</a:t>
            </a:fld>
            <a:endParaRPr lang="en-US">
              <a:solidFill>
                <a:prstClr val="black"/>
              </a:solidFill>
            </a:endParaRPr>
          </a:p>
        </p:txBody>
      </p:sp>
      <p:sp>
        <p:nvSpPr>
          <p:cNvPr id="645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451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B881A9-554D-CF42-8914-7824A6826745}" type="slidenum">
              <a:rPr lang="en-US">
                <a:solidFill>
                  <a:prstClr val="black"/>
                </a:solidFill>
              </a:rPr>
              <a:pPr/>
              <a:t>48</a:t>
            </a:fld>
            <a:endParaRPr lang="en-US">
              <a:solidFill>
                <a:prstClr val="black"/>
              </a:solidFill>
            </a:endParaRPr>
          </a:p>
        </p:txBody>
      </p:sp>
      <p:sp>
        <p:nvSpPr>
          <p:cNvPr id="655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553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752BCF-6051-9D49-95F1-948DC541361D}" type="slidenum">
              <a:rPr lang="en-US">
                <a:solidFill>
                  <a:prstClr val="black"/>
                </a:solidFill>
              </a:rPr>
              <a:pPr/>
              <a:t>49</a:t>
            </a:fld>
            <a:endParaRPr lang="en-US">
              <a:solidFill>
                <a:prstClr val="black"/>
              </a:solidFill>
            </a:endParaRPr>
          </a:p>
        </p:txBody>
      </p:sp>
      <p:sp>
        <p:nvSpPr>
          <p:cNvPr id="1003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035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F06D49-344F-E84D-A18F-32FB31242B90}" type="slidenum">
              <a:rPr lang="en-US">
                <a:solidFill>
                  <a:prstClr val="black"/>
                </a:solidFill>
              </a:rPr>
              <a:pPr/>
              <a:t>50</a:t>
            </a:fld>
            <a:endParaRPr lang="en-US">
              <a:solidFill>
                <a:prstClr val="black"/>
              </a:solidFill>
            </a:endParaRPr>
          </a:p>
        </p:txBody>
      </p:sp>
      <p:sp>
        <p:nvSpPr>
          <p:cNvPr id="686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861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13A602-A501-5448-A2C0-AF4952CE3821}" type="slidenum">
              <a:rPr lang="en-US">
                <a:solidFill>
                  <a:prstClr val="black"/>
                </a:solidFill>
              </a:rPr>
              <a:pPr/>
              <a:t>51</a:t>
            </a:fld>
            <a:endParaRPr lang="en-US">
              <a:solidFill>
                <a:prstClr val="black"/>
              </a:solidFill>
            </a:endParaRPr>
          </a:p>
        </p:txBody>
      </p:sp>
      <p:sp>
        <p:nvSpPr>
          <p:cNvPr id="696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963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61D163-CAC9-9A47-97DA-CAFB29329D2B}" type="slidenum">
              <a:rPr lang="en-US">
                <a:solidFill>
                  <a:prstClr val="black"/>
                </a:solidFill>
              </a:rPr>
              <a:pPr/>
              <a:t>54</a:t>
            </a:fld>
            <a:endParaRPr lang="en-US">
              <a:solidFill>
                <a:prstClr val="black"/>
              </a:solidFill>
            </a:endParaRPr>
          </a:p>
        </p:txBody>
      </p:sp>
      <p:sp>
        <p:nvSpPr>
          <p:cNvPr id="747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475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1374D3-8546-E042-B0E8-B8AF132C6AA1}" type="slidenum">
              <a:rPr lang="en-US">
                <a:solidFill>
                  <a:prstClr val="black"/>
                </a:solidFill>
              </a:rPr>
              <a:pPr/>
              <a:t>55</a:t>
            </a:fld>
            <a:endParaRPr lang="en-US">
              <a:solidFill>
                <a:prstClr val="black"/>
              </a:solidFill>
            </a:endParaRPr>
          </a:p>
        </p:txBody>
      </p:sp>
      <p:sp>
        <p:nvSpPr>
          <p:cNvPr id="1044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445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406F94-B2B6-A04F-8660-744EFF9F84DE}" type="slidenum">
              <a:rPr lang="en-US">
                <a:solidFill>
                  <a:prstClr val="black"/>
                </a:solidFill>
              </a:rPr>
              <a:pPr/>
              <a:t>56</a:t>
            </a:fld>
            <a:endParaRPr lang="en-US">
              <a:solidFill>
                <a:prstClr val="black"/>
              </a:solidFill>
            </a:endParaRPr>
          </a:p>
        </p:txBody>
      </p:sp>
      <p:sp>
        <p:nvSpPr>
          <p:cNvPr id="1064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649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E32447-005A-CB4A-8030-615F98F9E40E}" type="slidenum">
              <a:rPr lang="en-US">
                <a:solidFill>
                  <a:prstClr val="black"/>
                </a:solidFill>
              </a:rPr>
              <a:pPr/>
              <a:t>57</a:t>
            </a:fld>
            <a:endParaRPr lang="en-US">
              <a:solidFill>
                <a:prstClr val="black"/>
              </a:solidFill>
            </a:endParaRPr>
          </a:p>
        </p:txBody>
      </p:sp>
      <p:sp>
        <p:nvSpPr>
          <p:cNvPr id="1085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854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9A101A-AA48-864B-B1F8-DDB68CF2F406}" type="slidenum">
              <a:rPr lang="en-US">
                <a:solidFill>
                  <a:prstClr val="black"/>
                </a:solidFill>
              </a:rPr>
              <a:pPr/>
              <a:t>58</a:t>
            </a:fld>
            <a:endParaRPr lang="en-US">
              <a:solidFill>
                <a:prstClr val="black"/>
              </a:solidFill>
            </a:endParaRPr>
          </a:p>
        </p:txBody>
      </p:sp>
      <p:sp>
        <p:nvSpPr>
          <p:cNvPr id="798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987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2F68AC-5CF6-2F4B-BE8A-27B694D8A046}" type="slidenum">
              <a:rPr lang="en-US">
                <a:solidFill>
                  <a:prstClr val="black"/>
                </a:solidFill>
              </a:rPr>
              <a:pPr/>
              <a:t>39</a:t>
            </a:fld>
            <a:endParaRPr lang="en-US">
              <a:solidFill>
                <a:prstClr val="black"/>
              </a:solidFill>
            </a:endParaRPr>
          </a:p>
        </p:txBody>
      </p:sp>
      <p:sp>
        <p:nvSpPr>
          <p:cNvPr id="532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325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DCAC5-6B8D-9E42-8159-5B632D95F581}" type="slidenum">
              <a:rPr lang="en-US">
                <a:solidFill>
                  <a:prstClr val="black"/>
                </a:solidFill>
              </a:rPr>
              <a:pPr/>
              <a:t>59</a:t>
            </a:fld>
            <a:endParaRPr lang="en-US">
              <a:solidFill>
                <a:prstClr val="black"/>
              </a:solidFill>
            </a:endParaRPr>
          </a:p>
        </p:txBody>
      </p:sp>
      <p:sp>
        <p:nvSpPr>
          <p:cNvPr id="808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089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C736F7-87E7-EA4D-884E-0648A0F08B07}" type="slidenum">
              <a:rPr lang="en-US">
                <a:solidFill>
                  <a:prstClr val="black"/>
                </a:solidFill>
              </a:rPr>
              <a:pPr/>
              <a:t>60</a:t>
            </a:fld>
            <a:endParaRPr lang="en-US">
              <a:solidFill>
                <a:prstClr val="black"/>
              </a:solidFill>
            </a:endParaRPr>
          </a:p>
        </p:txBody>
      </p:sp>
      <p:sp>
        <p:nvSpPr>
          <p:cNvPr id="819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192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CBFDB2-5B42-1844-9679-F2E16319C156}" type="slidenum">
              <a:rPr lang="en-US">
                <a:solidFill>
                  <a:prstClr val="black"/>
                </a:solidFill>
              </a:rPr>
              <a:pPr/>
              <a:t>61</a:t>
            </a:fld>
            <a:endParaRPr lang="en-US">
              <a:solidFill>
                <a:prstClr val="black"/>
              </a:solidFill>
            </a:endParaRPr>
          </a:p>
        </p:txBody>
      </p:sp>
      <p:sp>
        <p:nvSpPr>
          <p:cNvPr id="1146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469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879B53-A7FA-C24F-BFAF-3654C3BFC3C1}" type="slidenum">
              <a:rPr lang="en-US">
                <a:solidFill>
                  <a:prstClr val="black"/>
                </a:solidFill>
              </a:rPr>
              <a:pPr/>
              <a:t>62</a:t>
            </a:fld>
            <a:endParaRPr lang="en-US">
              <a:solidFill>
                <a:prstClr val="black"/>
              </a:solidFill>
            </a:endParaRPr>
          </a:p>
        </p:txBody>
      </p:sp>
      <p:sp>
        <p:nvSpPr>
          <p:cNvPr id="1126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264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88F1B2-FA6B-264A-9411-399EF2C5F205}" type="slidenum">
              <a:rPr lang="en-US">
                <a:solidFill>
                  <a:prstClr val="black"/>
                </a:solidFill>
              </a:rPr>
              <a:pPr/>
              <a:t>63</a:t>
            </a:fld>
            <a:endParaRPr lang="en-US">
              <a:solidFill>
                <a:prstClr val="black"/>
              </a:solidFill>
            </a:endParaRPr>
          </a:p>
        </p:txBody>
      </p:sp>
      <p:sp>
        <p:nvSpPr>
          <p:cNvPr id="942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421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023AA1-54AB-6043-BC46-F44D167B1055}" type="slidenum">
              <a:rPr lang="en-US">
                <a:solidFill>
                  <a:prstClr val="black"/>
                </a:solidFill>
              </a:rPr>
              <a:pPr/>
              <a:t>40</a:t>
            </a:fld>
            <a:endParaRPr lang="en-US">
              <a:solidFill>
                <a:prstClr val="black"/>
              </a:solidFill>
            </a:endParaRPr>
          </a:p>
        </p:txBody>
      </p:sp>
      <p:sp>
        <p:nvSpPr>
          <p:cNvPr id="542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427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949E4B-B51D-5E44-8F7E-F4D9C143631F}" type="slidenum">
              <a:rPr lang="en-US">
                <a:solidFill>
                  <a:prstClr val="black"/>
                </a:solidFill>
              </a:rPr>
              <a:pPr/>
              <a:t>41</a:t>
            </a:fld>
            <a:endParaRPr lang="en-US">
              <a:solidFill>
                <a:prstClr val="black"/>
              </a:solidFill>
            </a:endParaRPr>
          </a:p>
        </p:txBody>
      </p:sp>
      <p:sp>
        <p:nvSpPr>
          <p:cNvPr id="552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529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998515-7A31-0F46-8D93-027EE22B6DA8}" type="slidenum">
              <a:rPr lang="en-US">
                <a:solidFill>
                  <a:prstClr val="black"/>
                </a:solidFill>
              </a:rPr>
              <a:pPr/>
              <a:t>42</a:t>
            </a:fld>
            <a:endParaRPr lang="en-US">
              <a:solidFill>
                <a:prstClr val="black"/>
              </a:solidFill>
            </a:endParaRPr>
          </a:p>
        </p:txBody>
      </p:sp>
      <p:sp>
        <p:nvSpPr>
          <p:cNvPr id="563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632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B2D0BC-6181-5446-B661-A50DB2C051DD}" type="slidenum">
              <a:rPr lang="en-US">
                <a:solidFill>
                  <a:prstClr val="black"/>
                </a:solidFill>
              </a:rPr>
              <a:pPr/>
              <a:t>43</a:t>
            </a:fld>
            <a:endParaRPr lang="en-US">
              <a:solidFill>
                <a:prstClr val="black"/>
              </a:solidFill>
            </a:endParaRPr>
          </a:p>
        </p:txBody>
      </p:sp>
      <p:sp>
        <p:nvSpPr>
          <p:cNvPr id="962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625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C34CF0-C21A-5848-B81B-EC885B81C222}" type="slidenum">
              <a:rPr lang="en-US">
                <a:solidFill>
                  <a:prstClr val="black"/>
                </a:solidFill>
              </a:rPr>
              <a:pPr/>
              <a:t>44</a:t>
            </a:fld>
            <a:endParaRPr lang="en-US">
              <a:solidFill>
                <a:prstClr val="black"/>
              </a:solidFill>
            </a:endParaRPr>
          </a:p>
        </p:txBody>
      </p:sp>
      <p:sp>
        <p:nvSpPr>
          <p:cNvPr id="593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939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163024-DFAB-2F40-9E8D-0E52867B802E}" type="slidenum">
              <a:rPr lang="en-US">
                <a:solidFill>
                  <a:prstClr val="black"/>
                </a:solidFill>
              </a:rPr>
              <a:pPr/>
              <a:t>45</a:t>
            </a:fld>
            <a:endParaRPr lang="en-US">
              <a:solidFill>
                <a:prstClr val="black"/>
              </a:solidFill>
            </a:endParaRPr>
          </a:p>
        </p:txBody>
      </p:sp>
      <p:sp>
        <p:nvSpPr>
          <p:cNvPr id="983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830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129513-B442-814F-B32E-5D478B2F261C}" type="slidenum">
              <a:rPr lang="en-US">
                <a:solidFill>
                  <a:prstClr val="black"/>
                </a:solidFill>
              </a:rPr>
              <a:pPr/>
              <a:t>46</a:t>
            </a:fld>
            <a:endParaRPr lang="en-US">
              <a:solidFill>
                <a:prstClr val="black"/>
              </a:solidFill>
            </a:endParaRPr>
          </a:p>
        </p:txBody>
      </p:sp>
      <p:sp>
        <p:nvSpPr>
          <p:cNvPr id="614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1443" name="Rectangle 3"/>
          <p:cNvSpPr>
            <a:spLocks noGrp="1" noChangeArrowheads="1"/>
          </p:cNvSpPr>
          <p:nvPr>
            <p:ph type="body" idx="1"/>
          </p:nvPr>
        </p:nvSpPr>
        <p:spPr/>
        <p:txBody>
          <a:bodyPr/>
          <a:lstStyle/>
          <a:p>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fld id="{5F8555BF-D1F9-924D-A6DD-CA37A3C136DE}" type="slidenum">
              <a:rPr lang="it-IT"/>
              <a:pPr/>
              <a:t>‹n.›</a:t>
            </a:fld>
            <a:endParaRPr lang="it-IT"/>
          </a:p>
        </p:txBody>
      </p:sp>
    </p:spTree>
    <p:extLst>
      <p:ext uri="{BB962C8B-B14F-4D97-AF65-F5344CB8AC3E}">
        <p14:creationId xmlns:p14="http://schemas.microsoft.com/office/powerpoint/2010/main" val="541631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fld id="{BE6B9855-0085-0B45-8062-1209817BF579}" type="slidenum">
              <a:rPr lang="it-IT"/>
              <a:pPr/>
              <a:t>‹n.›</a:t>
            </a:fld>
            <a:endParaRPr lang="it-IT"/>
          </a:p>
        </p:txBody>
      </p:sp>
    </p:spTree>
    <p:extLst>
      <p:ext uri="{BB962C8B-B14F-4D97-AF65-F5344CB8AC3E}">
        <p14:creationId xmlns:p14="http://schemas.microsoft.com/office/powerpoint/2010/main" val="1049458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fld id="{79134A59-7A2D-4048-911E-FEB3D7A4F21B}" type="slidenum">
              <a:rPr lang="it-IT"/>
              <a:pPr/>
              <a:t>‹n.›</a:t>
            </a:fld>
            <a:endParaRPr lang="it-IT"/>
          </a:p>
        </p:txBody>
      </p:sp>
    </p:spTree>
    <p:extLst>
      <p:ext uri="{BB962C8B-B14F-4D97-AF65-F5344CB8AC3E}">
        <p14:creationId xmlns:p14="http://schemas.microsoft.com/office/powerpoint/2010/main" val="2154824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endParaRPr lang="en-US">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746CD30E-1CFA-7043-9834-ADF9A7CE0B29}"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820929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en-US">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FEC98A14-C7D1-5A4D-BAF6-DC44BD6B0C8C}"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26282947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lvl1pPr>
              <a:defRPr/>
            </a:lvl1pPr>
          </a:lstStyle>
          <a:p>
            <a:endParaRPr lang="en-US">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AAC5BAB3-6611-3C41-B188-6ED7B3656331}"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1638286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endParaRPr lang="en-US">
              <a:solidFill>
                <a:srgbClr val="000000"/>
              </a:solidFill>
            </a:endParaRPr>
          </a:p>
        </p:txBody>
      </p:sp>
      <p:sp>
        <p:nvSpPr>
          <p:cNvPr id="6" name="Segnaposto piè di pagina 5"/>
          <p:cNvSpPr>
            <a:spLocks noGrp="1"/>
          </p:cNvSpPr>
          <p:nvPr>
            <p:ph type="ftr" sz="quarter" idx="11"/>
          </p:nvPr>
        </p:nvSpPr>
        <p:spPr/>
        <p:txBody>
          <a:bodyPr/>
          <a:lstStyle>
            <a:lvl1pPr>
              <a:defRPr/>
            </a:lvl1pPr>
          </a:lstStyle>
          <a:p>
            <a:endParaRPr lang="en-US">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fld id="{BFE7FA76-A37E-B740-BDD0-BB146B9D4BC8}"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3520111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endParaRPr lang="en-US">
              <a:solidFill>
                <a:srgbClr val="000000"/>
              </a:solidFill>
            </a:endParaRPr>
          </a:p>
        </p:txBody>
      </p:sp>
      <p:sp>
        <p:nvSpPr>
          <p:cNvPr id="8" name="Segnaposto piè di pagina 7"/>
          <p:cNvSpPr>
            <a:spLocks noGrp="1"/>
          </p:cNvSpPr>
          <p:nvPr>
            <p:ph type="ftr" sz="quarter" idx="11"/>
          </p:nvPr>
        </p:nvSpPr>
        <p:spPr/>
        <p:txBody>
          <a:bodyPr/>
          <a:lstStyle>
            <a:lvl1pPr>
              <a:defRPr/>
            </a:lvl1pPr>
          </a:lstStyle>
          <a:p>
            <a:endParaRPr lang="en-US">
              <a:solidFill>
                <a:srgbClr val="000000"/>
              </a:solidFill>
            </a:endParaRPr>
          </a:p>
        </p:txBody>
      </p:sp>
      <p:sp>
        <p:nvSpPr>
          <p:cNvPr id="9" name="Segnaposto numero diapositiva 8"/>
          <p:cNvSpPr>
            <a:spLocks noGrp="1"/>
          </p:cNvSpPr>
          <p:nvPr>
            <p:ph type="sldNum" sz="quarter" idx="12"/>
          </p:nvPr>
        </p:nvSpPr>
        <p:spPr/>
        <p:txBody>
          <a:bodyPr/>
          <a:lstStyle>
            <a:lvl1pPr>
              <a:defRPr/>
            </a:lvl1pPr>
          </a:lstStyle>
          <a:p>
            <a:fld id="{92CFE2B6-7BB0-8048-81F4-4D0276F7204D}"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16073713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lvl1pPr>
              <a:defRPr/>
            </a:lvl1pPr>
          </a:lstStyle>
          <a:p>
            <a:endParaRPr lang="en-US">
              <a:solidFill>
                <a:srgbClr val="000000"/>
              </a:solidFill>
            </a:endParaRPr>
          </a:p>
        </p:txBody>
      </p:sp>
      <p:sp>
        <p:nvSpPr>
          <p:cNvPr id="4" name="Segnaposto piè di pagina 3"/>
          <p:cNvSpPr>
            <a:spLocks noGrp="1"/>
          </p:cNvSpPr>
          <p:nvPr>
            <p:ph type="ftr" sz="quarter" idx="11"/>
          </p:nvPr>
        </p:nvSpPr>
        <p:spPr/>
        <p:txBody>
          <a:bodyPr/>
          <a:lstStyle>
            <a:lvl1pPr>
              <a:defRPr/>
            </a:lvl1pPr>
          </a:lstStyle>
          <a:p>
            <a:endParaRPr lang="en-US">
              <a:solidFill>
                <a:srgbClr val="000000"/>
              </a:solidFill>
            </a:endParaRPr>
          </a:p>
        </p:txBody>
      </p:sp>
      <p:sp>
        <p:nvSpPr>
          <p:cNvPr id="5" name="Segnaposto numero diapositiva 4"/>
          <p:cNvSpPr>
            <a:spLocks noGrp="1"/>
          </p:cNvSpPr>
          <p:nvPr>
            <p:ph type="sldNum" sz="quarter" idx="12"/>
          </p:nvPr>
        </p:nvSpPr>
        <p:spPr/>
        <p:txBody>
          <a:bodyPr/>
          <a:lstStyle>
            <a:lvl1pPr>
              <a:defRPr/>
            </a:lvl1pPr>
          </a:lstStyle>
          <a:p>
            <a:fld id="{477B0C79-6410-694D-99D2-0B8B3804FFA1}"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16784738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en-US">
              <a:solidFill>
                <a:srgbClr val="000000"/>
              </a:solidFill>
            </a:endParaRPr>
          </a:p>
        </p:txBody>
      </p:sp>
      <p:sp>
        <p:nvSpPr>
          <p:cNvPr id="3" name="Segnaposto piè di pagina 2"/>
          <p:cNvSpPr>
            <a:spLocks noGrp="1"/>
          </p:cNvSpPr>
          <p:nvPr>
            <p:ph type="ftr" sz="quarter" idx="11"/>
          </p:nvPr>
        </p:nvSpPr>
        <p:spPr/>
        <p:txBody>
          <a:bodyPr/>
          <a:lstStyle>
            <a:lvl1pPr>
              <a:defRPr/>
            </a:lvl1pPr>
          </a:lstStyle>
          <a:p>
            <a:endParaRPr lang="en-US">
              <a:solidFill>
                <a:srgbClr val="000000"/>
              </a:solidFill>
            </a:endParaRPr>
          </a:p>
        </p:txBody>
      </p:sp>
      <p:sp>
        <p:nvSpPr>
          <p:cNvPr id="4" name="Segnaposto numero diapositiva 3"/>
          <p:cNvSpPr>
            <a:spLocks noGrp="1"/>
          </p:cNvSpPr>
          <p:nvPr>
            <p:ph type="sldNum" sz="quarter" idx="12"/>
          </p:nvPr>
        </p:nvSpPr>
        <p:spPr/>
        <p:txBody>
          <a:bodyPr/>
          <a:lstStyle>
            <a:lvl1pPr>
              <a:defRPr/>
            </a:lvl1pPr>
          </a:lstStyle>
          <a:p>
            <a:fld id="{54331C0C-1AA6-424B-B94E-1982693543CD}"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20722799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lvl1pPr>
              <a:defRPr/>
            </a:lvl1pPr>
          </a:lstStyle>
          <a:p>
            <a:endParaRPr lang="en-US">
              <a:solidFill>
                <a:srgbClr val="000000"/>
              </a:solidFill>
            </a:endParaRPr>
          </a:p>
        </p:txBody>
      </p:sp>
      <p:sp>
        <p:nvSpPr>
          <p:cNvPr id="6" name="Segnaposto piè di pagina 5"/>
          <p:cNvSpPr>
            <a:spLocks noGrp="1"/>
          </p:cNvSpPr>
          <p:nvPr>
            <p:ph type="ftr" sz="quarter" idx="11"/>
          </p:nvPr>
        </p:nvSpPr>
        <p:spPr/>
        <p:txBody>
          <a:bodyPr/>
          <a:lstStyle>
            <a:lvl1pPr>
              <a:defRPr/>
            </a:lvl1pPr>
          </a:lstStyle>
          <a:p>
            <a:endParaRPr lang="en-US">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fld id="{C42339AC-8E55-D84E-920A-45D96C50CAFB}"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3934455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fld id="{59CD3219-1FE3-0D4B-A09D-2FAFD0EA7728}" type="slidenum">
              <a:rPr lang="it-IT"/>
              <a:pPr/>
              <a:t>‹n.›</a:t>
            </a:fld>
            <a:endParaRPr lang="it-IT"/>
          </a:p>
        </p:txBody>
      </p:sp>
    </p:spTree>
    <p:extLst>
      <p:ext uri="{BB962C8B-B14F-4D97-AF65-F5344CB8AC3E}">
        <p14:creationId xmlns:p14="http://schemas.microsoft.com/office/powerpoint/2010/main" val="12956257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lvl1pPr>
              <a:defRPr/>
            </a:lvl1pPr>
          </a:lstStyle>
          <a:p>
            <a:endParaRPr lang="en-US">
              <a:solidFill>
                <a:srgbClr val="000000"/>
              </a:solidFill>
            </a:endParaRPr>
          </a:p>
        </p:txBody>
      </p:sp>
      <p:sp>
        <p:nvSpPr>
          <p:cNvPr id="6" name="Segnaposto piè di pagina 5"/>
          <p:cNvSpPr>
            <a:spLocks noGrp="1"/>
          </p:cNvSpPr>
          <p:nvPr>
            <p:ph type="ftr" sz="quarter" idx="11"/>
          </p:nvPr>
        </p:nvSpPr>
        <p:spPr/>
        <p:txBody>
          <a:bodyPr/>
          <a:lstStyle>
            <a:lvl1pPr>
              <a:defRPr/>
            </a:lvl1pPr>
          </a:lstStyle>
          <a:p>
            <a:endParaRPr lang="en-US">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fld id="{AA677BEE-544D-A447-9A45-4A35B4CD1693}"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39381690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en-US">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DF6B5378-6F98-D240-BE89-1F8D5CE2CC91}"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27541335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en-US">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E98BC241-8078-4047-99D2-2E18859D8A92}"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25284423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endParaRPr lang="en-US">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415AF545-42BA-CE4D-96F0-19D54D92A732}"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39764334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en-US">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1666421B-7F2A-D141-88AB-42DE27AA80B8}"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34336823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lvl1pPr>
              <a:defRPr/>
            </a:lvl1pPr>
          </a:lstStyle>
          <a:p>
            <a:endParaRPr lang="en-US">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A378AC08-DC98-174C-86A6-6D80835AD351}"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37506739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endParaRPr lang="en-US">
              <a:solidFill>
                <a:srgbClr val="000000"/>
              </a:solidFill>
            </a:endParaRPr>
          </a:p>
        </p:txBody>
      </p:sp>
      <p:sp>
        <p:nvSpPr>
          <p:cNvPr id="6" name="Segnaposto piè di pagina 5"/>
          <p:cNvSpPr>
            <a:spLocks noGrp="1"/>
          </p:cNvSpPr>
          <p:nvPr>
            <p:ph type="ftr" sz="quarter" idx="11"/>
          </p:nvPr>
        </p:nvSpPr>
        <p:spPr/>
        <p:txBody>
          <a:bodyPr/>
          <a:lstStyle>
            <a:lvl1pPr>
              <a:defRPr/>
            </a:lvl1pPr>
          </a:lstStyle>
          <a:p>
            <a:endParaRPr lang="en-US">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fld id="{998E4207-3623-C44F-8CEF-5DCA76AB39E1}"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8634482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endParaRPr lang="en-US">
              <a:solidFill>
                <a:srgbClr val="000000"/>
              </a:solidFill>
            </a:endParaRPr>
          </a:p>
        </p:txBody>
      </p:sp>
      <p:sp>
        <p:nvSpPr>
          <p:cNvPr id="8" name="Segnaposto piè di pagina 7"/>
          <p:cNvSpPr>
            <a:spLocks noGrp="1"/>
          </p:cNvSpPr>
          <p:nvPr>
            <p:ph type="ftr" sz="quarter" idx="11"/>
          </p:nvPr>
        </p:nvSpPr>
        <p:spPr/>
        <p:txBody>
          <a:bodyPr/>
          <a:lstStyle>
            <a:lvl1pPr>
              <a:defRPr/>
            </a:lvl1pPr>
          </a:lstStyle>
          <a:p>
            <a:endParaRPr lang="en-US">
              <a:solidFill>
                <a:srgbClr val="000000"/>
              </a:solidFill>
            </a:endParaRPr>
          </a:p>
        </p:txBody>
      </p:sp>
      <p:sp>
        <p:nvSpPr>
          <p:cNvPr id="9" name="Segnaposto numero diapositiva 8"/>
          <p:cNvSpPr>
            <a:spLocks noGrp="1"/>
          </p:cNvSpPr>
          <p:nvPr>
            <p:ph type="sldNum" sz="quarter" idx="12"/>
          </p:nvPr>
        </p:nvSpPr>
        <p:spPr/>
        <p:txBody>
          <a:bodyPr/>
          <a:lstStyle>
            <a:lvl1pPr>
              <a:defRPr/>
            </a:lvl1pPr>
          </a:lstStyle>
          <a:p>
            <a:fld id="{E92E6669-374C-FF41-BAF9-6AA4F86BFD7B}"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33917245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lvl1pPr>
              <a:defRPr/>
            </a:lvl1pPr>
          </a:lstStyle>
          <a:p>
            <a:endParaRPr lang="en-US">
              <a:solidFill>
                <a:srgbClr val="000000"/>
              </a:solidFill>
            </a:endParaRPr>
          </a:p>
        </p:txBody>
      </p:sp>
      <p:sp>
        <p:nvSpPr>
          <p:cNvPr id="4" name="Segnaposto piè di pagina 3"/>
          <p:cNvSpPr>
            <a:spLocks noGrp="1"/>
          </p:cNvSpPr>
          <p:nvPr>
            <p:ph type="ftr" sz="quarter" idx="11"/>
          </p:nvPr>
        </p:nvSpPr>
        <p:spPr/>
        <p:txBody>
          <a:bodyPr/>
          <a:lstStyle>
            <a:lvl1pPr>
              <a:defRPr/>
            </a:lvl1pPr>
          </a:lstStyle>
          <a:p>
            <a:endParaRPr lang="en-US">
              <a:solidFill>
                <a:srgbClr val="000000"/>
              </a:solidFill>
            </a:endParaRPr>
          </a:p>
        </p:txBody>
      </p:sp>
      <p:sp>
        <p:nvSpPr>
          <p:cNvPr id="5" name="Segnaposto numero diapositiva 4"/>
          <p:cNvSpPr>
            <a:spLocks noGrp="1"/>
          </p:cNvSpPr>
          <p:nvPr>
            <p:ph type="sldNum" sz="quarter" idx="12"/>
          </p:nvPr>
        </p:nvSpPr>
        <p:spPr/>
        <p:txBody>
          <a:bodyPr/>
          <a:lstStyle>
            <a:lvl1pPr>
              <a:defRPr/>
            </a:lvl1pPr>
          </a:lstStyle>
          <a:p>
            <a:fld id="{8B96E1E6-EC59-8A4C-9849-113F573FA0D2}"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28423769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en-US">
              <a:solidFill>
                <a:srgbClr val="000000"/>
              </a:solidFill>
            </a:endParaRPr>
          </a:p>
        </p:txBody>
      </p:sp>
      <p:sp>
        <p:nvSpPr>
          <p:cNvPr id="3" name="Segnaposto piè di pagina 2"/>
          <p:cNvSpPr>
            <a:spLocks noGrp="1"/>
          </p:cNvSpPr>
          <p:nvPr>
            <p:ph type="ftr" sz="quarter" idx="11"/>
          </p:nvPr>
        </p:nvSpPr>
        <p:spPr/>
        <p:txBody>
          <a:bodyPr/>
          <a:lstStyle>
            <a:lvl1pPr>
              <a:defRPr/>
            </a:lvl1pPr>
          </a:lstStyle>
          <a:p>
            <a:endParaRPr lang="en-US">
              <a:solidFill>
                <a:srgbClr val="000000"/>
              </a:solidFill>
            </a:endParaRPr>
          </a:p>
        </p:txBody>
      </p:sp>
      <p:sp>
        <p:nvSpPr>
          <p:cNvPr id="4" name="Segnaposto numero diapositiva 3"/>
          <p:cNvSpPr>
            <a:spLocks noGrp="1"/>
          </p:cNvSpPr>
          <p:nvPr>
            <p:ph type="sldNum" sz="quarter" idx="12"/>
          </p:nvPr>
        </p:nvSpPr>
        <p:spPr/>
        <p:txBody>
          <a:bodyPr/>
          <a:lstStyle>
            <a:lvl1pPr>
              <a:defRPr/>
            </a:lvl1pPr>
          </a:lstStyle>
          <a:p>
            <a:fld id="{054E0977-1013-AF4D-8260-F03E99D1EA04}"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1728323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fld id="{FC63B3D5-1EB1-794D-BE84-2F9872F79DCA}" type="slidenum">
              <a:rPr lang="it-IT"/>
              <a:pPr/>
              <a:t>‹n.›</a:t>
            </a:fld>
            <a:endParaRPr lang="it-IT"/>
          </a:p>
        </p:txBody>
      </p:sp>
    </p:spTree>
    <p:extLst>
      <p:ext uri="{BB962C8B-B14F-4D97-AF65-F5344CB8AC3E}">
        <p14:creationId xmlns:p14="http://schemas.microsoft.com/office/powerpoint/2010/main" val="15728077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lvl1pPr>
              <a:defRPr/>
            </a:lvl1pPr>
          </a:lstStyle>
          <a:p>
            <a:endParaRPr lang="en-US">
              <a:solidFill>
                <a:srgbClr val="000000"/>
              </a:solidFill>
            </a:endParaRPr>
          </a:p>
        </p:txBody>
      </p:sp>
      <p:sp>
        <p:nvSpPr>
          <p:cNvPr id="6" name="Segnaposto piè di pagina 5"/>
          <p:cNvSpPr>
            <a:spLocks noGrp="1"/>
          </p:cNvSpPr>
          <p:nvPr>
            <p:ph type="ftr" sz="quarter" idx="11"/>
          </p:nvPr>
        </p:nvSpPr>
        <p:spPr/>
        <p:txBody>
          <a:bodyPr/>
          <a:lstStyle>
            <a:lvl1pPr>
              <a:defRPr/>
            </a:lvl1pPr>
          </a:lstStyle>
          <a:p>
            <a:endParaRPr lang="en-US">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fld id="{064B862C-F675-4F44-821B-8254C906DE19}"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9072373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lvl1pPr>
              <a:defRPr/>
            </a:lvl1pPr>
          </a:lstStyle>
          <a:p>
            <a:endParaRPr lang="en-US">
              <a:solidFill>
                <a:srgbClr val="000000"/>
              </a:solidFill>
            </a:endParaRPr>
          </a:p>
        </p:txBody>
      </p:sp>
      <p:sp>
        <p:nvSpPr>
          <p:cNvPr id="6" name="Segnaposto piè di pagina 5"/>
          <p:cNvSpPr>
            <a:spLocks noGrp="1"/>
          </p:cNvSpPr>
          <p:nvPr>
            <p:ph type="ftr" sz="quarter" idx="11"/>
          </p:nvPr>
        </p:nvSpPr>
        <p:spPr/>
        <p:txBody>
          <a:bodyPr/>
          <a:lstStyle>
            <a:lvl1pPr>
              <a:defRPr/>
            </a:lvl1pPr>
          </a:lstStyle>
          <a:p>
            <a:endParaRPr lang="en-US">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fld id="{09DCCCF2-1233-DA41-AC88-E7D9BB39EA29}"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14753844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en-US">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3733FFFC-6716-0349-A18D-770700DC41D8}"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1253988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en-US">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8F627066-ECAC-954F-990F-646A6E7B25BA}"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41017328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endParaRPr lang="en-US">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415AF545-42BA-CE4D-96F0-19D54D92A732}"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38508060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en-US">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1666421B-7F2A-D141-88AB-42DE27AA80B8}"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10247478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lvl1pPr>
              <a:defRPr/>
            </a:lvl1pPr>
          </a:lstStyle>
          <a:p>
            <a:endParaRPr lang="en-US">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A378AC08-DC98-174C-86A6-6D80835AD351}"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15637228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endParaRPr lang="en-US">
              <a:solidFill>
                <a:srgbClr val="000000"/>
              </a:solidFill>
            </a:endParaRPr>
          </a:p>
        </p:txBody>
      </p:sp>
      <p:sp>
        <p:nvSpPr>
          <p:cNvPr id="6" name="Segnaposto piè di pagina 5"/>
          <p:cNvSpPr>
            <a:spLocks noGrp="1"/>
          </p:cNvSpPr>
          <p:nvPr>
            <p:ph type="ftr" sz="quarter" idx="11"/>
          </p:nvPr>
        </p:nvSpPr>
        <p:spPr/>
        <p:txBody>
          <a:bodyPr/>
          <a:lstStyle>
            <a:lvl1pPr>
              <a:defRPr/>
            </a:lvl1pPr>
          </a:lstStyle>
          <a:p>
            <a:endParaRPr lang="en-US">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fld id="{998E4207-3623-C44F-8CEF-5DCA76AB39E1}"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41834044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endParaRPr lang="en-US">
              <a:solidFill>
                <a:srgbClr val="000000"/>
              </a:solidFill>
            </a:endParaRPr>
          </a:p>
        </p:txBody>
      </p:sp>
      <p:sp>
        <p:nvSpPr>
          <p:cNvPr id="8" name="Segnaposto piè di pagina 7"/>
          <p:cNvSpPr>
            <a:spLocks noGrp="1"/>
          </p:cNvSpPr>
          <p:nvPr>
            <p:ph type="ftr" sz="quarter" idx="11"/>
          </p:nvPr>
        </p:nvSpPr>
        <p:spPr/>
        <p:txBody>
          <a:bodyPr/>
          <a:lstStyle>
            <a:lvl1pPr>
              <a:defRPr/>
            </a:lvl1pPr>
          </a:lstStyle>
          <a:p>
            <a:endParaRPr lang="en-US">
              <a:solidFill>
                <a:srgbClr val="000000"/>
              </a:solidFill>
            </a:endParaRPr>
          </a:p>
        </p:txBody>
      </p:sp>
      <p:sp>
        <p:nvSpPr>
          <p:cNvPr id="9" name="Segnaposto numero diapositiva 8"/>
          <p:cNvSpPr>
            <a:spLocks noGrp="1"/>
          </p:cNvSpPr>
          <p:nvPr>
            <p:ph type="sldNum" sz="quarter" idx="12"/>
          </p:nvPr>
        </p:nvSpPr>
        <p:spPr/>
        <p:txBody>
          <a:bodyPr/>
          <a:lstStyle>
            <a:lvl1pPr>
              <a:defRPr/>
            </a:lvl1pPr>
          </a:lstStyle>
          <a:p>
            <a:fld id="{E92E6669-374C-FF41-BAF9-6AA4F86BFD7B}"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5147399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lvl1pPr>
              <a:defRPr/>
            </a:lvl1pPr>
          </a:lstStyle>
          <a:p>
            <a:endParaRPr lang="en-US">
              <a:solidFill>
                <a:srgbClr val="000000"/>
              </a:solidFill>
            </a:endParaRPr>
          </a:p>
        </p:txBody>
      </p:sp>
      <p:sp>
        <p:nvSpPr>
          <p:cNvPr id="4" name="Segnaposto piè di pagina 3"/>
          <p:cNvSpPr>
            <a:spLocks noGrp="1"/>
          </p:cNvSpPr>
          <p:nvPr>
            <p:ph type="ftr" sz="quarter" idx="11"/>
          </p:nvPr>
        </p:nvSpPr>
        <p:spPr/>
        <p:txBody>
          <a:bodyPr/>
          <a:lstStyle>
            <a:lvl1pPr>
              <a:defRPr/>
            </a:lvl1pPr>
          </a:lstStyle>
          <a:p>
            <a:endParaRPr lang="en-US">
              <a:solidFill>
                <a:srgbClr val="000000"/>
              </a:solidFill>
            </a:endParaRPr>
          </a:p>
        </p:txBody>
      </p:sp>
      <p:sp>
        <p:nvSpPr>
          <p:cNvPr id="5" name="Segnaposto numero diapositiva 4"/>
          <p:cNvSpPr>
            <a:spLocks noGrp="1"/>
          </p:cNvSpPr>
          <p:nvPr>
            <p:ph type="sldNum" sz="quarter" idx="12"/>
          </p:nvPr>
        </p:nvSpPr>
        <p:spPr/>
        <p:txBody>
          <a:bodyPr/>
          <a:lstStyle>
            <a:lvl1pPr>
              <a:defRPr/>
            </a:lvl1pPr>
          </a:lstStyle>
          <a:p>
            <a:fld id="{8B96E1E6-EC59-8A4C-9849-113F573FA0D2}"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1423931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fld id="{372BC9E8-27D5-4E48-9331-055943ED9027}" type="slidenum">
              <a:rPr lang="it-IT"/>
              <a:pPr/>
              <a:t>‹n.›</a:t>
            </a:fld>
            <a:endParaRPr lang="it-IT"/>
          </a:p>
        </p:txBody>
      </p:sp>
    </p:spTree>
    <p:extLst>
      <p:ext uri="{BB962C8B-B14F-4D97-AF65-F5344CB8AC3E}">
        <p14:creationId xmlns:p14="http://schemas.microsoft.com/office/powerpoint/2010/main" val="36697186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en-US">
              <a:solidFill>
                <a:srgbClr val="000000"/>
              </a:solidFill>
            </a:endParaRPr>
          </a:p>
        </p:txBody>
      </p:sp>
      <p:sp>
        <p:nvSpPr>
          <p:cNvPr id="3" name="Segnaposto piè di pagina 2"/>
          <p:cNvSpPr>
            <a:spLocks noGrp="1"/>
          </p:cNvSpPr>
          <p:nvPr>
            <p:ph type="ftr" sz="quarter" idx="11"/>
          </p:nvPr>
        </p:nvSpPr>
        <p:spPr/>
        <p:txBody>
          <a:bodyPr/>
          <a:lstStyle>
            <a:lvl1pPr>
              <a:defRPr/>
            </a:lvl1pPr>
          </a:lstStyle>
          <a:p>
            <a:endParaRPr lang="en-US">
              <a:solidFill>
                <a:srgbClr val="000000"/>
              </a:solidFill>
            </a:endParaRPr>
          </a:p>
        </p:txBody>
      </p:sp>
      <p:sp>
        <p:nvSpPr>
          <p:cNvPr id="4" name="Segnaposto numero diapositiva 3"/>
          <p:cNvSpPr>
            <a:spLocks noGrp="1"/>
          </p:cNvSpPr>
          <p:nvPr>
            <p:ph type="sldNum" sz="quarter" idx="12"/>
          </p:nvPr>
        </p:nvSpPr>
        <p:spPr/>
        <p:txBody>
          <a:bodyPr/>
          <a:lstStyle>
            <a:lvl1pPr>
              <a:defRPr/>
            </a:lvl1pPr>
          </a:lstStyle>
          <a:p>
            <a:fld id="{054E0977-1013-AF4D-8260-F03E99D1EA04}"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18502558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lvl1pPr>
              <a:defRPr/>
            </a:lvl1pPr>
          </a:lstStyle>
          <a:p>
            <a:endParaRPr lang="en-US">
              <a:solidFill>
                <a:srgbClr val="000000"/>
              </a:solidFill>
            </a:endParaRPr>
          </a:p>
        </p:txBody>
      </p:sp>
      <p:sp>
        <p:nvSpPr>
          <p:cNvPr id="6" name="Segnaposto piè di pagina 5"/>
          <p:cNvSpPr>
            <a:spLocks noGrp="1"/>
          </p:cNvSpPr>
          <p:nvPr>
            <p:ph type="ftr" sz="quarter" idx="11"/>
          </p:nvPr>
        </p:nvSpPr>
        <p:spPr/>
        <p:txBody>
          <a:bodyPr/>
          <a:lstStyle>
            <a:lvl1pPr>
              <a:defRPr/>
            </a:lvl1pPr>
          </a:lstStyle>
          <a:p>
            <a:endParaRPr lang="en-US">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fld id="{064B862C-F675-4F44-821B-8254C906DE19}"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34464232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lvl1pPr>
              <a:defRPr/>
            </a:lvl1pPr>
          </a:lstStyle>
          <a:p>
            <a:endParaRPr lang="en-US">
              <a:solidFill>
                <a:srgbClr val="000000"/>
              </a:solidFill>
            </a:endParaRPr>
          </a:p>
        </p:txBody>
      </p:sp>
      <p:sp>
        <p:nvSpPr>
          <p:cNvPr id="6" name="Segnaposto piè di pagina 5"/>
          <p:cNvSpPr>
            <a:spLocks noGrp="1"/>
          </p:cNvSpPr>
          <p:nvPr>
            <p:ph type="ftr" sz="quarter" idx="11"/>
          </p:nvPr>
        </p:nvSpPr>
        <p:spPr/>
        <p:txBody>
          <a:bodyPr/>
          <a:lstStyle>
            <a:lvl1pPr>
              <a:defRPr/>
            </a:lvl1pPr>
          </a:lstStyle>
          <a:p>
            <a:endParaRPr lang="en-US">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fld id="{09DCCCF2-1233-DA41-AC88-E7D9BB39EA29}"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25880375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en-US">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3733FFFC-6716-0349-A18D-770700DC41D8}"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17476707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en-US">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8F627066-ECAC-954F-990F-646A6E7B25BA}"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32439624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endParaRPr lang="en-US">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415AF545-42BA-CE4D-96F0-19D54D92A732}"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19137980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en-US">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1666421B-7F2A-D141-88AB-42DE27AA80B8}"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40262743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lvl1pPr>
              <a:defRPr/>
            </a:lvl1pPr>
          </a:lstStyle>
          <a:p>
            <a:endParaRPr lang="en-US">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A378AC08-DC98-174C-86A6-6D80835AD351}"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9363319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endParaRPr lang="en-US">
              <a:solidFill>
                <a:srgbClr val="000000"/>
              </a:solidFill>
            </a:endParaRPr>
          </a:p>
        </p:txBody>
      </p:sp>
      <p:sp>
        <p:nvSpPr>
          <p:cNvPr id="6" name="Segnaposto piè di pagina 5"/>
          <p:cNvSpPr>
            <a:spLocks noGrp="1"/>
          </p:cNvSpPr>
          <p:nvPr>
            <p:ph type="ftr" sz="quarter" idx="11"/>
          </p:nvPr>
        </p:nvSpPr>
        <p:spPr/>
        <p:txBody>
          <a:bodyPr/>
          <a:lstStyle>
            <a:lvl1pPr>
              <a:defRPr/>
            </a:lvl1pPr>
          </a:lstStyle>
          <a:p>
            <a:endParaRPr lang="en-US">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fld id="{998E4207-3623-C44F-8CEF-5DCA76AB39E1}"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32367565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endParaRPr lang="en-US">
              <a:solidFill>
                <a:srgbClr val="000000"/>
              </a:solidFill>
            </a:endParaRPr>
          </a:p>
        </p:txBody>
      </p:sp>
      <p:sp>
        <p:nvSpPr>
          <p:cNvPr id="8" name="Segnaposto piè di pagina 7"/>
          <p:cNvSpPr>
            <a:spLocks noGrp="1"/>
          </p:cNvSpPr>
          <p:nvPr>
            <p:ph type="ftr" sz="quarter" idx="11"/>
          </p:nvPr>
        </p:nvSpPr>
        <p:spPr/>
        <p:txBody>
          <a:bodyPr/>
          <a:lstStyle>
            <a:lvl1pPr>
              <a:defRPr/>
            </a:lvl1pPr>
          </a:lstStyle>
          <a:p>
            <a:endParaRPr lang="en-US">
              <a:solidFill>
                <a:srgbClr val="000000"/>
              </a:solidFill>
            </a:endParaRPr>
          </a:p>
        </p:txBody>
      </p:sp>
      <p:sp>
        <p:nvSpPr>
          <p:cNvPr id="9" name="Segnaposto numero diapositiva 8"/>
          <p:cNvSpPr>
            <a:spLocks noGrp="1"/>
          </p:cNvSpPr>
          <p:nvPr>
            <p:ph type="sldNum" sz="quarter" idx="12"/>
          </p:nvPr>
        </p:nvSpPr>
        <p:spPr/>
        <p:txBody>
          <a:bodyPr/>
          <a:lstStyle>
            <a:lvl1pPr>
              <a:defRPr/>
            </a:lvl1pPr>
          </a:lstStyle>
          <a:p>
            <a:fld id="{E92E6669-374C-FF41-BAF9-6AA4F86BFD7B}"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1002419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fld id="{C924DAE3-0B7F-704C-9DCB-24583ED5B2A7}" type="slidenum">
              <a:rPr lang="it-IT"/>
              <a:pPr/>
              <a:t>‹n.›</a:t>
            </a:fld>
            <a:endParaRPr lang="it-IT"/>
          </a:p>
        </p:txBody>
      </p:sp>
    </p:spTree>
    <p:extLst>
      <p:ext uri="{BB962C8B-B14F-4D97-AF65-F5344CB8AC3E}">
        <p14:creationId xmlns:p14="http://schemas.microsoft.com/office/powerpoint/2010/main" val="33514959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lvl1pPr>
              <a:defRPr/>
            </a:lvl1pPr>
          </a:lstStyle>
          <a:p>
            <a:endParaRPr lang="en-US">
              <a:solidFill>
                <a:srgbClr val="000000"/>
              </a:solidFill>
            </a:endParaRPr>
          </a:p>
        </p:txBody>
      </p:sp>
      <p:sp>
        <p:nvSpPr>
          <p:cNvPr id="4" name="Segnaposto piè di pagina 3"/>
          <p:cNvSpPr>
            <a:spLocks noGrp="1"/>
          </p:cNvSpPr>
          <p:nvPr>
            <p:ph type="ftr" sz="quarter" idx="11"/>
          </p:nvPr>
        </p:nvSpPr>
        <p:spPr/>
        <p:txBody>
          <a:bodyPr/>
          <a:lstStyle>
            <a:lvl1pPr>
              <a:defRPr/>
            </a:lvl1pPr>
          </a:lstStyle>
          <a:p>
            <a:endParaRPr lang="en-US">
              <a:solidFill>
                <a:srgbClr val="000000"/>
              </a:solidFill>
            </a:endParaRPr>
          </a:p>
        </p:txBody>
      </p:sp>
      <p:sp>
        <p:nvSpPr>
          <p:cNvPr id="5" name="Segnaposto numero diapositiva 4"/>
          <p:cNvSpPr>
            <a:spLocks noGrp="1"/>
          </p:cNvSpPr>
          <p:nvPr>
            <p:ph type="sldNum" sz="quarter" idx="12"/>
          </p:nvPr>
        </p:nvSpPr>
        <p:spPr/>
        <p:txBody>
          <a:bodyPr/>
          <a:lstStyle>
            <a:lvl1pPr>
              <a:defRPr/>
            </a:lvl1pPr>
          </a:lstStyle>
          <a:p>
            <a:fld id="{8B96E1E6-EC59-8A4C-9849-113F573FA0D2}"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5898047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en-US">
              <a:solidFill>
                <a:srgbClr val="000000"/>
              </a:solidFill>
            </a:endParaRPr>
          </a:p>
        </p:txBody>
      </p:sp>
      <p:sp>
        <p:nvSpPr>
          <p:cNvPr id="3" name="Segnaposto piè di pagina 2"/>
          <p:cNvSpPr>
            <a:spLocks noGrp="1"/>
          </p:cNvSpPr>
          <p:nvPr>
            <p:ph type="ftr" sz="quarter" idx="11"/>
          </p:nvPr>
        </p:nvSpPr>
        <p:spPr/>
        <p:txBody>
          <a:bodyPr/>
          <a:lstStyle>
            <a:lvl1pPr>
              <a:defRPr/>
            </a:lvl1pPr>
          </a:lstStyle>
          <a:p>
            <a:endParaRPr lang="en-US">
              <a:solidFill>
                <a:srgbClr val="000000"/>
              </a:solidFill>
            </a:endParaRPr>
          </a:p>
        </p:txBody>
      </p:sp>
      <p:sp>
        <p:nvSpPr>
          <p:cNvPr id="4" name="Segnaposto numero diapositiva 3"/>
          <p:cNvSpPr>
            <a:spLocks noGrp="1"/>
          </p:cNvSpPr>
          <p:nvPr>
            <p:ph type="sldNum" sz="quarter" idx="12"/>
          </p:nvPr>
        </p:nvSpPr>
        <p:spPr/>
        <p:txBody>
          <a:bodyPr/>
          <a:lstStyle>
            <a:lvl1pPr>
              <a:defRPr/>
            </a:lvl1pPr>
          </a:lstStyle>
          <a:p>
            <a:fld id="{054E0977-1013-AF4D-8260-F03E99D1EA04}"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7023752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lvl1pPr>
              <a:defRPr/>
            </a:lvl1pPr>
          </a:lstStyle>
          <a:p>
            <a:endParaRPr lang="en-US">
              <a:solidFill>
                <a:srgbClr val="000000"/>
              </a:solidFill>
            </a:endParaRPr>
          </a:p>
        </p:txBody>
      </p:sp>
      <p:sp>
        <p:nvSpPr>
          <p:cNvPr id="6" name="Segnaposto piè di pagina 5"/>
          <p:cNvSpPr>
            <a:spLocks noGrp="1"/>
          </p:cNvSpPr>
          <p:nvPr>
            <p:ph type="ftr" sz="quarter" idx="11"/>
          </p:nvPr>
        </p:nvSpPr>
        <p:spPr/>
        <p:txBody>
          <a:bodyPr/>
          <a:lstStyle>
            <a:lvl1pPr>
              <a:defRPr/>
            </a:lvl1pPr>
          </a:lstStyle>
          <a:p>
            <a:endParaRPr lang="en-US">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fld id="{064B862C-F675-4F44-821B-8254C906DE19}"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11538875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lvl1pPr>
              <a:defRPr/>
            </a:lvl1pPr>
          </a:lstStyle>
          <a:p>
            <a:endParaRPr lang="en-US">
              <a:solidFill>
                <a:srgbClr val="000000"/>
              </a:solidFill>
            </a:endParaRPr>
          </a:p>
        </p:txBody>
      </p:sp>
      <p:sp>
        <p:nvSpPr>
          <p:cNvPr id="6" name="Segnaposto piè di pagina 5"/>
          <p:cNvSpPr>
            <a:spLocks noGrp="1"/>
          </p:cNvSpPr>
          <p:nvPr>
            <p:ph type="ftr" sz="quarter" idx="11"/>
          </p:nvPr>
        </p:nvSpPr>
        <p:spPr/>
        <p:txBody>
          <a:bodyPr/>
          <a:lstStyle>
            <a:lvl1pPr>
              <a:defRPr/>
            </a:lvl1pPr>
          </a:lstStyle>
          <a:p>
            <a:endParaRPr lang="en-US">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fld id="{09DCCCF2-1233-DA41-AC88-E7D9BB39EA29}"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1016273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en-US">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3733FFFC-6716-0349-A18D-770700DC41D8}"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27276839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en-US">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8F627066-ECAC-954F-990F-646A6E7B25BA}"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29241317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endParaRPr lang="en-US">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415AF545-42BA-CE4D-96F0-19D54D92A732}"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3094301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en-US">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1666421B-7F2A-D141-88AB-42DE27AA80B8}"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34441468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lvl1pPr>
              <a:defRPr/>
            </a:lvl1pPr>
          </a:lstStyle>
          <a:p>
            <a:endParaRPr lang="en-US">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A378AC08-DC98-174C-86A6-6D80835AD351}"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15484613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endParaRPr lang="en-US">
              <a:solidFill>
                <a:srgbClr val="000000"/>
              </a:solidFill>
            </a:endParaRPr>
          </a:p>
        </p:txBody>
      </p:sp>
      <p:sp>
        <p:nvSpPr>
          <p:cNvPr id="6" name="Segnaposto piè di pagina 5"/>
          <p:cNvSpPr>
            <a:spLocks noGrp="1"/>
          </p:cNvSpPr>
          <p:nvPr>
            <p:ph type="ftr" sz="quarter" idx="11"/>
          </p:nvPr>
        </p:nvSpPr>
        <p:spPr/>
        <p:txBody>
          <a:bodyPr/>
          <a:lstStyle>
            <a:lvl1pPr>
              <a:defRPr/>
            </a:lvl1pPr>
          </a:lstStyle>
          <a:p>
            <a:endParaRPr lang="en-US">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fld id="{998E4207-3623-C44F-8CEF-5DCA76AB39E1}"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3653360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fld id="{596138ED-108A-CA45-AFE1-D4C4E6513E9B}" type="slidenum">
              <a:rPr lang="it-IT"/>
              <a:pPr/>
              <a:t>‹n.›</a:t>
            </a:fld>
            <a:endParaRPr lang="it-IT"/>
          </a:p>
        </p:txBody>
      </p:sp>
    </p:spTree>
    <p:extLst>
      <p:ext uri="{BB962C8B-B14F-4D97-AF65-F5344CB8AC3E}">
        <p14:creationId xmlns:p14="http://schemas.microsoft.com/office/powerpoint/2010/main" val="389353832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endParaRPr lang="en-US">
              <a:solidFill>
                <a:srgbClr val="000000"/>
              </a:solidFill>
            </a:endParaRPr>
          </a:p>
        </p:txBody>
      </p:sp>
      <p:sp>
        <p:nvSpPr>
          <p:cNvPr id="8" name="Segnaposto piè di pagina 7"/>
          <p:cNvSpPr>
            <a:spLocks noGrp="1"/>
          </p:cNvSpPr>
          <p:nvPr>
            <p:ph type="ftr" sz="quarter" idx="11"/>
          </p:nvPr>
        </p:nvSpPr>
        <p:spPr/>
        <p:txBody>
          <a:bodyPr/>
          <a:lstStyle>
            <a:lvl1pPr>
              <a:defRPr/>
            </a:lvl1pPr>
          </a:lstStyle>
          <a:p>
            <a:endParaRPr lang="en-US">
              <a:solidFill>
                <a:srgbClr val="000000"/>
              </a:solidFill>
            </a:endParaRPr>
          </a:p>
        </p:txBody>
      </p:sp>
      <p:sp>
        <p:nvSpPr>
          <p:cNvPr id="9" name="Segnaposto numero diapositiva 8"/>
          <p:cNvSpPr>
            <a:spLocks noGrp="1"/>
          </p:cNvSpPr>
          <p:nvPr>
            <p:ph type="sldNum" sz="quarter" idx="12"/>
          </p:nvPr>
        </p:nvSpPr>
        <p:spPr/>
        <p:txBody>
          <a:bodyPr/>
          <a:lstStyle>
            <a:lvl1pPr>
              <a:defRPr/>
            </a:lvl1pPr>
          </a:lstStyle>
          <a:p>
            <a:fld id="{E92E6669-374C-FF41-BAF9-6AA4F86BFD7B}"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228036839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lvl1pPr>
              <a:defRPr/>
            </a:lvl1pPr>
          </a:lstStyle>
          <a:p>
            <a:endParaRPr lang="en-US">
              <a:solidFill>
                <a:srgbClr val="000000"/>
              </a:solidFill>
            </a:endParaRPr>
          </a:p>
        </p:txBody>
      </p:sp>
      <p:sp>
        <p:nvSpPr>
          <p:cNvPr id="4" name="Segnaposto piè di pagina 3"/>
          <p:cNvSpPr>
            <a:spLocks noGrp="1"/>
          </p:cNvSpPr>
          <p:nvPr>
            <p:ph type="ftr" sz="quarter" idx="11"/>
          </p:nvPr>
        </p:nvSpPr>
        <p:spPr/>
        <p:txBody>
          <a:bodyPr/>
          <a:lstStyle>
            <a:lvl1pPr>
              <a:defRPr/>
            </a:lvl1pPr>
          </a:lstStyle>
          <a:p>
            <a:endParaRPr lang="en-US">
              <a:solidFill>
                <a:srgbClr val="000000"/>
              </a:solidFill>
            </a:endParaRPr>
          </a:p>
        </p:txBody>
      </p:sp>
      <p:sp>
        <p:nvSpPr>
          <p:cNvPr id="5" name="Segnaposto numero diapositiva 4"/>
          <p:cNvSpPr>
            <a:spLocks noGrp="1"/>
          </p:cNvSpPr>
          <p:nvPr>
            <p:ph type="sldNum" sz="quarter" idx="12"/>
          </p:nvPr>
        </p:nvSpPr>
        <p:spPr/>
        <p:txBody>
          <a:bodyPr/>
          <a:lstStyle>
            <a:lvl1pPr>
              <a:defRPr/>
            </a:lvl1pPr>
          </a:lstStyle>
          <a:p>
            <a:fld id="{8B96E1E6-EC59-8A4C-9849-113F573FA0D2}"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14877782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en-US">
              <a:solidFill>
                <a:srgbClr val="000000"/>
              </a:solidFill>
            </a:endParaRPr>
          </a:p>
        </p:txBody>
      </p:sp>
      <p:sp>
        <p:nvSpPr>
          <p:cNvPr id="3" name="Segnaposto piè di pagina 2"/>
          <p:cNvSpPr>
            <a:spLocks noGrp="1"/>
          </p:cNvSpPr>
          <p:nvPr>
            <p:ph type="ftr" sz="quarter" idx="11"/>
          </p:nvPr>
        </p:nvSpPr>
        <p:spPr/>
        <p:txBody>
          <a:bodyPr/>
          <a:lstStyle>
            <a:lvl1pPr>
              <a:defRPr/>
            </a:lvl1pPr>
          </a:lstStyle>
          <a:p>
            <a:endParaRPr lang="en-US">
              <a:solidFill>
                <a:srgbClr val="000000"/>
              </a:solidFill>
            </a:endParaRPr>
          </a:p>
        </p:txBody>
      </p:sp>
      <p:sp>
        <p:nvSpPr>
          <p:cNvPr id="4" name="Segnaposto numero diapositiva 3"/>
          <p:cNvSpPr>
            <a:spLocks noGrp="1"/>
          </p:cNvSpPr>
          <p:nvPr>
            <p:ph type="sldNum" sz="quarter" idx="12"/>
          </p:nvPr>
        </p:nvSpPr>
        <p:spPr/>
        <p:txBody>
          <a:bodyPr/>
          <a:lstStyle>
            <a:lvl1pPr>
              <a:defRPr/>
            </a:lvl1pPr>
          </a:lstStyle>
          <a:p>
            <a:fld id="{054E0977-1013-AF4D-8260-F03E99D1EA04}"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32919316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lvl1pPr>
              <a:defRPr/>
            </a:lvl1pPr>
          </a:lstStyle>
          <a:p>
            <a:endParaRPr lang="en-US">
              <a:solidFill>
                <a:srgbClr val="000000"/>
              </a:solidFill>
            </a:endParaRPr>
          </a:p>
        </p:txBody>
      </p:sp>
      <p:sp>
        <p:nvSpPr>
          <p:cNvPr id="6" name="Segnaposto piè di pagina 5"/>
          <p:cNvSpPr>
            <a:spLocks noGrp="1"/>
          </p:cNvSpPr>
          <p:nvPr>
            <p:ph type="ftr" sz="quarter" idx="11"/>
          </p:nvPr>
        </p:nvSpPr>
        <p:spPr/>
        <p:txBody>
          <a:bodyPr/>
          <a:lstStyle>
            <a:lvl1pPr>
              <a:defRPr/>
            </a:lvl1pPr>
          </a:lstStyle>
          <a:p>
            <a:endParaRPr lang="en-US">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fld id="{064B862C-F675-4F44-821B-8254C906DE19}"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200388324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lvl1pPr>
              <a:defRPr/>
            </a:lvl1pPr>
          </a:lstStyle>
          <a:p>
            <a:endParaRPr lang="en-US">
              <a:solidFill>
                <a:srgbClr val="000000"/>
              </a:solidFill>
            </a:endParaRPr>
          </a:p>
        </p:txBody>
      </p:sp>
      <p:sp>
        <p:nvSpPr>
          <p:cNvPr id="6" name="Segnaposto piè di pagina 5"/>
          <p:cNvSpPr>
            <a:spLocks noGrp="1"/>
          </p:cNvSpPr>
          <p:nvPr>
            <p:ph type="ftr" sz="quarter" idx="11"/>
          </p:nvPr>
        </p:nvSpPr>
        <p:spPr/>
        <p:txBody>
          <a:bodyPr/>
          <a:lstStyle>
            <a:lvl1pPr>
              <a:defRPr/>
            </a:lvl1pPr>
          </a:lstStyle>
          <a:p>
            <a:endParaRPr lang="en-US">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fld id="{09DCCCF2-1233-DA41-AC88-E7D9BB39EA29}"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39475340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en-US">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3733FFFC-6716-0349-A18D-770700DC41D8}"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352293179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en-US">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8F627066-ECAC-954F-990F-646A6E7B25BA}"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87583708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endParaRPr lang="en-US">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415AF545-42BA-CE4D-96F0-19D54D92A732}"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380928509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en-US">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1666421B-7F2A-D141-88AB-42DE27AA80B8}"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18540164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lvl1pPr>
              <a:defRPr/>
            </a:lvl1pPr>
          </a:lstStyle>
          <a:p>
            <a:endParaRPr lang="en-US">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A378AC08-DC98-174C-86A6-6D80835AD351}"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3562102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fld id="{851C9A2D-AE41-FB4D-8BF0-DB964AFBBBAB}" type="slidenum">
              <a:rPr lang="it-IT"/>
              <a:pPr/>
              <a:t>‹n.›</a:t>
            </a:fld>
            <a:endParaRPr lang="it-IT"/>
          </a:p>
        </p:txBody>
      </p:sp>
    </p:spTree>
    <p:extLst>
      <p:ext uri="{BB962C8B-B14F-4D97-AF65-F5344CB8AC3E}">
        <p14:creationId xmlns:p14="http://schemas.microsoft.com/office/powerpoint/2010/main" val="99355025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endParaRPr lang="en-US">
              <a:solidFill>
                <a:srgbClr val="000000"/>
              </a:solidFill>
            </a:endParaRPr>
          </a:p>
        </p:txBody>
      </p:sp>
      <p:sp>
        <p:nvSpPr>
          <p:cNvPr id="6" name="Segnaposto piè di pagina 5"/>
          <p:cNvSpPr>
            <a:spLocks noGrp="1"/>
          </p:cNvSpPr>
          <p:nvPr>
            <p:ph type="ftr" sz="quarter" idx="11"/>
          </p:nvPr>
        </p:nvSpPr>
        <p:spPr/>
        <p:txBody>
          <a:bodyPr/>
          <a:lstStyle>
            <a:lvl1pPr>
              <a:defRPr/>
            </a:lvl1pPr>
          </a:lstStyle>
          <a:p>
            <a:endParaRPr lang="en-US">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fld id="{998E4207-3623-C44F-8CEF-5DCA76AB39E1}"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9926075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endParaRPr lang="en-US">
              <a:solidFill>
                <a:srgbClr val="000000"/>
              </a:solidFill>
            </a:endParaRPr>
          </a:p>
        </p:txBody>
      </p:sp>
      <p:sp>
        <p:nvSpPr>
          <p:cNvPr id="8" name="Segnaposto piè di pagina 7"/>
          <p:cNvSpPr>
            <a:spLocks noGrp="1"/>
          </p:cNvSpPr>
          <p:nvPr>
            <p:ph type="ftr" sz="quarter" idx="11"/>
          </p:nvPr>
        </p:nvSpPr>
        <p:spPr/>
        <p:txBody>
          <a:bodyPr/>
          <a:lstStyle>
            <a:lvl1pPr>
              <a:defRPr/>
            </a:lvl1pPr>
          </a:lstStyle>
          <a:p>
            <a:endParaRPr lang="en-US">
              <a:solidFill>
                <a:srgbClr val="000000"/>
              </a:solidFill>
            </a:endParaRPr>
          </a:p>
        </p:txBody>
      </p:sp>
      <p:sp>
        <p:nvSpPr>
          <p:cNvPr id="9" name="Segnaposto numero diapositiva 8"/>
          <p:cNvSpPr>
            <a:spLocks noGrp="1"/>
          </p:cNvSpPr>
          <p:nvPr>
            <p:ph type="sldNum" sz="quarter" idx="12"/>
          </p:nvPr>
        </p:nvSpPr>
        <p:spPr/>
        <p:txBody>
          <a:bodyPr/>
          <a:lstStyle>
            <a:lvl1pPr>
              <a:defRPr/>
            </a:lvl1pPr>
          </a:lstStyle>
          <a:p>
            <a:fld id="{E92E6669-374C-FF41-BAF9-6AA4F86BFD7B}"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22645996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lvl1pPr>
              <a:defRPr/>
            </a:lvl1pPr>
          </a:lstStyle>
          <a:p>
            <a:endParaRPr lang="en-US">
              <a:solidFill>
                <a:srgbClr val="000000"/>
              </a:solidFill>
            </a:endParaRPr>
          </a:p>
        </p:txBody>
      </p:sp>
      <p:sp>
        <p:nvSpPr>
          <p:cNvPr id="4" name="Segnaposto piè di pagina 3"/>
          <p:cNvSpPr>
            <a:spLocks noGrp="1"/>
          </p:cNvSpPr>
          <p:nvPr>
            <p:ph type="ftr" sz="quarter" idx="11"/>
          </p:nvPr>
        </p:nvSpPr>
        <p:spPr/>
        <p:txBody>
          <a:bodyPr/>
          <a:lstStyle>
            <a:lvl1pPr>
              <a:defRPr/>
            </a:lvl1pPr>
          </a:lstStyle>
          <a:p>
            <a:endParaRPr lang="en-US">
              <a:solidFill>
                <a:srgbClr val="000000"/>
              </a:solidFill>
            </a:endParaRPr>
          </a:p>
        </p:txBody>
      </p:sp>
      <p:sp>
        <p:nvSpPr>
          <p:cNvPr id="5" name="Segnaposto numero diapositiva 4"/>
          <p:cNvSpPr>
            <a:spLocks noGrp="1"/>
          </p:cNvSpPr>
          <p:nvPr>
            <p:ph type="sldNum" sz="quarter" idx="12"/>
          </p:nvPr>
        </p:nvSpPr>
        <p:spPr/>
        <p:txBody>
          <a:bodyPr/>
          <a:lstStyle>
            <a:lvl1pPr>
              <a:defRPr/>
            </a:lvl1pPr>
          </a:lstStyle>
          <a:p>
            <a:fld id="{8B96E1E6-EC59-8A4C-9849-113F573FA0D2}"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152614840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en-US">
              <a:solidFill>
                <a:srgbClr val="000000"/>
              </a:solidFill>
            </a:endParaRPr>
          </a:p>
        </p:txBody>
      </p:sp>
      <p:sp>
        <p:nvSpPr>
          <p:cNvPr id="3" name="Segnaposto piè di pagina 2"/>
          <p:cNvSpPr>
            <a:spLocks noGrp="1"/>
          </p:cNvSpPr>
          <p:nvPr>
            <p:ph type="ftr" sz="quarter" idx="11"/>
          </p:nvPr>
        </p:nvSpPr>
        <p:spPr/>
        <p:txBody>
          <a:bodyPr/>
          <a:lstStyle>
            <a:lvl1pPr>
              <a:defRPr/>
            </a:lvl1pPr>
          </a:lstStyle>
          <a:p>
            <a:endParaRPr lang="en-US">
              <a:solidFill>
                <a:srgbClr val="000000"/>
              </a:solidFill>
            </a:endParaRPr>
          </a:p>
        </p:txBody>
      </p:sp>
      <p:sp>
        <p:nvSpPr>
          <p:cNvPr id="4" name="Segnaposto numero diapositiva 3"/>
          <p:cNvSpPr>
            <a:spLocks noGrp="1"/>
          </p:cNvSpPr>
          <p:nvPr>
            <p:ph type="sldNum" sz="quarter" idx="12"/>
          </p:nvPr>
        </p:nvSpPr>
        <p:spPr/>
        <p:txBody>
          <a:bodyPr/>
          <a:lstStyle>
            <a:lvl1pPr>
              <a:defRPr/>
            </a:lvl1pPr>
          </a:lstStyle>
          <a:p>
            <a:fld id="{054E0977-1013-AF4D-8260-F03E99D1EA04}"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184955804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lvl1pPr>
              <a:defRPr/>
            </a:lvl1pPr>
          </a:lstStyle>
          <a:p>
            <a:endParaRPr lang="en-US">
              <a:solidFill>
                <a:srgbClr val="000000"/>
              </a:solidFill>
            </a:endParaRPr>
          </a:p>
        </p:txBody>
      </p:sp>
      <p:sp>
        <p:nvSpPr>
          <p:cNvPr id="6" name="Segnaposto piè di pagina 5"/>
          <p:cNvSpPr>
            <a:spLocks noGrp="1"/>
          </p:cNvSpPr>
          <p:nvPr>
            <p:ph type="ftr" sz="quarter" idx="11"/>
          </p:nvPr>
        </p:nvSpPr>
        <p:spPr/>
        <p:txBody>
          <a:bodyPr/>
          <a:lstStyle>
            <a:lvl1pPr>
              <a:defRPr/>
            </a:lvl1pPr>
          </a:lstStyle>
          <a:p>
            <a:endParaRPr lang="en-US">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fld id="{064B862C-F675-4F44-821B-8254C906DE19}"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147821109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lvl1pPr>
              <a:defRPr/>
            </a:lvl1pPr>
          </a:lstStyle>
          <a:p>
            <a:endParaRPr lang="en-US">
              <a:solidFill>
                <a:srgbClr val="000000"/>
              </a:solidFill>
            </a:endParaRPr>
          </a:p>
        </p:txBody>
      </p:sp>
      <p:sp>
        <p:nvSpPr>
          <p:cNvPr id="6" name="Segnaposto piè di pagina 5"/>
          <p:cNvSpPr>
            <a:spLocks noGrp="1"/>
          </p:cNvSpPr>
          <p:nvPr>
            <p:ph type="ftr" sz="quarter" idx="11"/>
          </p:nvPr>
        </p:nvSpPr>
        <p:spPr/>
        <p:txBody>
          <a:bodyPr/>
          <a:lstStyle>
            <a:lvl1pPr>
              <a:defRPr/>
            </a:lvl1pPr>
          </a:lstStyle>
          <a:p>
            <a:endParaRPr lang="en-US">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fld id="{09DCCCF2-1233-DA41-AC88-E7D9BB39EA29}"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217055221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en-US">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3733FFFC-6716-0349-A18D-770700DC41D8}"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177105810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en-US">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8F627066-ECAC-954F-990F-646A6E7B25BA}"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41238259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endParaRPr lang="en-US">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415AF545-42BA-CE4D-96F0-19D54D92A732}"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293592035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en-US">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1666421B-7F2A-D141-88AB-42DE27AA80B8}"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3506958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fld id="{68219F62-E81C-424B-AF30-EBB36D6850BA}" type="slidenum">
              <a:rPr lang="it-IT"/>
              <a:pPr/>
              <a:t>‹n.›</a:t>
            </a:fld>
            <a:endParaRPr lang="it-IT"/>
          </a:p>
        </p:txBody>
      </p:sp>
    </p:spTree>
    <p:extLst>
      <p:ext uri="{BB962C8B-B14F-4D97-AF65-F5344CB8AC3E}">
        <p14:creationId xmlns:p14="http://schemas.microsoft.com/office/powerpoint/2010/main" val="287291339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lvl1pPr>
              <a:defRPr/>
            </a:lvl1pPr>
          </a:lstStyle>
          <a:p>
            <a:endParaRPr lang="en-US">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A378AC08-DC98-174C-86A6-6D80835AD351}"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114801582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endParaRPr lang="en-US">
              <a:solidFill>
                <a:srgbClr val="000000"/>
              </a:solidFill>
            </a:endParaRPr>
          </a:p>
        </p:txBody>
      </p:sp>
      <p:sp>
        <p:nvSpPr>
          <p:cNvPr id="6" name="Segnaposto piè di pagina 5"/>
          <p:cNvSpPr>
            <a:spLocks noGrp="1"/>
          </p:cNvSpPr>
          <p:nvPr>
            <p:ph type="ftr" sz="quarter" idx="11"/>
          </p:nvPr>
        </p:nvSpPr>
        <p:spPr/>
        <p:txBody>
          <a:bodyPr/>
          <a:lstStyle>
            <a:lvl1pPr>
              <a:defRPr/>
            </a:lvl1pPr>
          </a:lstStyle>
          <a:p>
            <a:endParaRPr lang="en-US">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fld id="{998E4207-3623-C44F-8CEF-5DCA76AB39E1}"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427896927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endParaRPr lang="en-US">
              <a:solidFill>
                <a:srgbClr val="000000"/>
              </a:solidFill>
            </a:endParaRPr>
          </a:p>
        </p:txBody>
      </p:sp>
      <p:sp>
        <p:nvSpPr>
          <p:cNvPr id="8" name="Segnaposto piè di pagina 7"/>
          <p:cNvSpPr>
            <a:spLocks noGrp="1"/>
          </p:cNvSpPr>
          <p:nvPr>
            <p:ph type="ftr" sz="quarter" idx="11"/>
          </p:nvPr>
        </p:nvSpPr>
        <p:spPr/>
        <p:txBody>
          <a:bodyPr/>
          <a:lstStyle>
            <a:lvl1pPr>
              <a:defRPr/>
            </a:lvl1pPr>
          </a:lstStyle>
          <a:p>
            <a:endParaRPr lang="en-US">
              <a:solidFill>
                <a:srgbClr val="000000"/>
              </a:solidFill>
            </a:endParaRPr>
          </a:p>
        </p:txBody>
      </p:sp>
      <p:sp>
        <p:nvSpPr>
          <p:cNvPr id="9" name="Segnaposto numero diapositiva 8"/>
          <p:cNvSpPr>
            <a:spLocks noGrp="1"/>
          </p:cNvSpPr>
          <p:nvPr>
            <p:ph type="sldNum" sz="quarter" idx="12"/>
          </p:nvPr>
        </p:nvSpPr>
        <p:spPr/>
        <p:txBody>
          <a:bodyPr/>
          <a:lstStyle>
            <a:lvl1pPr>
              <a:defRPr/>
            </a:lvl1pPr>
          </a:lstStyle>
          <a:p>
            <a:fld id="{E92E6669-374C-FF41-BAF9-6AA4F86BFD7B}"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340278578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lvl1pPr>
              <a:defRPr/>
            </a:lvl1pPr>
          </a:lstStyle>
          <a:p>
            <a:endParaRPr lang="en-US">
              <a:solidFill>
                <a:srgbClr val="000000"/>
              </a:solidFill>
            </a:endParaRPr>
          </a:p>
        </p:txBody>
      </p:sp>
      <p:sp>
        <p:nvSpPr>
          <p:cNvPr id="4" name="Segnaposto piè di pagina 3"/>
          <p:cNvSpPr>
            <a:spLocks noGrp="1"/>
          </p:cNvSpPr>
          <p:nvPr>
            <p:ph type="ftr" sz="quarter" idx="11"/>
          </p:nvPr>
        </p:nvSpPr>
        <p:spPr/>
        <p:txBody>
          <a:bodyPr/>
          <a:lstStyle>
            <a:lvl1pPr>
              <a:defRPr/>
            </a:lvl1pPr>
          </a:lstStyle>
          <a:p>
            <a:endParaRPr lang="en-US">
              <a:solidFill>
                <a:srgbClr val="000000"/>
              </a:solidFill>
            </a:endParaRPr>
          </a:p>
        </p:txBody>
      </p:sp>
      <p:sp>
        <p:nvSpPr>
          <p:cNvPr id="5" name="Segnaposto numero diapositiva 4"/>
          <p:cNvSpPr>
            <a:spLocks noGrp="1"/>
          </p:cNvSpPr>
          <p:nvPr>
            <p:ph type="sldNum" sz="quarter" idx="12"/>
          </p:nvPr>
        </p:nvSpPr>
        <p:spPr/>
        <p:txBody>
          <a:bodyPr/>
          <a:lstStyle>
            <a:lvl1pPr>
              <a:defRPr/>
            </a:lvl1pPr>
          </a:lstStyle>
          <a:p>
            <a:fld id="{8B96E1E6-EC59-8A4C-9849-113F573FA0D2}"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138234250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en-US">
              <a:solidFill>
                <a:srgbClr val="000000"/>
              </a:solidFill>
            </a:endParaRPr>
          </a:p>
        </p:txBody>
      </p:sp>
      <p:sp>
        <p:nvSpPr>
          <p:cNvPr id="3" name="Segnaposto piè di pagina 2"/>
          <p:cNvSpPr>
            <a:spLocks noGrp="1"/>
          </p:cNvSpPr>
          <p:nvPr>
            <p:ph type="ftr" sz="quarter" idx="11"/>
          </p:nvPr>
        </p:nvSpPr>
        <p:spPr/>
        <p:txBody>
          <a:bodyPr/>
          <a:lstStyle>
            <a:lvl1pPr>
              <a:defRPr/>
            </a:lvl1pPr>
          </a:lstStyle>
          <a:p>
            <a:endParaRPr lang="en-US">
              <a:solidFill>
                <a:srgbClr val="000000"/>
              </a:solidFill>
            </a:endParaRPr>
          </a:p>
        </p:txBody>
      </p:sp>
      <p:sp>
        <p:nvSpPr>
          <p:cNvPr id="4" name="Segnaposto numero diapositiva 3"/>
          <p:cNvSpPr>
            <a:spLocks noGrp="1"/>
          </p:cNvSpPr>
          <p:nvPr>
            <p:ph type="sldNum" sz="quarter" idx="12"/>
          </p:nvPr>
        </p:nvSpPr>
        <p:spPr/>
        <p:txBody>
          <a:bodyPr/>
          <a:lstStyle>
            <a:lvl1pPr>
              <a:defRPr/>
            </a:lvl1pPr>
          </a:lstStyle>
          <a:p>
            <a:fld id="{054E0977-1013-AF4D-8260-F03E99D1EA04}"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299713514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lvl1pPr>
              <a:defRPr/>
            </a:lvl1pPr>
          </a:lstStyle>
          <a:p>
            <a:endParaRPr lang="en-US">
              <a:solidFill>
                <a:srgbClr val="000000"/>
              </a:solidFill>
            </a:endParaRPr>
          </a:p>
        </p:txBody>
      </p:sp>
      <p:sp>
        <p:nvSpPr>
          <p:cNvPr id="6" name="Segnaposto piè di pagina 5"/>
          <p:cNvSpPr>
            <a:spLocks noGrp="1"/>
          </p:cNvSpPr>
          <p:nvPr>
            <p:ph type="ftr" sz="quarter" idx="11"/>
          </p:nvPr>
        </p:nvSpPr>
        <p:spPr/>
        <p:txBody>
          <a:bodyPr/>
          <a:lstStyle>
            <a:lvl1pPr>
              <a:defRPr/>
            </a:lvl1pPr>
          </a:lstStyle>
          <a:p>
            <a:endParaRPr lang="en-US">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fld id="{064B862C-F675-4F44-821B-8254C906DE19}"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194630745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lvl1pPr>
              <a:defRPr/>
            </a:lvl1pPr>
          </a:lstStyle>
          <a:p>
            <a:endParaRPr lang="en-US">
              <a:solidFill>
                <a:srgbClr val="000000"/>
              </a:solidFill>
            </a:endParaRPr>
          </a:p>
        </p:txBody>
      </p:sp>
      <p:sp>
        <p:nvSpPr>
          <p:cNvPr id="6" name="Segnaposto piè di pagina 5"/>
          <p:cNvSpPr>
            <a:spLocks noGrp="1"/>
          </p:cNvSpPr>
          <p:nvPr>
            <p:ph type="ftr" sz="quarter" idx="11"/>
          </p:nvPr>
        </p:nvSpPr>
        <p:spPr/>
        <p:txBody>
          <a:bodyPr/>
          <a:lstStyle>
            <a:lvl1pPr>
              <a:defRPr/>
            </a:lvl1pPr>
          </a:lstStyle>
          <a:p>
            <a:endParaRPr lang="en-US">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fld id="{09DCCCF2-1233-DA41-AC88-E7D9BB39EA29}"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12830647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en-US">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3733FFFC-6716-0349-A18D-770700DC41D8}"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281929895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en-US">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8F627066-ECAC-954F-990F-646A6E7B25BA}"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3428969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fld id="{EBBF8838-FECD-3E45-B413-ED835DF167F4}" type="slidenum">
              <a:rPr lang="it-IT"/>
              <a:pPr/>
              <a:t>‹n.›</a:t>
            </a:fld>
            <a:endParaRPr lang="it-IT"/>
          </a:p>
        </p:txBody>
      </p:sp>
    </p:spTree>
    <p:extLst>
      <p:ext uri="{BB962C8B-B14F-4D97-AF65-F5344CB8AC3E}">
        <p14:creationId xmlns:p14="http://schemas.microsoft.com/office/powerpoint/2010/main" val="135759496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it-IT"/>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ea typeface="+mn-ea"/>
              </a:defRPr>
            </a:lvl1pPr>
          </a:lstStyle>
          <a:p>
            <a:pPr>
              <a:defRPr/>
            </a:pPr>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ea typeface="+mn-ea"/>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79F8E5CC-B218-DB47-B7A5-478B04C4CDCD}" type="slidenum">
              <a:rPr lang="it-IT"/>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pPr eaLnBrk="0" hangingPunct="0"/>
            <a:endParaRPr lang="en-US" smtClean="0">
              <a:solidFill>
                <a:srgbClr val="000000"/>
              </a:solidFill>
              <a:latin typeface="Times"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pPr eaLnBrk="0" hangingPunct="0"/>
            <a:endParaRPr lang="en-US" smtClean="0">
              <a:solidFill>
                <a:srgbClr val="000000"/>
              </a:solidFill>
              <a:latin typeface="Times"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pPr eaLnBrk="0" hangingPunct="0"/>
            <a:fld id="{DD14A6FB-2648-2D47-9281-5BC60C1D014C}" type="slidenum">
              <a:rPr lang="en-US" smtClean="0">
                <a:solidFill>
                  <a:srgbClr val="000000"/>
                </a:solidFill>
                <a:latin typeface="Times" charset="0"/>
              </a:rPr>
              <a:pPr eaLnBrk="0" hangingPunct="0"/>
              <a:t>‹n.›</a:t>
            </a:fld>
            <a:endParaRPr lang="en-US" smtClean="0">
              <a:solidFill>
                <a:srgbClr val="000000"/>
              </a:solidFill>
              <a:latin typeface="Times" charset="0"/>
            </a:endParaRPr>
          </a:p>
        </p:txBody>
      </p:sp>
    </p:spTree>
    <p:extLst>
      <p:ext uri="{BB962C8B-B14F-4D97-AF65-F5344CB8AC3E}">
        <p14:creationId xmlns:p14="http://schemas.microsoft.com/office/powerpoint/2010/main" val="3330979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charset="0"/>
          <a:ea typeface="ＭＳ Ｐゴシック" charset="0"/>
        </a:defRPr>
      </a:lvl2pPr>
      <a:lvl3pPr algn="ctr" rtl="0" fontAlgn="base">
        <a:spcBef>
          <a:spcPct val="0"/>
        </a:spcBef>
        <a:spcAft>
          <a:spcPct val="0"/>
        </a:spcAft>
        <a:defRPr sz="4400">
          <a:solidFill>
            <a:schemeClr val="tx2"/>
          </a:solidFill>
          <a:latin typeface="Times" charset="0"/>
          <a:ea typeface="ＭＳ Ｐゴシック" charset="0"/>
        </a:defRPr>
      </a:lvl3pPr>
      <a:lvl4pPr algn="ctr" rtl="0" fontAlgn="base">
        <a:spcBef>
          <a:spcPct val="0"/>
        </a:spcBef>
        <a:spcAft>
          <a:spcPct val="0"/>
        </a:spcAft>
        <a:defRPr sz="4400">
          <a:solidFill>
            <a:schemeClr val="tx2"/>
          </a:solidFill>
          <a:latin typeface="Times" charset="0"/>
          <a:ea typeface="ＭＳ Ｐゴシック" charset="0"/>
        </a:defRPr>
      </a:lvl4pPr>
      <a:lvl5pPr algn="ctr" rtl="0" fontAlgn="base">
        <a:spcBef>
          <a:spcPct val="0"/>
        </a:spcBef>
        <a:spcAft>
          <a:spcPct val="0"/>
        </a:spcAft>
        <a:defRPr sz="4400">
          <a:solidFill>
            <a:schemeClr val="tx2"/>
          </a:solidFill>
          <a:latin typeface="Times" charset="0"/>
          <a:ea typeface="ＭＳ Ｐゴシック" charset="0"/>
        </a:defRPr>
      </a:lvl5pPr>
      <a:lvl6pPr marL="457200" algn="ctr" rtl="0" fontAlgn="base">
        <a:spcBef>
          <a:spcPct val="0"/>
        </a:spcBef>
        <a:spcAft>
          <a:spcPct val="0"/>
        </a:spcAft>
        <a:defRPr sz="4400">
          <a:solidFill>
            <a:schemeClr val="tx2"/>
          </a:solidFill>
          <a:latin typeface="Times" charset="0"/>
          <a:ea typeface="ＭＳ Ｐゴシック" charset="0"/>
        </a:defRPr>
      </a:lvl6pPr>
      <a:lvl7pPr marL="914400" algn="ctr" rtl="0" fontAlgn="base">
        <a:spcBef>
          <a:spcPct val="0"/>
        </a:spcBef>
        <a:spcAft>
          <a:spcPct val="0"/>
        </a:spcAft>
        <a:defRPr sz="4400">
          <a:solidFill>
            <a:schemeClr val="tx2"/>
          </a:solidFill>
          <a:latin typeface="Times" charset="0"/>
          <a:ea typeface="ＭＳ Ｐゴシック" charset="0"/>
        </a:defRPr>
      </a:lvl7pPr>
      <a:lvl8pPr marL="1371600" algn="ctr" rtl="0" fontAlgn="base">
        <a:spcBef>
          <a:spcPct val="0"/>
        </a:spcBef>
        <a:spcAft>
          <a:spcPct val="0"/>
        </a:spcAft>
        <a:defRPr sz="4400">
          <a:solidFill>
            <a:schemeClr val="tx2"/>
          </a:solidFill>
          <a:latin typeface="Times" charset="0"/>
          <a:ea typeface="ＭＳ Ｐゴシック" charset="0"/>
        </a:defRPr>
      </a:lvl8pPr>
      <a:lvl9pPr marL="1828800" algn="ctr" rtl="0" fontAlgn="base">
        <a:spcBef>
          <a:spcPct val="0"/>
        </a:spcBef>
        <a:spcAft>
          <a:spcPct val="0"/>
        </a:spcAft>
        <a:defRPr sz="4400">
          <a:solidFill>
            <a:schemeClr val="tx2"/>
          </a:solidFill>
          <a:latin typeface="Times" charset="0"/>
          <a:ea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endParaRPr lang="en-US" smtClean="0">
              <a:solidFill>
                <a:srgbClr val="000000"/>
              </a:solidFill>
              <a:latin typeface="Times New Roman"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endParaRPr lang="en-US" smtClean="0">
              <a:solidFill>
                <a:srgbClr val="000000"/>
              </a:solidFill>
              <a:latin typeface="Times New Roman"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fld id="{A03718DC-2EEA-C842-A26F-AA0B4711241B}" type="slidenum">
              <a:rPr lang="en-US" smtClean="0">
                <a:solidFill>
                  <a:srgbClr val="000000"/>
                </a:solidFill>
                <a:latin typeface="Times New Roman" charset="0"/>
              </a:rPr>
              <a:pPr/>
              <a:t>‹n.›</a:t>
            </a:fld>
            <a:endParaRPr lang="en-US" smtClean="0">
              <a:solidFill>
                <a:srgbClr val="000000"/>
              </a:solidFill>
              <a:latin typeface="Times New Roman" charset="0"/>
            </a:endParaRPr>
          </a:p>
        </p:txBody>
      </p:sp>
    </p:spTree>
    <p:extLst>
      <p:ext uri="{BB962C8B-B14F-4D97-AF65-F5344CB8AC3E}">
        <p14:creationId xmlns:p14="http://schemas.microsoft.com/office/powerpoint/2010/main" val="36255266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ea typeface="ＭＳ Ｐゴシック" charset="0"/>
        </a:defRPr>
      </a:lvl2pPr>
      <a:lvl3pPr algn="ctr" rtl="0" fontAlgn="base">
        <a:spcBef>
          <a:spcPct val="0"/>
        </a:spcBef>
        <a:spcAft>
          <a:spcPct val="0"/>
        </a:spcAft>
        <a:defRPr sz="4400">
          <a:solidFill>
            <a:schemeClr val="tx2"/>
          </a:solidFill>
          <a:latin typeface="Times New Roman" charset="0"/>
          <a:ea typeface="ＭＳ Ｐゴシック" charset="0"/>
        </a:defRPr>
      </a:lvl3pPr>
      <a:lvl4pPr algn="ctr" rtl="0" fontAlgn="base">
        <a:spcBef>
          <a:spcPct val="0"/>
        </a:spcBef>
        <a:spcAft>
          <a:spcPct val="0"/>
        </a:spcAft>
        <a:defRPr sz="4400">
          <a:solidFill>
            <a:schemeClr val="tx2"/>
          </a:solidFill>
          <a:latin typeface="Times New Roman" charset="0"/>
          <a:ea typeface="ＭＳ Ｐゴシック" charset="0"/>
        </a:defRPr>
      </a:lvl4pPr>
      <a:lvl5pPr algn="ctr" rtl="0" fontAlgn="base">
        <a:spcBef>
          <a:spcPct val="0"/>
        </a:spcBef>
        <a:spcAft>
          <a:spcPct val="0"/>
        </a:spcAft>
        <a:defRPr sz="4400">
          <a:solidFill>
            <a:schemeClr val="tx2"/>
          </a:solidFill>
          <a:latin typeface="Times New Roman" charset="0"/>
          <a:ea typeface="ＭＳ Ｐゴシック" charset="0"/>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endParaRPr lang="en-US" smtClean="0">
              <a:solidFill>
                <a:srgbClr val="000000"/>
              </a:solidFill>
              <a:latin typeface="Times New Roman"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endParaRPr lang="en-US" smtClean="0">
              <a:solidFill>
                <a:srgbClr val="000000"/>
              </a:solidFill>
              <a:latin typeface="Times New Roman"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fld id="{A03718DC-2EEA-C842-A26F-AA0B4711241B}" type="slidenum">
              <a:rPr lang="en-US" smtClean="0">
                <a:solidFill>
                  <a:srgbClr val="000000"/>
                </a:solidFill>
                <a:latin typeface="Times New Roman" charset="0"/>
              </a:rPr>
              <a:pPr/>
              <a:t>‹n.›</a:t>
            </a:fld>
            <a:endParaRPr lang="en-US" smtClean="0">
              <a:solidFill>
                <a:srgbClr val="000000"/>
              </a:solidFill>
              <a:latin typeface="Times New Roman" charset="0"/>
            </a:endParaRPr>
          </a:p>
        </p:txBody>
      </p:sp>
    </p:spTree>
    <p:extLst>
      <p:ext uri="{BB962C8B-B14F-4D97-AF65-F5344CB8AC3E}">
        <p14:creationId xmlns:p14="http://schemas.microsoft.com/office/powerpoint/2010/main" val="17880089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ea typeface="ＭＳ Ｐゴシック" charset="0"/>
        </a:defRPr>
      </a:lvl2pPr>
      <a:lvl3pPr algn="ctr" rtl="0" fontAlgn="base">
        <a:spcBef>
          <a:spcPct val="0"/>
        </a:spcBef>
        <a:spcAft>
          <a:spcPct val="0"/>
        </a:spcAft>
        <a:defRPr sz="4400">
          <a:solidFill>
            <a:schemeClr val="tx2"/>
          </a:solidFill>
          <a:latin typeface="Times New Roman" charset="0"/>
          <a:ea typeface="ＭＳ Ｐゴシック" charset="0"/>
        </a:defRPr>
      </a:lvl3pPr>
      <a:lvl4pPr algn="ctr" rtl="0" fontAlgn="base">
        <a:spcBef>
          <a:spcPct val="0"/>
        </a:spcBef>
        <a:spcAft>
          <a:spcPct val="0"/>
        </a:spcAft>
        <a:defRPr sz="4400">
          <a:solidFill>
            <a:schemeClr val="tx2"/>
          </a:solidFill>
          <a:latin typeface="Times New Roman" charset="0"/>
          <a:ea typeface="ＭＳ Ｐゴシック" charset="0"/>
        </a:defRPr>
      </a:lvl4pPr>
      <a:lvl5pPr algn="ctr" rtl="0" fontAlgn="base">
        <a:spcBef>
          <a:spcPct val="0"/>
        </a:spcBef>
        <a:spcAft>
          <a:spcPct val="0"/>
        </a:spcAft>
        <a:defRPr sz="4400">
          <a:solidFill>
            <a:schemeClr val="tx2"/>
          </a:solidFill>
          <a:latin typeface="Times New Roman" charset="0"/>
          <a:ea typeface="ＭＳ Ｐゴシック" charset="0"/>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endParaRPr lang="en-US" smtClean="0">
              <a:solidFill>
                <a:srgbClr val="000000"/>
              </a:solidFill>
              <a:latin typeface="Times New Roman"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endParaRPr lang="en-US" smtClean="0">
              <a:solidFill>
                <a:srgbClr val="000000"/>
              </a:solidFill>
              <a:latin typeface="Times New Roman"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fld id="{A03718DC-2EEA-C842-A26F-AA0B4711241B}" type="slidenum">
              <a:rPr lang="en-US" smtClean="0">
                <a:solidFill>
                  <a:srgbClr val="000000"/>
                </a:solidFill>
                <a:latin typeface="Times New Roman" charset="0"/>
              </a:rPr>
              <a:pPr/>
              <a:t>‹n.›</a:t>
            </a:fld>
            <a:endParaRPr lang="en-US" smtClean="0">
              <a:solidFill>
                <a:srgbClr val="000000"/>
              </a:solidFill>
              <a:latin typeface="Times New Roman" charset="0"/>
            </a:endParaRPr>
          </a:p>
        </p:txBody>
      </p:sp>
    </p:spTree>
    <p:extLst>
      <p:ext uri="{BB962C8B-B14F-4D97-AF65-F5344CB8AC3E}">
        <p14:creationId xmlns:p14="http://schemas.microsoft.com/office/powerpoint/2010/main" val="92088718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ea typeface="ＭＳ Ｐゴシック" charset="0"/>
        </a:defRPr>
      </a:lvl2pPr>
      <a:lvl3pPr algn="ctr" rtl="0" fontAlgn="base">
        <a:spcBef>
          <a:spcPct val="0"/>
        </a:spcBef>
        <a:spcAft>
          <a:spcPct val="0"/>
        </a:spcAft>
        <a:defRPr sz="4400">
          <a:solidFill>
            <a:schemeClr val="tx2"/>
          </a:solidFill>
          <a:latin typeface="Times New Roman" charset="0"/>
          <a:ea typeface="ＭＳ Ｐゴシック" charset="0"/>
        </a:defRPr>
      </a:lvl3pPr>
      <a:lvl4pPr algn="ctr" rtl="0" fontAlgn="base">
        <a:spcBef>
          <a:spcPct val="0"/>
        </a:spcBef>
        <a:spcAft>
          <a:spcPct val="0"/>
        </a:spcAft>
        <a:defRPr sz="4400">
          <a:solidFill>
            <a:schemeClr val="tx2"/>
          </a:solidFill>
          <a:latin typeface="Times New Roman" charset="0"/>
          <a:ea typeface="ＭＳ Ｐゴシック" charset="0"/>
        </a:defRPr>
      </a:lvl4pPr>
      <a:lvl5pPr algn="ctr" rtl="0" fontAlgn="base">
        <a:spcBef>
          <a:spcPct val="0"/>
        </a:spcBef>
        <a:spcAft>
          <a:spcPct val="0"/>
        </a:spcAft>
        <a:defRPr sz="4400">
          <a:solidFill>
            <a:schemeClr val="tx2"/>
          </a:solidFill>
          <a:latin typeface="Times New Roman" charset="0"/>
          <a:ea typeface="ＭＳ Ｐゴシック" charset="0"/>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endParaRPr lang="en-US" smtClean="0">
              <a:solidFill>
                <a:srgbClr val="000000"/>
              </a:solidFill>
              <a:latin typeface="Times New Roman"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endParaRPr lang="en-US" smtClean="0">
              <a:solidFill>
                <a:srgbClr val="000000"/>
              </a:solidFill>
              <a:latin typeface="Times New Roman"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fld id="{A03718DC-2EEA-C842-A26F-AA0B4711241B}" type="slidenum">
              <a:rPr lang="en-US" smtClean="0">
                <a:solidFill>
                  <a:srgbClr val="000000"/>
                </a:solidFill>
                <a:latin typeface="Times New Roman" charset="0"/>
              </a:rPr>
              <a:pPr/>
              <a:t>‹n.›</a:t>
            </a:fld>
            <a:endParaRPr lang="en-US" smtClean="0">
              <a:solidFill>
                <a:srgbClr val="000000"/>
              </a:solidFill>
              <a:latin typeface="Times New Roman" charset="0"/>
            </a:endParaRPr>
          </a:p>
        </p:txBody>
      </p:sp>
    </p:spTree>
    <p:extLst>
      <p:ext uri="{BB962C8B-B14F-4D97-AF65-F5344CB8AC3E}">
        <p14:creationId xmlns:p14="http://schemas.microsoft.com/office/powerpoint/2010/main" val="4111108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ea typeface="ＭＳ Ｐゴシック" charset="0"/>
        </a:defRPr>
      </a:lvl2pPr>
      <a:lvl3pPr algn="ctr" rtl="0" fontAlgn="base">
        <a:spcBef>
          <a:spcPct val="0"/>
        </a:spcBef>
        <a:spcAft>
          <a:spcPct val="0"/>
        </a:spcAft>
        <a:defRPr sz="4400">
          <a:solidFill>
            <a:schemeClr val="tx2"/>
          </a:solidFill>
          <a:latin typeface="Times New Roman" charset="0"/>
          <a:ea typeface="ＭＳ Ｐゴシック" charset="0"/>
        </a:defRPr>
      </a:lvl3pPr>
      <a:lvl4pPr algn="ctr" rtl="0" fontAlgn="base">
        <a:spcBef>
          <a:spcPct val="0"/>
        </a:spcBef>
        <a:spcAft>
          <a:spcPct val="0"/>
        </a:spcAft>
        <a:defRPr sz="4400">
          <a:solidFill>
            <a:schemeClr val="tx2"/>
          </a:solidFill>
          <a:latin typeface="Times New Roman" charset="0"/>
          <a:ea typeface="ＭＳ Ｐゴシック" charset="0"/>
        </a:defRPr>
      </a:lvl4pPr>
      <a:lvl5pPr algn="ctr" rtl="0" fontAlgn="base">
        <a:spcBef>
          <a:spcPct val="0"/>
        </a:spcBef>
        <a:spcAft>
          <a:spcPct val="0"/>
        </a:spcAft>
        <a:defRPr sz="4400">
          <a:solidFill>
            <a:schemeClr val="tx2"/>
          </a:solidFill>
          <a:latin typeface="Times New Roman" charset="0"/>
          <a:ea typeface="ＭＳ Ｐゴシック" charset="0"/>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endParaRPr lang="en-US" smtClean="0">
              <a:solidFill>
                <a:srgbClr val="000000"/>
              </a:solidFill>
              <a:latin typeface="Times New Roman"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endParaRPr lang="en-US" smtClean="0">
              <a:solidFill>
                <a:srgbClr val="000000"/>
              </a:solidFill>
              <a:latin typeface="Times New Roman"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fld id="{A03718DC-2EEA-C842-A26F-AA0B4711241B}" type="slidenum">
              <a:rPr lang="en-US" smtClean="0">
                <a:solidFill>
                  <a:srgbClr val="000000"/>
                </a:solidFill>
                <a:latin typeface="Times New Roman" charset="0"/>
              </a:rPr>
              <a:pPr/>
              <a:t>‹n.›</a:t>
            </a:fld>
            <a:endParaRPr lang="en-US" smtClean="0">
              <a:solidFill>
                <a:srgbClr val="000000"/>
              </a:solidFill>
              <a:latin typeface="Times New Roman" charset="0"/>
            </a:endParaRPr>
          </a:p>
        </p:txBody>
      </p:sp>
    </p:spTree>
    <p:extLst>
      <p:ext uri="{BB962C8B-B14F-4D97-AF65-F5344CB8AC3E}">
        <p14:creationId xmlns:p14="http://schemas.microsoft.com/office/powerpoint/2010/main" val="131249666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ea typeface="ＭＳ Ｐゴシック" charset="0"/>
        </a:defRPr>
      </a:lvl2pPr>
      <a:lvl3pPr algn="ctr" rtl="0" fontAlgn="base">
        <a:spcBef>
          <a:spcPct val="0"/>
        </a:spcBef>
        <a:spcAft>
          <a:spcPct val="0"/>
        </a:spcAft>
        <a:defRPr sz="4400">
          <a:solidFill>
            <a:schemeClr val="tx2"/>
          </a:solidFill>
          <a:latin typeface="Times New Roman" charset="0"/>
          <a:ea typeface="ＭＳ Ｐゴシック" charset="0"/>
        </a:defRPr>
      </a:lvl3pPr>
      <a:lvl4pPr algn="ctr" rtl="0" fontAlgn="base">
        <a:spcBef>
          <a:spcPct val="0"/>
        </a:spcBef>
        <a:spcAft>
          <a:spcPct val="0"/>
        </a:spcAft>
        <a:defRPr sz="4400">
          <a:solidFill>
            <a:schemeClr val="tx2"/>
          </a:solidFill>
          <a:latin typeface="Times New Roman" charset="0"/>
          <a:ea typeface="ＭＳ Ｐゴシック" charset="0"/>
        </a:defRPr>
      </a:lvl4pPr>
      <a:lvl5pPr algn="ctr" rtl="0" fontAlgn="base">
        <a:spcBef>
          <a:spcPct val="0"/>
        </a:spcBef>
        <a:spcAft>
          <a:spcPct val="0"/>
        </a:spcAft>
        <a:defRPr sz="4400">
          <a:solidFill>
            <a:schemeClr val="tx2"/>
          </a:solidFill>
          <a:latin typeface="Times New Roman" charset="0"/>
          <a:ea typeface="ＭＳ Ｐゴシック" charset="0"/>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endParaRPr lang="en-US" smtClean="0">
              <a:solidFill>
                <a:srgbClr val="000000"/>
              </a:solidFill>
              <a:latin typeface="Times New Roman"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endParaRPr lang="en-US" smtClean="0">
              <a:solidFill>
                <a:srgbClr val="000000"/>
              </a:solidFill>
              <a:latin typeface="Times New Roman"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fld id="{A03718DC-2EEA-C842-A26F-AA0B4711241B}" type="slidenum">
              <a:rPr lang="en-US" smtClean="0">
                <a:solidFill>
                  <a:srgbClr val="000000"/>
                </a:solidFill>
                <a:latin typeface="Times New Roman" charset="0"/>
              </a:rPr>
              <a:pPr/>
              <a:t>‹n.›</a:t>
            </a:fld>
            <a:endParaRPr lang="en-US" smtClean="0">
              <a:solidFill>
                <a:srgbClr val="000000"/>
              </a:solidFill>
              <a:latin typeface="Times New Roman" charset="0"/>
            </a:endParaRPr>
          </a:p>
        </p:txBody>
      </p:sp>
    </p:spTree>
    <p:extLst>
      <p:ext uri="{BB962C8B-B14F-4D97-AF65-F5344CB8AC3E}">
        <p14:creationId xmlns:p14="http://schemas.microsoft.com/office/powerpoint/2010/main" val="390857005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ea typeface="ＭＳ Ｐゴシック" charset="0"/>
        </a:defRPr>
      </a:lvl2pPr>
      <a:lvl3pPr algn="ctr" rtl="0" fontAlgn="base">
        <a:spcBef>
          <a:spcPct val="0"/>
        </a:spcBef>
        <a:spcAft>
          <a:spcPct val="0"/>
        </a:spcAft>
        <a:defRPr sz="4400">
          <a:solidFill>
            <a:schemeClr val="tx2"/>
          </a:solidFill>
          <a:latin typeface="Times New Roman" charset="0"/>
          <a:ea typeface="ＭＳ Ｐゴシック" charset="0"/>
        </a:defRPr>
      </a:lvl3pPr>
      <a:lvl4pPr algn="ctr" rtl="0" fontAlgn="base">
        <a:spcBef>
          <a:spcPct val="0"/>
        </a:spcBef>
        <a:spcAft>
          <a:spcPct val="0"/>
        </a:spcAft>
        <a:defRPr sz="4400">
          <a:solidFill>
            <a:schemeClr val="tx2"/>
          </a:solidFill>
          <a:latin typeface="Times New Roman" charset="0"/>
          <a:ea typeface="ＭＳ Ｐゴシック" charset="0"/>
        </a:defRPr>
      </a:lvl4pPr>
      <a:lvl5pPr algn="ctr" rtl="0" fontAlgn="base">
        <a:spcBef>
          <a:spcPct val="0"/>
        </a:spcBef>
        <a:spcAft>
          <a:spcPct val="0"/>
        </a:spcAft>
        <a:defRPr sz="4400">
          <a:solidFill>
            <a:schemeClr val="tx2"/>
          </a:solidFill>
          <a:latin typeface="Times New Roman" charset="0"/>
          <a:ea typeface="ＭＳ Ｐゴシック" charset="0"/>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 Id="rId3"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 Id="rId3"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 Id="rId3"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 Id="rId3"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 Id="rId3" Type="http://schemas.openxmlformats.org/officeDocument/2006/relationships/image" Target="../media/image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6.xml"/><Relationship Id="rId3" Type="http://schemas.openxmlformats.org/officeDocument/2006/relationships/image" Target="../media/image19.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8.xml"/><Relationship Id="rId3" Type="http://schemas.openxmlformats.org/officeDocument/2006/relationships/image" Target="../media/image20.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12.xml"/><Relationship Id="rId3" Type="http://schemas.openxmlformats.org/officeDocument/2006/relationships/image" Target="../media/image2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2.png"/></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oleObject" Target="../embeddings/oleObject1.bin"/><Relationship Id="rId6" Type="http://schemas.openxmlformats.org/officeDocument/2006/relationships/image" Target="../media/image23.emf"/><Relationship Id="rId7" Type="http://schemas.openxmlformats.org/officeDocument/2006/relationships/image" Target="../media/image26.png"/><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1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16.xml"/><Relationship Id="rId3" Type="http://schemas.openxmlformats.org/officeDocument/2006/relationships/image" Target="../media/image27.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17.xml"/><Relationship Id="rId3" Type="http://schemas.openxmlformats.org/officeDocument/2006/relationships/image" Target="../media/image28.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18.xml"/><Relationship Id="rId3" Type="http://schemas.openxmlformats.org/officeDocument/2006/relationships/image" Target="../media/image29.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1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2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22.xml"/><Relationship Id="rId3" Type="http://schemas.openxmlformats.org/officeDocument/2006/relationships/image" Target="../media/image27.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23.xml"/><Relationship Id="rId3" Type="http://schemas.openxmlformats.org/officeDocument/2006/relationships/image" Target="../media/image30.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po 7"/>
          <p:cNvGrpSpPr/>
          <p:nvPr/>
        </p:nvGrpSpPr>
        <p:grpSpPr>
          <a:xfrm>
            <a:off x="467544" y="692696"/>
            <a:ext cx="8208912" cy="144016"/>
            <a:chOff x="467544" y="692696"/>
            <a:chExt cx="8208912" cy="144016"/>
          </a:xfrm>
        </p:grpSpPr>
        <p:cxnSp>
          <p:nvCxnSpPr>
            <p:cNvPr id="9" name="Connettore 1 8"/>
            <p:cNvCxnSpPr/>
            <p:nvPr/>
          </p:nvCxnSpPr>
          <p:spPr>
            <a:xfrm>
              <a:off x="467544" y="764704"/>
              <a:ext cx="8208912" cy="0"/>
            </a:xfrm>
            <a:prstGeom prst="line">
              <a:avLst/>
            </a:prstGeom>
            <a:ln w="3175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0" name="Rettangolo arrotondato 9"/>
            <p:cNvSpPr/>
            <p:nvPr/>
          </p:nvSpPr>
          <p:spPr>
            <a:xfrm>
              <a:off x="2699792" y="692696"/>
              <a:ext cx="3672408" cy="144016"/>
            </a:xfrm>
            <a:prstGeom prst="roundRect">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grpSp>
      <p:pic>
        <p:nvPicPr>
          <p:cNvPr id="1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6270"/>
            <a:ext cx="1551427" cy="48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p:cNvSpPr txBox="1"/>
          <p:nvPr/>
        </p:nvSpPr>
        <p:spPr>
          <a:xfrm>
            <a:off x="1979712" y="2924944"/>
            <a:ext cx="4752528" cy="707886"/>
          </a:xfrm>
          <a:prstGeom prst="rect">
            <a:avLst/>
          </a:prstGeom>
          <a:noFill/>
        </p:spPr>
        <p:txBody>
          <a:bodyPr wrap="square" rtlCol="0">
            <a:spAutoFit/>
          </a:bodyPr>
          <a:lstStyle/>
          <a:p>
            <a:r>
              <a:rPr lang="it-IT" sz="4000" dirty="0" smtClean="0"/>
              <a:t>Spettroscopia IR</a:t>
            </a:r>
            <a:endParaRPr lang="it-IT" sz="4000" dirty="0"/>
          </a:p>
        </p:txBody>
      </p:sp>
    </p:spTree>
    <p:extLst>
      <p:ext uri="{BB962C8B-B14F-4D97-AF65-F5344CB8AC3E}">
        <p14:creationId xmlns:p14="http://schemas.microsoft.com/office/powerpoint/2010/main" val="416666025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Box 8"/>
          <p:cNvSpPr txBox="1">
            <a:spLocks noChangeArrowheads="1"/>
          </p:cNvSpPr>
          <p:nvPr/>
        </p:nvSpPr>
        <p:spPr bwMode="auto">
          <a:xfrm>
            <a:off x="357188" y="1071563"/>
            <a:ext cx="8572500" cy="451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just" eaLnBrk="1" hangingPunct="1">
              <a:lnSpc>
                <a:spcPct val="114000"/>
              </a:lnSpc>
            </a:pPr>
            <a:r>
              <a:rPr lang="it-IT" dirty="0"/>
              <a:t>La legge di </a:t>
            </a:r>
            <a:r>
              <a:rPr lang="it-IT" dirty="0" err="1"/>
              <a:t>Hooke</a:t>
            </a:r>
            <a:r>
              <a:rPr lang="it-IT" dirty="0"/>
              <a:t> ci permette di conoscere la frequenza alla quale assorbirà un oscillatore di tipo X – Y.</a:t>
            </a:r>
          </a:p>
          <a:p>
            <a:pPr algn="just" eaLnBrk="1" hangingPunct="1">
              <a:lnSpc>
                <a:spcPct val="114000"/>
              </a:lnSpc>
            </a:pPr>
            <a:r>
              <a:rPr lang="it-IT" dirty="0"/>
              <a:t>Tuttavia i valori ottenuti in questa maniera sono poco attendibili, e questo perché non si tiene conto né delle interazioni accoppiate, né </a:t>
            </a:r>
            <a:r>
              <a:rPr lang="it-IT" dirty="0" smtClean="0"/>
              <a:t>dell’intorno </a:t>
            </a:r>
            <a:r>
              <a:rPr lang="it-IT" dirty="0"/>
              <a:t>dei due atomi </a:t>
            </a:r>
            <a:r>
              <a:rPr lang="it-IT" dirty="0" smtClean="0"/>
              <a:t>nell’ambito </a:t>
            </a:r>
            <a:r>
              <a:rPr lang="it-IT" dirty="0"/>
              <a:t>della molecola.</a:t>
            </a:r>
          </a:p>
          <a:p>
            <a:pPr algn="just" eaLnBrk="1" hangingPunct="1">
              <a:lnSpc>
                <a:spcPct val="114000"/>
              </a:lnSpc>
            </a:pPr>
            <a:endParaRPr lang="it-IT" b="1" dirty="0"/>
          </a:p>
          <a:p>
            <a:pPr algn="just" eaLnBrk="1" hangingPunct="1">
              <a:lnSpc>
                <a:spcPct val="114000"/>
              </a:lnSpc>
            </a:pPr>
            <a:r>
              <a:rPr lang="it-IT" b="1" dirty="0"/>
              <a:t>Associazione molecolare</a:t>
            </a:r>
          </a:p>
          <a:p>
            <a:pPr algn="just" eaLnBrk="1" hangingPunct="1">
              <a:lnSpc>
                <a:spcPct val="114000"/>
              </a:lnSpc>
            </a:pPr>
            <a:r>
              <a:rPr lang="it-IT" dirty="0"/>
              <a:t>Le molecole </a:t>
            </a:r>
            <a:r>
              <a:rPr lang="it-IT" dirty="0" smtClean="0"/>
              <a:t>all’interno </a:t>
            </a:r>
            <a:r>
              <a:rPr lang="it-IT" dirty="0"/>
              <a:t>di un campione possono instaurare dei legami fra di loro, e in particolare possono formare dei legami idrogeno, sia intermolecolari (come accade nel caso degli acidi carbossilici), sia intramolecolari.</a:t>
            </a:r>
          </a:p>
          <a:p>
            <a:pPr algn="just" eaLnBrk="1" hangingPunct="1">
              <a:lnSpc>
                <a:spcPct val="114000"/>
              </a:lnSpc>
            </a:pPr>
            <a:r>
              <a:rPr lang="it-IT" dirty="0"/>
              <a:t>Il legame idrogeno si forma in qualsiasi sistema contenente un gruppo donatore di protoni (X–H) e un gruppo accettore.</a:t>
            </a:r>
          </a:p>
          <a:p>
            <a:pPr algn="just" eaLnBrk="1" hangingPunct="1">
              <a:lnSpc>
                <a:spcPct val="114000"/>
              </a:lnSpc>
            </a:pPr>
            <a:r>
              <a:rPr lang="it-IT" dirty="0"/>
              <a:t>Sia X che Y sono elementi elettronegativi, e Y possiede un doppietto elettronico non condiviso.</a:t>
            </a:r>
          </a:p>
        </p:txBody>
      </p:sp>
      <p:sp>
        <p:nvSpPr>
          <p:cNvPr id="9" name="Text Box 3"/>
          <p:cNvSpPr txBox="1">
            <a:spLocks noChangeArrowheads="1"/>
          </p:cNvSpPr>
          <p:nvPr/>
        </p:nvSpPr>
        <p:spPr bwMode="auto">
          <a:xfrm>
            <a:off x="0" y="-66873"/>
            <a:ext cx="9144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396000" eaLnBrk="1" hangingPunct="1">
              <a:lnSpc>
                <a:spcPct val="150000"/>
              </a:lnSpc>
            </a:pPr>
            <a:r>
              <a:rPr lang="it-IT" sz="2400" b="1" i="1" dirty="0" smtClean="0"/>
              <a:t>Variazione della frequenza di assorbimento</a:t>
            </a:r>
            <a:endParaRPr lang="it-IT" sz="2400" b="1" i="1" dirty="0"/>
          </a:p>
        </p:txBody>
      </p:sp>
      <p:grpSp>
        <p:nvGrpSpPr>
          <p:cNvPr id="10" name="Gruppo 9"/>
          <p:cNvGrpSpPr/>
          <p:nvPr/>
        </p:nvGrpSpPr>
        <p:grpSpPr>
          <a:xfrm>
            <a:off x="467544" y="692696"/>
            <a:ext cx="8208912" cy="144016"/>
            <a:chOff x="467544" y="692696"/>
            <a:chExt cx="8208912" cy="144016"/>
          </a:xfrm>
        </p:grpSpPr>
        <p:cxnSp>
          <p:nvCxnSpPr>
            <p:cNvPr id="11" name="Connettore 1 10"/>
            <p:cNvCxnSpPr/>
            <p:nvPr/>
          </p:nvCxnSpPr>
          <p:spPr>
            <a:xfrm>
              <a:off x="467544" y="764704"/>
              <a:ext cx="8208912" cy="0"/>
            </a:xfrm>
            <a:prstGeom prst="line">
              <a:avLst/>
            </a:prstGeom>
            <a:ln w="3175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2" name="Rettangolo arrotondato 11"/>
            <p:cNvSpPr/>
            <p:nvPr/>
          </p:nvSpPr>
          <p:spPr>
            <a:xfrm>
              <a:off x="2699792" y="692696"/>
              <a:ext cx="3672408" cy="144016"/>
            </a:xfrm>
            <a:prstGeom prst="roundRect">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pic>
        <p:nvPicPr>
          <p:cNvPr id="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6270"/>
            <a:ext cx="1551427" cy="48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Box 8"/>
          <p:cNvSpPr txBox="1">
            <a:spLocks noChangeArrowheads="1"/>
          </p:cNvSpPr>
          <p:nvPr/>
        </p:nvSpPr>
        <p:spPr bwMode="auto">
          <a:xfrm>
            <a:off x="357188" y="1071563"/>
            <a:ext cx="8572500" cy="2296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just" eaLnBrk="1" hangingPunct="1">
              <a:lnSpc>
                <a:spcPct val="114000"/>
              </a:lnSpc>
            </a:pPr>
            <a:r>
              <a:rPr lang="it-IT" dirty="0"/>
              <a:t>Gruppi donatori </a:t>
            </a:r>
            <a:r>
              <a:rPr lang="en-US" dirty="0"/>
              <a:t>→ </a:t>
            </a:r>
            <a:r>
              <a:rPr lang="it-IT" dirty="0"/>
              <a:t>carbossili, ossidrili, ammine, ammidi</a:t>
            </a:r>
          </a:p>
          <a:p>
            <a:pPr algn="just" eaLnBrk="1" hangingPunct="1">
              <a:lnSpc>
                <a:spcPct val="114000"/>
              </a:lnSpc>
            </a:pPr>
            <a:r>
              <a:rPr lang="it-IT" dirty="0"/>
              <a:t>Gruppi accettori </a:t>
            </a:r>
            <a:r>
              <a:rPr lang="en-US" dirty="0"/>
              <a:t>→ </a:t>
            </a:r>
            <a:r>
              <a:rPr lang="it-IT" dirty="0"/>
              <a:t>ossigeno, azoto, alogeni </a:t>
            </a:r>
          </a:p>
          <a:p>
            <a:pPr algn="just" eaLnBrk="1" hangingPunct="1">
              <a:lnSpc>
                <a:spcPct val="114000"/>
              </a:lnSpc>
            </a:pPr>
            <a:endParaRPr lang="it-IT" dirty="0"/>
          </a:p>
          <a:p>
            <a:pPr algn="just" eaLnBrk="1" hangingPunct="1">
              <a:lnSpc>
                <a:spcPct val="114000"/>
              </a:lnSpc>
            </a:pPr>
            <a:r>
              <a:rPr lang="it-IT" dirty="0"/>
              <a:t>Il legame idrogeno modifica la costante di forza di entrambi i gruppi, perciò vengono alterate le frequenze di vibrazione sia dello stretching che del bending; più precisamente si osserva un generale spostamento delle frequenze verso valori più bassi, cosa che porta a bande più intense e allargate</a:t>
            </a:r>
            <a:r>
              <a:rPr lang="it-IT" dirty="0" smtClean="0"/>
              <a:t>.</a:t>
            </a:r>
            <a:endParaRPr lang="it-IT" dirty="0"/>
          </a:p>
        </p:txBody>
      </p:sp>
      <p:sp>
        <p:nvSpPr>
          <p:cNvPr id="9" name="Text Box 3"/>
          <p:cNvSpPr txBox="1">
            <a:spLocks noChangeArrowheads="1"/>
          </p:cNvSpPr>
          <p:nvPr/>
        </p:nvSpPr>
        <p:spPr bwMode="auto">
          <a:xfrm>
            <a:off x="0" y="-66873"/>
            <a:ext cx="9144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396000" eaLnBrk="1" hangingPunct="1">
              <a:lnSpc>
                <a:spcPct val="150000"/>
              </a:lnSpc>
            </a:pPr>
            <a:r>
              <a:rPr lang="it-IT" sz="2400" b="1" i="1" dirty="0" smtClean="0"/>
              <a:t>Variazione della frequenza di assorbimento</a:t>
            </a:r>
            <a:endParaRPr lang="it-IT" sz="2400" b="1" i="1" dirty="0"/>
          </a:p>
        </p:txBody>
      </p:sp>
      <p:grpSp>
        <p:nvGrpSpPr>
          <p:cNvPr id="10" name="Gruppo 9"/>
          <p:cNvGrpSpPr/>
          <p:nvPr/>
        </p:nvGrpSpPr>
        <p:grpSpPr>
          <a:xfrm>
            <a:off x="467544" y="692696"/>
            <a:ext cx="8208912" cy="144016"/>
            <a:chOff x="467544" y="692696"/>
            <a:chExt cx="8208912" cy="144016"/>
          </a:xfrm>
        </p:grpSpPr>
        <p:cxnSp>
          <p:nvCxnSpPr>
            <p:cNvPr id="11" name="Connettore 1 10"/>
            <p:cNvCxnSpPr/>
            <p:nvPr/>
          </p:nvCxnSpPr>
          <p:spPr>
            <a:xfrm>
              <a:off x="467544" y="764704"/>
              <a:ext cx="8208912" cy="0"/>
            </a:xfrm>
            <a:prstGeom prst="line">
              <a:avLst/>
            </a:prstGeom>
            <a:ln w="3175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2" name="Rettangolo arrotondato 11"/>
            <p:cNvSpPr/>
            <p:nvPr/>
          </p:nvSpPr>
          <p:spPr>
            <a:xfrm>
              <a:off x="2699792" y="692696"/>
              <a:ext cx="3672408" cy="144016"/>
            </a:xfrm>
            <a:prstGeom prst="roundRect">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pic>
        <p:nvPicPr>
          <p:cNvPr id="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6270"/>
            <a:ext cx="1551427" cy="48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Box 8"/>
          <p:cNvSpPr txBox="1">
            <a:spLocks noChangeArrowheads="1"/>
          </p:cNvSpPr>
          <p:nvPr/>
        </p:nvSpPr>
        <p:spPr bwMode="auto">
          <a:xfrm>
            <a:off x="357188" y="1071563"/>
            <a:ext cx="857250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just" eaLnBrk="1" hangingPunct="1">
              <a:lnSpc>
                <a:spcPct val="114000"/>
              </a:lnSpc>
            </a:pPr>
            <a:r>
              <a:rPr lang="it-IT" b="1" dirty="0"/>
              <a:t>Effetto induttivo e mesomerico</a:t>
            </a:r>
          </a:p>
          <a:p>
            <a:pPr algn="just" eaLnBrk="1" hangingPunct="1">
              <a:lnSpc>
                <a:spcPct val="114000"/>
              </a:lnSpc>
            </a:pPr>
            <a:r>
              <a:rPr lang="it-IT" dirty="0"/>
              <a:t>La frequenza di assorbimento di un gruppo funzionale dipende soprattutto </a:t>
            </a:r>
            <a:r>
              <a:rPr lang="it-IT" dirty="0" smtClean="0"/>
              <a:t>dall’intorno </a:t>
            </a:r>
            <a:r>
              <a:rPr lang="it-IT" dirty="0"/>
              <a:t>che si trova da affrontare (presenza di gruppi </a:t>
            </a:r>
            <a:r>
              <a:rPr lang="it-IT" dirty="0" err="1"/>
              <a:t>elettron</a:t>
            </a:r>
            <a:r>
              <a:rPr lang="it-IT" dirty="0"/>
              <a:t>-donatori o </a:t>
            </a:r>
            <a:r>
              <a:rPr lang="it-IT" dirty="0" err="1"/>
              <a:t>elettron</a:t>
            </a:r>
            <a:r>
              <a:rPr lang="it-IT" dirty="0"/>
              <a:t>-attrattori).</a:t>
            </a:r>
          </a:p>
          <a:p>
            <a:pPr algn="just" eaLnBrk="1" hangingPunct="1">
              <a:lnSpc>
                <a:spcPct val="114000"/>
              </a:lnSpc>
            </a:pPr>
            <a:endParaRPr lang="it-IT" dirty="0"/>
          </a:p>
          <a:p>
            <a:pPr algn="just" eaLnBrk="1" hangingPunct="1">
              <a:lnSpc>
                <a:spcPct val="114000"/>
              </a:lnSpc>
            </a:pPr>
            <a:r>
              <a:rPr lang="it-IT" dirty="0"/>
              <a:t>Gruppi </a:t>
            </a:r>
            <a:r>
              <a:rPr lang="it-IT" dirty="0" err="1"/>
              <a:t>elettron</a:t>
            </a:r>
            <a:r>
              <a:rPr lang="it-IT" dirty="0"/>
              <a:t>-attrattori:</a:t>
            </a:r>
            <a:r>
              <a:rPr lang="en-US" dirty="0"/>
              <a:t> </a:t>
            </a:r>
            <a:r>
              <a:rPr lang="it-IT" dirty="0"/>
              <a:t>sono gruppi che richiamano elettroni attraverso i legami chimici, spostando gli assorbimenti dei gruppi vicini a frequenze </a:t>
            </a:r>
            <a:r>
              <a:rPr lang="it-IT" dirty="0" smtClean="0"/>
              <a:t>minori</a:t>
            </a:r>
            <a:r>
              <a:rPr lang="it-IT" dirty="0"/>
              <a:t>, cosa che si manifesta soprattutto in sistemi π, con doppi e tripli legami.</a:t>
            </a:r>
          </a:p>
          <a:p>
            <a:pPr algn="just" eaLnBrk="1" hangingPunct="1">
              <a:lnSpc>
                <a:spcPct val="114000"/>
              </a:lnSpc>
            </a:pPr>
            <a:r>
              <a:rPr lang="it-IT" dirty="0"/>
              <a:t>Questo perché a causa del depauperamento elettronico il doppio legame perde parte del carattere π e acquista caratteristiche di legame singolo</a:t>
            </a:r>
          </a:p>
          <a:p>
            <a:pPr algn="just" eaLnBrk="1" hangingPunct="1">
              <a:lnSpc>
                <a:spcPct val="114000"/>
              </a:lnSpc>
            </a:pPr>
            <a:endParaRPr lang="it-IT" dirty="0"/>
          </a:p>
          <a:p>
            <a:pPr algn="just" eaLnBrk="1" hangingPunct="1">
              <a:lnSpc>
                <a:spcPct val="114000"/>
              </a:lnSpc>
            </a:pPr>
            <a:r>
              <a:rPr lang="it-IT" dirty="0"/>
              <a:t>Gruppi </a:t>
            </a:r>
            <a:r>
              <a:rPr lang="it-IT" dirty="0" err="1"/>
              <a:t>elettron</a:t>
            </a:r>
            <a:r>
              <a:rPr lang="it-IT" dirty="0"/>
              <a:t>-donatori:</a:t>
            </a:r>
            <a:r>
              <a:rPr lang="en-US" dirty="0"/>
              <a:t> </a:t>
            </a:r>
            <a:r>
              <a:rPr lang="it-IT" dirty="0"/>
              <a:t>si comportano in maniera contraria agli </a:t>
            </a:r>
            <a:r>
              <a:rPr lang="it-IT" dirty="0" err="1"/>
              <a:t>elettron</a:t>
            </a:r>
            <a:r>
              <a:rPr lang="it-IT" dirty="0"/>
              <a:t>-attrattori, spostando gli assorbimenti a frequenze maggiori</a:t>
            </a:r>
          </a:p>
          <a:p>
            <a:pPr algn="just" eaLnBrk="1" hangingPunct="1">
              <a:lnSpc>
                <a:spcPct val="114000"/>
              </a:lnSpc>
            </a:pPr>
            <a:endParaRPr lang="it-IT" dirty="0"/>
          </a:p>
        </p:txBody>
      </p:sp>
      <p:sp>
        <p:nvSpPr>
          <p:cNvPr id="9" name="Text Box 3"/>
          <p:cNvSpPr txBox="1">
            <a:spLocks noChangeArrowheads="1"/>
          </p:cNvSpPr>
          <p:nvPr/>
        </p:nvSpPr>
        <p:spPr bwMode="auto">
          <a:xfrm>
            <a:off x="0" y="-66873"/>
            <a:ext cx="9144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396000" eaLnBrk="1" hangingPunct="1">
              <a:lnSpc>
                <a:spcPct val="150000"/>
              </a:lnSpc>
            </a:pPr>
            <a:r>
              <a:rPr lang="it-IT" sz="2400" b="1" i="1" dirty="0" smtClean="0"/>
              <a:t>Variazione della frequenza di assorbimento</a:t>
            </a:r>
            <a:endParaRPr lang="it-IT" sz="2400" b="1" i="1" dirty="0"/>
          </a:p>
        </p:txBody>
      </p:sp>
      <p:grpSp>
        <p:nvGrpSpPr>
          <p:cNvPr id="10" name="Gruppo 9"/>
          <p:cNvGrpSpPr/>
          <p:nvPr/>
        </p:nvGrpSpPr>
        <p:grpSpPr>
          <a:xfrm>
            <a:off x="467544" y="692696"/>
            <a:ext cx="8208912" cy="144016"/>
            <a:chOff x="467544" y="692696"/>
            <a:chExt cx="8208912" cy="144016"/>
          </a:xfrm>
        </p:grpSpPr>
        <p:cxnSp>
          <p:nvCxnSpPr>
            <p:cNvPr id="11" name="Connettore 1 10"/>
            <p:cNvCxnSpPr/>
            <p:nvPr/>
          </p:nvCxnSpPr>
          <p:spPr>
            <a:xfrm>
              <a:off x="467544" y="764704"/>
              <a:ext cx="8208912" cy="0"/>
            </a:xfrm>
            <a:prstGeom prst="line">
              <a:avLst/>
            </a:prstGeom>
            <a:ln w="3175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2" name="Rettangolo arrotondato 11"/>
            <p:cNvSpPr/>
            <p:nvPr/>
          </p:nvSpPr>
          <p:spPr>
            <a:xfrm>
              <a:off x="2699792" y="692696"/>
              <a:ext cx="3672408" cy="144016"/>
            </a:xfrm>
            <a:prstGeom prst="roundRect">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pic>
        <p:nvPicPr>
          <p:cNvPr id="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6270"/>
            <a:ext cx="1551427" cy="48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Box 8"/>
          <p:cNvSpPr txBox="1">
            <a:spLocks noChangeArrowheads="1"/>
          </p:cNvSpPr>
          <p:nvPr/>
        </p:nvSpPr>
        <p:spPr bwMode="auto">
          <a:xfrm>
            <a:off x="357188" y="1071563"/>
            <a:ext cx="8572500" cy="317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just" eaLnBrk="1" hangingPunct="1">
              <a:lnSpc>
                <a:spcPct val="114000"/>
              </a:lnSpc>
            </a:pPr>
            <a:r>
              <a:rPr lang="it-IT" b="1" dirty="0"/>
              <a:t>Coniugazione</a:t>
            </a:r>
            <a:r>
              <a:rPr lang="it-IT" dirty="0"/>
              <a:t>: produce una delocalizzazione degli elettroni π, riducendo il carattere di doppio legame, e quindi spostando le frequenze a valori più bassi di circa 10 – 15 cm</a:t>
            </a:r>
            <a:r>
              <a:rPr lang="it-IT" baseline="30000" dirty="0"/>
              <a:t>-1</a:t>
            </a:r>
          </a:p>
          <a:p>
            <a:pPr algn="just" eaLnBrk="1" hangingPunct="1">
              <a:lnSpc>
                <a:spcPct val="114000"/>
              </a:lnSpc>
            </a:pPr>
            <a:endParaRPr lang="it-IT" dirty="0"/>
          </a:p>
          <a:p>
            <a:pPr algn="just" eaLnBrk="1" hangingPunct="1">
              <a:lnSpc>
                <a:spcPct val="114000"/>
              </a:lnSpc>
            </a:pPr>
            <a:r>
              <a:rPr lang="it-IT" b="1" dirty="0"/>
              <a:t>Effetti sterici e di tensione </a:t>
            </a:r>
            <a:r>
              <a:rPr lang="it-IT" b="1" dirty="0" smtClean="0"/>
              <a:t>d’anello</a:t>
            </a:r>
            <a:r>
              <a:rPr lang="it-IT" dirty="0"/>
              <a:t>: in composti con isomeri ramificati o ciclici la tensione </a:t>
            </a:r>
            <a:r>
              <a:rPr lang="it-IT" dirty="0" smtClean="0"/>
              <a:t>dell’angolo </a:t>
            </a:r>
            <a:r>
              <a:rPr lang="it-IT" dirty="0"/>
              <a:t>di legame è variabile, e questo si ripercuote sulla forza di legame; al crescere della tensione, la frequenza di assorbimento si sposta verso valori maggiori.</a:t>
            </a:r>
          </a:p>
          <a:p>
            <a:pPr algn="just" eaLnBrk="1" hangingPunct="1"/>
            <a:endParaRPr lang="it-IT" dirty="0"/>
          </a:p>
          <a:p>
            <a:pPr algn="just" eaLnBrk="1" hangingPunct="1"/>
            <a:endParaRPr lang="it-IT" dirty="0"/>
          </a:p>
        </p:txBody>
      </p:sp>
      <p:sp>
        <p:nvSpPr>
          <p:cNvPr id="9" name="Text Box 3"/>
          <p:cNvSpPr txBox="1">
            <a:spLocks noChangeArrowheads="1"/>
          </p:cNvSpPr>
          <p:nvPr/>
        </p:nvSpPr>
        <p:spPr bwMode="auto">
          <a:xfrm>
            <a:off x="0" y="-66873"/>
            <a:ext cx="9144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396000" eaLnBrk="1" hangingPunct="1">
              <a:lnSpc>
                <a:spcPct val="150000"/>
              </a:lnSpc>
            </a:pPr>
            <a:r>
              <a:rPr lang="it-IT" sz="2400" b="1" i="1" dirty="0" smtClean="0"/>
              <a:t>Variazione della frequenza di assorbimento</a:t>
            </a:r>
            <a:endParaRPr lang="it-IT" sz="2400" b="1" i="1" dirty="0"/>
          </a:p>
        </p:txBody>
      </p:sp>
      <p:grpSp>
        <p:nvGrpSpPr>
          <p:cNvPr id="10" name="Gruppo 9"/>
          <p:cNvGrpSpPr/>
          <p:nvPr/>
        </p:nvGrpSpPr>
        <p:grpSpPr>
          <a:xfrm>
            <a:off x="467544" y="692696"/>
            <a:ext cx="8208912" cy="144016"/>
            <a:chOff x="467544" y="692696"/>
            <a:chExt cx="8208912" cy="144016"/>
          </a:xfrm>
        </p:grpSpPr>
        <p:cxnSp>
          <p:nvCxnSpPr>
            <p:cNvPr id="11" name="Connettore 1 10"/>
            <p:cNvCxnSpPr/>
            <p:nvPr/>
          </p:nvCxnSpPr>
          <p:spPr>
            <a:xfrm>
              <a:off x="467544" y="764704"/>
              <a:ext cx="8208912" cy="0"/>
            </a:xfrm>
            <a:prstGeom prst="line">
              <a:avLst/>
            </a:prstGeom>
            <a:ln w="3175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2" name="Rettangolo arrotondato 11"/>
            <p:cNvSpPr/>
            <p:nvPr/>
          </p:nvSpPr>
          <p:spPr>
            <a:xfrm>
              <a:off x="2699792" y="692696"/>
              <a:ext cx="3672408" cy="144016"/>
            </a:xfrm>
            <a:prstGeom prst="roundRect">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pic>
        <p:nvPicPr>
          <p:cNvPr id="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6270"/>
            <a:ext cx="1551427" cy="48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Box 8"/>
          <p:cNvSpPr txBox="1">
            <a:spLocks noChangeArrowheads="1"/>
          </p:cNvSpPr>
          <p:nvPr/>
        </p:nvSpPr>
        <p:spPr bwMode="auto">
          <a:xfrm>
            <a:off x="285750" y="1214438"/>
            <a:ext cx="857250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just" eaLnBrk="1" hangingPunct="1">
              <a:lnSpc>
                <a:spcPct val="114000"/>
              </a:lnSpc>
            </a:pPr>
            <a:r>
              <a:rPr lang="it-IT" dirty="0"/>
              <a:t>Lo spettro infrarosso si presenta come una sequenza di bande di assorbimento registrate in funzione della lunghezza </a:t>
            </a:r>
            <a:r>
              <a:rPr lang="it-IT" dirty="0" smtClean="0"/>
              <a:t>d’onda </a:t>
            </a:r>
            <a:r>
              <a:rPr lang="it-IT" dirty="0"/>
              <a:t>(o del numero </a:t>
            </a:r>
            <a:r>
              <a:rPr lang="it-IT" dirty="0" smtClean="0"/>
              <a:t>d’onda</a:t>
            </a:r>
            <a:r>
              <a:rPr lang="it-IT" dirty="0"/>
              <a:t>).</a:t>
            </a:r>
          </a:p>
          <a:p>
            <a:pPr algn="just" eaLnBrk="1" hangingPunct="1">
              <a:lnSpc>
                <a:spcPct val="114000"/>
              </a:lnSpc>
            </a:pPr>
            <a:r>
              <a:rPr lang="it-IT" dirty="0"/>
              <a:t>Nel caso di composti in fase gassosa le bande appaiono di solito alquanto complesse in quanto prodotte da transizioni vibro-rotazionali delle molecola.</a:t>
            </a:r>
          </a:p>
          <a:p>
            <a:pPr algn="just" eaLnBrk="1" hangingPunct="1">
              <a:lnSpc>
                <a:spcPct val="114000"/>
              </a:lnSpc>
            </a:pPr>
            <a:r>
              <a:rPr lang="it-IT" dirty="0"/>
              <a:t>Questo non accade in fase solida e praticamente neanche in liquida perché le molecole si urtano prima di aver compiuto una rotazione completa (in altre parole il loro cammino libero medio è inferiore al tempo di rotazione). Per questo gli spettri si presentano relativamente più semplici.</a:t>
            </a:r>
          </a:p>
          <a:p>
            <a:pPr algn="just" eaLnBrk="1" hangingPunct="1">
              <a:lnSpc>
                <a:spcPct val="114000"/>
              </a:lnSpc>
            </a:pPr>
            <a:r>
              <a:rPr lang="it-IT" dirty="0"/>
              <a:t>I parametri che caratterizzano una banda di assorbimento IR sono:</a:t>
            </a:r>
          </a:p>
          <a:p>
            <a:pPr algn="just" eaLnBrk="1" hangingPunct="1">
              <a:lnSpc>
                <a:spcPct val="114000"/>
              </a:lnSpc>
            </a:pPr>
            <a:endParaRPr lang="it-IT" b="1" dirty="0"/>
          </a:p>
          <a:p>
            <a:pPr algn="just" eaLnBrk="1" hangingPunct="1">
              <a:lnSpc>
                <a:spcPct val="114000"/>
              </a:lnSpc>
            </a:pPr>
            <a:r>
              <a:rPr lang="it-IT" b="1" dirty="0"/>
              <a:t>Posizione</a:t>
            </a:r>
            <a:r>
              <a:rPr lang="it-IT" dirty="0"/>
              <a:t>: la posizione di una banda viene indicata con la sua </a:t>
            </a:r>
            <a:r>
              <a:rPr lang="it-IT" dirty="0" err="1"/>
              <a:t>λ</a:t>
            </a:r>
            <a:r>
              <a:rPr lang="it-IT" baseline="-25000" dirty="0" err="1"/>
              <a:t>max</a:t>
            </a:r>
            <a:r>
              <a:rPr lang="it-IT" dirty="0"/>
              <a:t> (in micrometri </a:t>
            </a:r>
            <a:r>
              <a:rPr lang="it-IT" dirty="0" err="1"/>
              <a:t>μm</a:t>
            </a:r>
            <a:r>
              <a:rPr lang="it-IT" dirty="0"/>
              <a:t>) o più spesso in numero </a:t>
            </a:r>
            <a:r>
              <a:rPr lang="it-IT" dirty="0" smtClean="0"/>
              <a:t>d’onda </a:t>
            </a:r>
            <a:r>
              <a:rPr lang="it-IT" dirty="0" err="1"/>
              <a:t>ν</a:t>
            </a:r>
            <a:r>
              <a:rPr lang="it-IT" dirty="0"/>
              <a:t> (cm</a:t>
            </a:r>
            <a:r>
              <a:rPr lang="it-IT" baseline="30000" dirty="0"/>
              <a:t>-1</a:t>
            </a:r>
            <a:r>
              <a:rPr lang="it-IT" dirty="0"/>
              <a:t>)</a:t>
            </a:r>
          </a:p>
          <a:p>
            <a:pPr algn="just" eaLnBrk="1" hangingPunct="1">
              <a:lnSpc>
                <a:spcPct val="114000"/>
              </a:lnSpc>
            </a:pPr>
            <a:r>
              <a:rPr lang="it-IT" dirty="0"/>
              <a:t>La </a:t>
            </a:r>
            <a:r>
              <a:rPr lang="it-IT" dirty="0" err="1"/>
              <a:t>ν</a:t>
            </a:r>
            <a:r>
              <a:rPr lang="it-IT" baseline="-25000" dirty="0" err="1"/>
              <a:t>max</a:t>
            </a:r>
            <a:r>
              <a:rPr lang="it-IT" dirty="0"/>
              <a:t> (e quindi la </a:t>
            </a:r>
            <a:r>
              <a:rPr lang="it-IT" dirty="0" err="1"/>
              <a:t>λ</a:t>
            </a:r>
            <a:r>
              <a:rPr lang="it-IT" baseline="-25000" dirty="0" err="1"/>
              <a:t>max</a:t>
            </a:r>
            <a:r>
              <a:rPr lang="it-IT" dirty="0"/>
              <a:t>) dipende dalla costante di forza del legame interessato: più rigido è il legame, quanto maggiore è </a:t>
            </a:r>
            <a:r>
              <a:rPr lang="it-IT" dirty="0" smtClean="0"/>
              <a:t>l’energia </a:t>
            </a:r>
            <a:r>
              <a:rPr lang="it-IT" dirty="0"/>
              <a:t>necessaria per amplificare le vibrazioni.</a:t>
            </a:r>
          </a:p>
        </p:txBody>
      </p:sp>
      <p:sp>
        <p:nvSpPr>
          <p:cNvPr id="9" name="Text Box 3"/>
          <p:cNvSpPr txBox="1">
            <a:spLocks noChangeArrowheads="1"/>
          </p:cNvSpPr>
          <p:nvPr/>
        </p:nvSpPr>
        <p:spPr bwMode="auto">
          <a:xfrm>
            <a:off x="0" y="-66873"/>
            <a:ext cx="9144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396000" eaLnBrk="1" hangingPunct="1">
              <a:lnSpc>
                <a:spcPct val="150000"/>
              </a:lnSpc>
            </a:pPr>
            <a:r>
              <a:rPr lang="it-IT" sz="2400" b="1" i="1" dirty="0" smtClean="0"/>
              <a:t>Spettro IR: caratteristiche </a:t>
            </a:r>
            <a:endParaRPr lang="it-IT" sz="2400" b="1" i="1" dirty="0"/>
          </a:p>
        </p:txBody>
      </p:sp>
      <p:grpSp>
        <p:nvGrpSpPr>
          <p:cNvPr id="10" name="Gruppo 9"/>
          <p:cNvGrpSpPr/>
          <p:nvPr/>
        </p:nvGrpSpPr>
        <p:grpSpPr>
          <a:xfrm>
            <a:off x="467544" y="692696"/>
            <a:ext cx="8208912" cy="144016"/>
            <a:chOff x="467544" y="692696"/>
            <a:chExt cx="8208912" cy="144016"/>
          </a:xfrm>
        </p:grpSpPr>
        <p:cxnSp>
          <p:nvCxnSpPr>
            <p:cNvPr id="11" name="Connettore 1 10"/>
            <p:cNvCxnSpPr/>
            <p:nvPr/>
          </p:nvCxnSpPr>
          <p:spPr>
            <a:xfrm>
              <a:off x="467544" y="764704"/>
              <a:ext cx="8208912" cy="0"/>
            </a:xfrm>
            <a:prstGeom prst="line">
              <a:avLst/>
            </a:prstGeom>
            <a:ln w="3175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2" name="Rettangolo arrotondato 11"/>
            <p:cNvSpPr/>
            <p:nvPr/>
          </p:nvSpPr>
          <p:spPr>
            <a:xfrm>
              <a:off x="2699792" y="692696"/>
              <a:ext cx="3672408" cy="144016"/>
            </a:xfrm>
            <a:prstGeom prst="roundRect">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pic>
        <p:nvPicPr>
          <p:cNvPr id="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6270"/>
            <a:ext cx="1551427" cy="48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Box 8"/>
          <p:cNvSpPr txBox="1">
            <a:spLocks noChangeArrowheads="1"/>
          </p:cNvSpPr>
          <p:nvPr/>
        </p:nvSpPr>
        <p:spPr bwMode="auto">
          <a:xfrm>
            <a:off x="285750" y="1143000"/>
            <a:ext cx="8572500" cy="385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285750" indent="-285750" algn="just" eaLnBrk="1" hangingPunct="1">
              <a:lnSpc>
                <a:spcPct val="114000"/>
              </a:lnSpc>
              <a:buSzPct val="90000"/>
              <a:buFont typeface="Wingdings" charset="2"/>
              <a:buChar char="§"/>
            </a:pPr>
            <a:r>
              <a:rPr lang="it-IT" b="1" dirty="0" smtClean="0"/>
              <a:t>Intensità</a:t>
            </a:r>
            <a:r>
              <a:rPr lang="it-IT" dirty="0"/>
              <a:t>: </a:t>
            </a:r>
            <a:r>
              <a:rPr lang="it-IT" dirty="0" smtClean="0"/>
              <a:t>l’intensità </a:t>
            </a:r>
            <a:r>
              <a:rPr lang="it-IT" dirty="0"/>
              <a:t>di una banda (cioè </a:t>
            </a:r>
            <a:r>
              <a:rPr lang="it-IT" dirty="0" smtClean="0"/>
              <a:t>l’altezza </a:t>
            </a:r>
            <a:r>
              <a:rPr lang="it-IT" dirty="0"/>
              <a:t>del picco) esprime </a:t>
            </a:r>
            <a:r>
              <a:rPr lang="it-IT" dirty="0" smtClean="0"/>
              <a:t>la probabilità </a:t>
            </a:r>
            <a:r>
              <a:rPr lang="it-IT" dirty="0"/>
              <a:t>che avvenga la transizione energetica dallo stato fondamentale a quello eccitato (da parte del gruppo funzionale) che provoca </a:t>
            </a:r>
            <a:r>
              <a:rPr lang="it-IT" dirty="0" smtClean="0"/>
              <a:t>l’assorbimento</a:t>
            </a:r>
            <a:r>
              <a:rPr lang="it-IT" dirty="0"/>
              <a:t>.</a:t>
            </a:r>
          </a:p>
          <a:p>
            <a:pPr algn="just" eaLnBrk="1" hangingPunct="1">
              <a:lnSpc>
                <a:spcPct val="114000"/>
              </a:lnSpc>
              <a:buSzPct val="90000"/>
            </a:pPr>
            <a:r>
              <a:rPr lang="it-IT" dirty="0"/>
              <a:t>L</a:t>
            </a:r>
            <a:r>
              <a:rPr lang="ja-JP" altLang="it-IT" dirty="0"/>
              <a:t>’</a:t>
            </a:r>
            <a:r>
              <a:rPr lang="it-IT" dirty="0"/>
              <a:t>intensità </a:t>
            </a:r>
            <a:r>
              <a:rPr lang="it-IT" dirty="0" smtClean="0"/>
              <a:t>dell’assorbimento </a:t>
            </a:r>
            <a:r>
              <a:rPr lang="it-IT" dirty="0"/>
              <a:t>dipende strettamente dalla variazione del momento dipolare: così il carbonile, che possiede un forte momento dipolare in grado di variare in modo sensibile, fornisce di solito bande molto intense.</a:t>
            </a:r>
          </a:p>
          <a:p>
            <a:pPr algn="just" eaLnBrk="1" hangingPunct="1">
              <a:lnSpc>
                <a:spcPct val="114000"/>
              </a:lnSpc>
              <a:buSzPct val="90000"/>
            </a:pPr>
            <a:r>
              <a:rPr lang="it-IT" dirty="0"/>
              <a:t>È dunque consuetudine classificare le bande in forti (</a:t>
            </a:r>
            <a:r>
              <a:rPr lang="it-IT" i="1" dirty="0"/>
              <a:t>strong</a:t>
            </a:r>
            <a:r>
              <a:rPr lang="it-IT" dirty="0"/>
              <a:t>), medie (</a:t>
            </a:r>
            <a:r>
              <a:rPr lang="it-IT" i="1" dirty="0"/>
              <a:t>medium</a:t>
            </a:r>
            <a:r>
              <a:rPr lang="it-IT" dirty="0"/>
              <a:t>),  deboli (</a:t>
            </a:r>
            <a:r>
              <a:rPr lang="it-IT" i="1" dirty="0" err="1"/>
              <a:t>weak</a:t>
            </a:r>
            <a:r>
              <a:rPr lang="it-IT" dirty="0"/>
              <a:t>)</a:t>
            </a:r>
          </a:p>
          <a:p>
            <a:pPr marL="285750" indent="-285750" algn="just" eaLnBrk="1" hangingPunct="1">
              <a:lnSpc>
                <a:spcPct val="114000"/>
              </a:lnSpc>
              <a:buSzPct val="90000"/>
              <a:buFont typeface="Wingdings" charset="2"/>
              <a:buChar char="§"/>
            </a:pPr>
            <a:endParaRPr lang="it-IT" dirty="0"/>
          </a:p>
          <a:p>
            <a:pPr marL="285750" indent="-285750" algn="just" eaLnBrk="1" hangingPunct="1">
              <a:lnSpc>
                <a:spcPct val="114000"/>
              </a:lnSpc>
              <a:buSzPct val="90000"/>
              <a:buFont typeface="Wingdings" charset="2"/>
              <a:buChar char="§"/>
            </a:pPr>
            <a:r>
              <a:rPr lang="it-IT" b="1" dirty="0" smtClean="0"/>
              <a:t>Forma</a:t>
            </a:r>
            <a:r>
              <a:rPr lang="it-IT" dirty="0"/>
              <a:t>: la forma delle bande IR possono essere di due tipi:</a:t>
            </a:r>
          </a:p>
          <a:p>
            <a:pPr algn="just" eaLnBrk="1" hangingPunct="1">
              <a:lnSpc>
                <a:spcPct val="114000"/>
              </a:lnSpc>
            </a:pPr>
            <a:r>
              <a:rPr lang="en-US" dirty="0" err="1"/>
              <a:t>stretta</a:t>
            </a:r>
            <a:r>
              <a:rPr lang="en-US" dirty="0"/>
              <a:t> (</a:t>
            </a:r>
            <a:r>
              <a:rPr lang="en-US" dirty="0" err="1"/>
              <a:t>tipica</a:t>
            </a:r>
            <a:r>
              <a:rPr lang="en-US" dirty="0"/>
              <a:t> di un </a:t>
            </a:r>
            <a:r>
              <a:rPr lang="en-US" dirty="0" err="1"/>
              <a:t>gruppo</a:t>
            </a:r>
            <a:r>
              <a:rPr lang="en-US" dirty="0"/>
              <a:t> </a:t>
            </a:r>
            <a:r>
              <a:rPr lang="en-US" dirty="0" err="1"/>
              <a:t>funzionale</a:t>
            </a:r>
            <a:r>
              <a:rPr lang="en-US" dirty="0"/>
              <a:t> </a:t>
            </a:r>
            <a:r>
              <a:rPr lang="en-US" dirty="0" err="1"/>
              <a:t>isolato</a:t>
            </a:r>
            <a:r>
              <a:rPr lang="en-US" dirty="0"/>
              <a:t>) o </a:t>
            </a:r>
            <a:r>
              <a:rPr lang="en-US" dirty="0" err="1"/>
              <a:t>larga</a:t>
            </a:r>
            <a:r>
              <a:rPr lang="en-US" dirty="0"/>
              <a:t> (per </a:t>
            </a:r>
            <a:r>
              <a:rPr lang="en-US" dirty="0" err="1"/>
              <a:t>gruppi</a:t>
            </a:r>
            <a:r>
              <a:rPr lang="en-US" dirty="0"/>
              <a:t> </a:t>
            </a:r>
            <a:r>
              <a:rPr lang="en-US" dirty="0" err="1"/>
              <a:t>funzionali</a:t>
            </a:r>
            <a:r>
              <a:rPr lang="en-US" dirty="0"/>
              <a:t> con </a:t>
            </a:r>
            <a:r>
              <a:rPr lang="en-US" dirty="0" err="1"/>
              <a:t>forti</a:t>
            </a:r>
            <a:r>
              <a:rPr lang="en-US" dirty="0"/>
              <a:t> </a:t>
            </a:r>
            <a:r>
              <a:rPr lang="en-US" dirty="0" err="1"/>
              <a:t>interazioni</a:t>
            </a:r>
            <a:r>
              <a:rPr lang="en-US" dirty="0"/>
              <a:t>)</a:t>
            </a:r>
            <a:r>
              <a:rPr lang="it-IT" dirty="0"/>
              <a:t>.</a:t>
            </a:r>
          </a:p>
        </p:txBody>
      </p:sp>
      <p:pic>
        <p:nvPicPr>
          <p:cNvPr id="1536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4643438"/>
            <a:ext cx="4943475"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3"/>
          <p:cNvSpPr txBox="1">
            <a:spLocks noChangeArrowheads="1"/>
          </p:cNvSpPr>
          <p:nvPr/>
        </p:nvSpPr>
        <p:spPr bwMode="auto">
          <a:xfrm>
            <a:off x="0" y="-66873"/>
            <a:ext cx="9144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396000" eaLnBrk="1" hangingPunct="1">
              <a:lnSpc>
                <a:spcPct val="150000"/>
              </a:lnSpc>
            </a:pPr>
            <a:r>
              <a:rPr lang="it-IT" sz="2400" b="1" i="1" dirty="0" smtClean="0"/>
              <a:t>Spettro IR: caratteristiche </a:t>
            </a:r>
            <a:endParaRPr lang="it-IT" sz="2400" b="1" i="1" dirty="0"/>
          </a:p>
        </p:txBody>
      </p:sp>
      <p:grpSp>
        <p:nvGrpSpPr>
          <p:cNvPr id="15" name="Gruppo 14"/>
          <p:cNvGrpSpPr/>
          <p:nvPr/>
        </p:nvGrpSpPr>
        <p:grpSpPr>
          <a:xfrm>
            <a:off x="467544" y="692696"/>
            <a:ext cx="8208912" cy="144016"/>
            <a:chOff x="467544" y="692696"/>
            <a:chExt cx="8208912" cy="144016"/>
          </a:xfrm>
        </p:grpSpPr>
        <p:cxnSp>
          <p:nvCxnSpPr>
            <p:cNvPr id="16" name="Connettore 1 15"/>
            <p:cNvCxnSpPr/>
            <p:nvPr/>
          </p:nvCxnSpPr>
          <p:spPr>
            <a:xfrm>
              <a:off x="467544" y="764704"/>
              <a:ext cx="8208912" cy="0"/>
            </a:xfrm>
            <a:prstGeom prst="line">
              <a:avLst/>
            </a:prstGeom>
            <a:ln w="3175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7" name="Rettangolo arrotondato 16"/>
            <p:cNvSpPr/>
            <p:nvPr/>
          </p:nvSpPr>
          <p:spPr>
            <a:xfrm>
              <a:off x="2699792" y="692696"/>
              <a:ext cx="3672408" cy="144016"/>
            </a:xfrm>
            <a:prstGeom prst="roundRect">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pic>
        <p:nvPicPr>
          <p:cNvPr id="1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6270"/>
            <a:ext cx="1551427" cy="48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0288" y="1016000"/>
            <a:ext cx="5272087" cy="291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Box 8"/>
          <p:cNvSpPr txBox="1">
            <a:spLocks noChangeArrowheads="1"/>
          </p:cNvSpPr>
          <p:nvPr/>
        </p:nvSpPr>
        <p:spPr bwMode="auto">
          <a:xfrm>
            <a:off x="285750" y="3986213"/>
            <a:ext cx="8643938"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just" eaLnBrk="1" hangingPunct="1">
              <a:lnSpc>
                <a:spcPct val="114000"/>
              </a:lnSpc>
            </a:pPr>
            <a:r>
              <a:rPr lang="it-IT"/>
              <a:t>Le bande osservabili </a:t>
            </a:r>
            <a:r>
              <a:rPr lang="it-IT" b="1"/>
              <a:t>al di sopra dei 4000 cm</a:t>
            </a:r>
            <a:r>
              <a:rPr lang="it-IT" b="1" baseline="30000"/>
              <a:t>-1</a:t>
            </a:r>
            <a:r>
              <a:rPr lang="it-IT" b="1"/>
              <a:t> </a:t>
            </a:r>
            <a:r>
              <a:rPr lang="it-IT"/>
              <a:t>sono dette bande di overtones le quali sono relative a Δν superiori ad uno e, quindi, non sono permesse dalla prima regola di selezione.</a:t>
            </a:r>
          </a:p>
          <a:p>
            <a:pPr algn="just" eaLnBrk="1" hangingPunct="1">
              <a:lnSpc>
                <a:spcPct val="114000"/>
              </a:lnSpc>
            </a:pPr>
            <a:r>
              <a:rPr lang="it-IT"/>
              <a:t>Si chiamano overtones proprio perché risuonano al di fuori del campo specifico dell'infrarosso e saranno sempre dei multipli di altre bande caratteristiche che rispettano la regola di selezione (ad esempio se troviamo una banda a 6000 cm</a:t>
            </a:r>
            <a:r>
              <a:rPr lang="it-IT" baseline="30000"/>
              <a:t>-1</a:t>
            </a:r>
            <a:r>
              <a:rPr lang="it-IT"/>
              <a:t> relativa ad una transizione ΔV = 2 è molto probabile che esista una banda analoga a 3000 che rientra nella zona osservabile).</a:t>
            </a:r>
          </a:p>
        </p:txBody>
      </p:sp>
      <p:sp>
        <p:nvSpPr>
          <p:cNvPr id="16391" name="CasellaDiTesto 8"/>
          <p:cNvSpPr txBox="1">
            <a:spLocks noChangeArrowheads="1"/>
          </p:cNvSpPr>
          <p:nvPr/>
        </p:nvSpPr>
        <p:spPr bwMode="auto">
          <a:xfrm>
            <a:off x="285750" y="2071688"/>
            <a:ext cx="18573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it-IT" i="1">
                <a:solidFill>
                  <a:srgbClr val="008000"/>
                </a:solidFill>
              </a:rPr>
              <a:t>E aumenta verso sx</a:t>
            </a:r>
          </a:p>
        </p:txBody>
      </p:sp>
      <p:sp>
        <p:nvSpPr>
          <p:cNvPr id="10" name="Text Box 3"/>
          <p:cNvSpPr txBox="1">
            <a:spLocks noChangeArrowheads="1"/>
          </p:cNvSpPr>
          <p:nvPr/>
        </p:nvSpPr>
        <p:spPr bwMode="auto">
          <a:xfrm>
            <a:off x="0" y="-66873"/>
            <a:ext cx="9144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396000" eaLnBrk="1" hangingPunct="1">
              <a:lnSpc>
                <a:spcPct val="150000"/>
              </a:lnSpc>
            </a:pPr>
            <a:r>
              <a:rPr lang="it-IT" sz="2400" b="1" i="1" dirty="0" smtClean="0"/>
              <a:t>Suddivisione dello spettro IR</a:t>
            </a:r>
            <a:endParaRPr lang="it-IT" sz="2400" b="1" i="1" dirty="0"/>
          </a:p>
        </p:txBody>
      </p:sp>
      <p:grpSp>
        <p:nvGrpSpPr>
          <p:cNvPr id="11" name="Gruppo 10"/>
          <p:cNvGrpSpPr/>
          <p:nvPr/>
        </p:nvGrpSpPr>
        <p:grpSpPr>
          <a:xfrm>
            <a:off x="467544" y="692696"/>
            <a:ext cx="8208912" cy="144016"/>
            <a:chOff x="467544" y="692696"/>
            <a:chExt cx="8208912" cy="144016"/>
          </a:xfrm>
        </p:grpSpPr>
        <p:cxnSp>
          <p:nvCxnSpPr>
            <p:cNvPr id="12" name="Connettore 1 11"/>
            <p:cNvCxnSpPr/>
            <p:nvPr/>
          </p:nvCxnSpPr>
          <p:spPr>
            <a:xfrm>
              <a:off x="467544" y="764704"/>
              <a:ext cx="8208912" cy="0"/>
            </a:xfrm>
            <a:prstGeom prst="line">
              <a:avLst/>
            </a:prstGeom>
            <a:ln w="3175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3" name="Rettangolo arrotondato 12"/>
            <p:cNvSpPr/>
            <p:nvPr/>
          </p:nvSpPr>
          <p:spPr>
            <a:xfrm>
              <a:off x="2699792" y="692696"/>
              <a:ext cx="3672408" cy="144016"/>
            </a:xfrm>
            <a:prstGeom prst="roundRect">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pic>
        <p:nvPicPr>
          <p:cNvPr id="1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6270"/>
            <a:ext cx="1551427" cy="48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Box 8"/>
          <p:cNvSpPr txBox="1">
            <a:spLocks noChangeArrowheads="1"/>
          </p:cNvSpPr>
          <p:nvPr/>
        </p:nvSpPr>
        <p:spPr bwMode="auto">
          <a:xfrm>
            <a:off x="285750" y="3286125"/>
            <a:ext cx="8643938"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just" eaLnBrk="1" hangingPunct="1">
              <a:lnSpc>
                <a:spcPct val="114000"/>
              </a:lnSpc>
            </a:pPr>
            <a:r>
              <a:rPr lang="it-IT" b="1"/>
              <a:t>Zona tra 4000 - 2700 cm</a:t>
            </a:r>
            <a:r>
              <a:rPr lang="it-IT" b="1" baseline="30000"/>
              <a:t>-1</a:t>
            </a:r>
          </a:p>
          <a:p>
            <a:pPr algn="just" eaLnBrk="1" hangingPunct="1">
              <a:lnSpc>
                <a:spcPct val="114000"/>
              </a:lnSpc>
            </a:pPr>
            <a:r>
              <a:rPr lang="it-IT"/>
              <a:t>Qui si trovano gli assorbimenti relativi agli stiramenti dei legami X-H che assorbono ad un numero d'onda così elevato a causa della piccola massa dell'idrogeno che influenza la massa ridotta (μ) dell'intero sistema.</a:t>
            </a:r>
          </a:p>
          <a:p>
            <a:pPr algn="just" eaLnBrk="1" hangingPunct="1">
              <a:lnSpc>
                <a:spcPct val="114000"/>
              </a:lnSpc>
            </a:pPr>
            <a:r>
              <a:rPr lang="it-IT"/>
              <a:t>Naturalmente X può essere C, Si, O (nel caso di alcool, acidi, ossime, ecc.), N (per le ammine, ammidi, idrazoni, ecc.).</a:t>
            </a:r>
          </a:p>
          <a:p>
            <a:pPr algn="just" eaLnBrk="1" hangingPunct="1">
              <a:lnSpc>
                <a:spcPct val="114000"/>
              </a:lnSpc>
            </a:pPr>
            <a:r>
              <a:rPr lang="it-IT"/>
              <a:t>Questa zona in realtà si estende verosimilmente tra 3600 - 2800 cm</a:t>
            </a:r>
            <a:r>
              <a:rPr lang="it-IT" baseline="30000"/>
              <a:t>-1</a:t>
            </a:r>
            <a:r>
              <a:rPr lang="it-IT"/>
              <a:t>.</a:t>
            </a:r>
          </a:p>
          <a:p>
            <a:pPr algn="just" eaLnBrk="1" hangingPunct="1">
              <a:lnSpc>
                <a:spcPct val="114000"/>
              </a:lnSpc>
            </a:pPr>
            <a:r>
              <a:rPr lang="it-IT"/>
              <a:t>Per localizzare con precisione un particolare X-H in questa zona bisogna tener conto che per masse atomiche progressivamente crescenti la banda di assorbimento viene spostata verso numeri d'onda minori, e che quanto più intensa è la forza fra 2 atomi, tanto più elevata è la frequenza di vibrazione.</a:t>
            </a:r>
          </a:p>
        </p:txBody>
      </p:sp>
      <p:pic>
        <p:nvPicPr>
          <p:cNvPr id="174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9800" y="928688"/>
            <a:ext cx="4754563"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CasellaDiTesto 8"/>
          <p:cNvSpPr txBox="1">
            <a:spLocks noChangeArrowheads="1"/>
          </p:cNvSpPr>
          <p:nvPr/>
        </p:nvSpPr>
        <p:spPr bwMode="auto">
          <a:xfrm>
            <a:off x="285750" y="2071688"/>
            <a:ext cx="18573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it-IT" i="1">
                <a:solidFill>
                  <a:srgbClr val="008000"/>
                </a:solidFill>
              </a:rPr>
              <a:t>E aumenta verso sx</a:t>
            </a:r>
          </a:p>
        </p:txBody>
      </p:sp>
      <p:sp>
        <p:nvSpPr>
          <p:cNvPr id="10" name="Text Box 3"/>
          <p:cNvSpPr txBox="1">
            <a:spLocks noChangeArrowheads="1"/>
          </p:cNvSpPr>
          <p:nvPr/>
        </p:nvSpPr>
        <p:spPr bwMode="auto">
          <a:xfrm>
            <a:off x="0" y="-66873"/>
            <a:ext cx="9144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396000" eaLnBrk="1" hangingPunct="1">
              <a:lnSpc>
                <a:spcPct val="150000"/>
              </a:lnSpc>
            </a:pPr>
            <a:r>
              <a:rPr lang="it-IT" sz="2400" b="1" i="1" dirty="0" smtClean="0"/>
              <a:t>Suddivisione dello spettro IR</a:t>
            </a:r>
            <a:endParaRPr lang="it-IT" sz="2400" b="1" i="1" dirty="0"/>
          </a:p>
        </p:txBody>
      </p:sp>
      <p:grpSp>
        <p:nvGrpSpPr>
          <p:cNvPr id="11" name="Gruppo 10"/>
          <p:cNvGrpSpPr/>
          <p:nvPr/>
        </p:nvGrpSpPr>
        <p:grpSpPr>
          <a:xfrm>
            <a:off x="467544" y="692696"/>
            <a:ext cx="8208912" cy="144016"/>
            <a:chOff x="467544" y="692696"/>
            <a:chExt cx="8208912" cy="144016"/>
          </a:xfrm>
        </p:grpSpPr>
        <p:cxnSp>
          <p:nvCxnSpPr>
            <p:cNvPr id="12" name="Connettore 1 11"/>
            <p:cNvCxnSpPr/>
            <p:nvPr/>
          </p:nvCxnSpPr>
          <p:spPr>
            <a:xfrm>
              <a:off x="467544" y="764704"/>
              <a:ext cx="8208912" cy="0"/>
            </a:xfrm>
            <a:prstGeom prst="line">
              <a:avLst/>
            </a:prstGeom>
            <a:ln w="3175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3" name="Rettangolo arrotondato 12"/>
            <p:cNvSpPr/>
            <p:nvPr/>
          </p:nvSpPr>
          <p:spPr>
            <a:xfrm>
              <a:off x="2699792" y="692696"/>
              <a:ext cx="3672408" cy="144016"/>
            </a:xfrm>
            <a:prstGeom prst="roundRect">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pic>
        <p:nvPicPr>
          <p:cNvPr id="1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6270"/>
            <a:ext cx="1551427" cy="48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Box 8"/>
          <p:cNvSpPr txBox="1">
            <a:spLocks noChangeArrowheads="1"/>
          </p:cNvSpPr>
          <p:nvPr/>
        </p:nvSpPr>
        <p:spPr bwMode="auto">
          <a:xfrm>
            <a:off x="142875" y="3870325"/>
            <a:ext cx="8643938"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just" eaLnBrk="1" hangingPunct="1">
              <a:lnSpc>
                <a:spcPct val="114000"/>
              </a:lnSpc>
            </a:pPr>
            <a:r>
              <a:rPr lang="it-IT" b="1"/>
              <a:t>Zona tra 2500 e 2000 cm</a:t>
            </a:r>
            <a:r>
              <a:rPr lang="it-IT" b="1" baseline="30000"/>
              <a:t>-1</a:t>
            </a:r>
            <a:endParaRPr lang="it-IT"/>
          </a:p>
          <a:p>
            <a:pPr algn="just" eaLnBrk="1" hangingPunct="1">
              <a:lnSpc>
                <a:spcPct val="114000"/>
              </a:lnSpc>
            </a:pPr>
            <a:r>
              <a:rPr lang="it-IT"/>
              <a:t>Qui si trovano gli assorbimenti relativi agli stiramenti dei legami tripli. Essi assorbono, quindi, a numeri d'onda più alti rispetto ad un legame doppio o semplice: ciò in virtù del fatto che l'energia di legame è superiore rispetto a quella di un doppio legame o un singolo legame.</a:t>
            </a:r>
          </a:p>
          <a:p>
            <a:pPr algn="just" eaLnBrk="1" hangingPunct="1">
              <a:lnSpc>
                <a:spcPct val="114000"/>
              </a:lnSpc>
            </a:pPr>
            <a:r>
              <a:rPr lang="it-IT"/>
              <a:t>In questa zona possiamo trovare picchi relativi a C≡C (alchini), C≡N (nitrili), C≡O.</a:t>
            </a:r>
          </a:p>
        </p:txBody>
      </p:sp>
      <p:pic>
        <p:nvPicPr>
          <p:cNvPr id="1843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9800" y="928688"/>
            <a:ext cx="4754563"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CasellaDiTesto 8"/>
          <p:cNvSpPr txBox="1">
            <a:spLocks noChangeArrowheads="1"/>
          </p:cNvSpPr>
          <p:nvPr/>
        </p:nvSpPr>
        <p:spPr bwMode="auto">
          <a:xfrm>
            <a:off x="285750" y="2071688"/>
            <a:ext cx="18573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it-IT" i="1">
                <a:solidFill>
                  <a:srgbClr val="008000"/>
                </a:solidFill>
              </a:rPr>
              <a:t>E aumenta verso sx</a:t>
            </a:r>
          </a:p>
        </p:txBody>
      </p:sp>
      <p:sp>
        <p:nvSpPr>
          <p:cNvPr id="10" name="Text Box 3"/>
          <p:cNvSpPr txBox="1">
            <a:spLocks noChangeArrowheads="1"/>
          </p:cNvSpPr>
          <p:nvPr/>
        </p:nvSpPr>
        <p:spPr bwMode="auto">
          <a:xfrm>
            <a:off x="0" y="-66873"/>
            <a:ext cx="9144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396000" eaLnBrk="1" hangingPunct="1">
              <a:lnSpc>
                <a:spcPct val="150000"/>
              </a:lnSpc>
            </a:pPr>
            <a:r>
              <a:rPr lang="it-IT" sz="2400" b="1" i="1" dirty="0" smtClean="0"/>
              <a:t>Suddivisione dello spettro IR</a:t>
            </a:r>
            <a:endParaRPr lang="it-IT" sz="2400" b="1" i="1" dirty="0"/>
          </a:p>
        </p:txBody>
      </p:sp>
      <p:grpSp>
        <p:nvGrpSpPr>
          <p:cNvPr id="11" name="Gruppo 10"/>
          <p:cNvGrpSpPr/>
          <p:nvPr/>
        </p:nvGrpSpPr>
        <p:grpSpPr>
          <a:xfrm>
            <a:off x="467544" y="692696"/>
            <a:ext cx="8208912" cy="144016"/>
            <a:chOff x="467544" y="692696"/>
            <a:chExt cx="8208912" cy="144016"/>
          </a:xfrm>
        </p:grpSpPr>
        <p:cxnSp>
          <p:nvCxnSpPr>
            <p:cNvPr id="12" name="Connettore 1 11"/>
            <p:cNvCxnSpPr/>
            <p:nvPr/>
          </p:nvCxnSpPr>
          <p:spPr>
            <a:xfrm>
              <a:off x="467544" y="764704"/>
              <a:ext cx="8208912" cy="0"/>
            </a:xfrm>
            <a:prstGeom prst="line">
              <a:avLst/>
            </a:prstGeom>
            <a:ln w="3175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3" name="Rettangolo arrotondato 12"/>
            <p:cNvSpPr/>
            <p:nvPr/>
          </p:nvSpPr>
          <p:spPr>
            <a:xfrm>
              <a:off x="2699792" y="692696"/>
              <a:ext cx="3672408" cy="144016"/>
            </a:xfrm>
            <a:prstGeom prst="roundRect">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pic>
        <p:nvPicPr>
          <p:cNvPr id="1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6270"/>
            <a:ext cx="1551427" cy="48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Box 8"/>
          <p:cNvSpPr txBox="1">
            <a:spLocks noChangeArrowheads="1"/>
          </p:cNvSpPr>
          <p:nvPr/>
        </p:nvSpPr>
        <p:spPr bwMode="auto">
          <a:xfrm>
            <a:off x="285750" y="3286125"/>
            <a:ext cx="8643938"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just" eaLnBrk="1" hangingPunct="1">
              <a:lnSpc>
                <a:spcPct val="114000"/>
              </a:lnSpc>
            </a:pPr>
            <a:r>
              <a:rPr lang="it-IT" b="1"/>
              <a:t>Zona tra 1900 e 1600  cm</a:t>
            </a:r>
            <a:r>
              <a:rPr lang="it-IT" b="1" baseline="30000"/>
              <a:t>-1</a:t>
            </a:r>
            <a:endParaRPr lang="it-IT"/>
          </a:p>
          <a:p>
            <a:pPr algn="just" eaLnBrk="1" hangingPunct="1">
              <a:lnSpc>
                <a:spcPct val="114000"/>
              </a:lnSpc>
            </a:pPr>
            <a:r>
              <a:rPr lang="it-IT"/>
              <a:t>Qui si trovano gli assorbimenti relativi agli stiramenti dei legami doppi: alcheni, composti aromatici, sistemi coniugati, immine, aldeidi, chetoni, alogenuri acilici, ammidi, esteri o acidi carbossilici.</a:t>
            </a:r>
          </a:p>
          <a:p>
            <a:pPr algn="just" eaLnBrk="1" hangingPunct="1">
              <a:lnSpc>
                <a:spcPct val="114000"/>
              </a:lnSpc>
            </a:pPr>
            <a:r>
              <a:rPr lang="it-IT"/>
              <a:t>Poiché una zona così ristretta è aperta a un gran numero di possibili interpretazioni, per individuare con esattezza a che tipo di legame si fa riferimento bisogna analizzare altri picchi che ci diano indicazioni più precise.</a:t>
            </a:r>
          </a:p>
          <a:p>
            <a:pPr algn="just" eaLnBrk="1" hangingPunct="1">
              <a:lnSpc>
                <a:spcPct val="114000"/>
              </a:lnSpc>
            </a:pPr>
            <a:r>
              <a:rPr lang="it-IT"/>
              <a:t>Nel doppio legame (C=C), pur non essendoci differenza di elettronegatività tra i due atomi di C, gli elettroni, ridistribuendosi,  generano campi elettrici oscillanti.</a:t>
            </a:r>
          </a:p>
          <a:p>
            <a:pPr algn="just" eaLnBrk="1" hangingPunct="1">
              <a:lnSpc>
                <a:spcPct val="114000"/>
              </a:lnSpc>
            </a:pPr>
            <a:r>
              <a:rPr lang="it-IT"/>
              <a:t>Tutti gli altri casi che rientrano in tale range sono caratterizzati da una forte variazione del momento dipolare. </a:t>
            </a:r>
          </a:p>
        </p:txBody>
      </p:sp>
      <p:pic>
        <p:nvPicPr>
          <p:cNvPr id="1946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9800" y="928688"/>
            <a:ext cx="4754563"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CasellaDiTesto 8"/>
          <p:cNvSpPr txBox="1">
            <a:spLocks noChangeArrowheads="1"/>
          </p:cNvSpPr>
          <p:nvPr/>
        </p:nvSpPr>
        <p:spPr bwMode="auto">
          <a:xfrm>
            <a:off x="285750" y="2071688"/>
            <a:ext cx="18573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it-IT" i="1">
                <a:solidFill>
                  <a:srgbClr val="008000"/>
                </a:solidFill>
              </a:rPr>
              <a:t>E aumenta verso sx</a:t>
            </a:r>
          </a:p>
        </p:txBody>
      </p:sp>
      <p:sp>
        <p:nvSpPr>
          <p:cNvPr id="10" name="Text Box 3"/>
          <p:cNvSpPr txBox="1">
            <a:spLocks noChangeArrowheads="1"/>
          </p:cNvSpPr>
          <p:nvPr/>
        </p:nvSpPr>
        <p:spPr bwMode="auto">
          <a:xfrm>
            <a:off x="0" y="-66873"/>
            <a:ext cx="9144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396000" eaLnBrk="1" hangingPunct="1">
              <a:lnSpc>
                <a:spcPct val="150000"/>
              </a:lnSpc>
            </a:pPr>
            <a:r>
              <a:rPr lang="it-IT" sz="2400" b="1" i="1" dirty="0" smtClean="0"/>
              <a:t>Suddivisione dello spettro IR</a:t>
            </a:r>
            <a:endParaRPr lang="it-IT" sz="2400" b="1" i="1" dirty="0"/>
          </a:p>
        </p:txBody>
      </p:sp>
      <p:grpSp>
        <p:nvGrpSpPr>
          <p:cNvPr id="11" name="Gruppo 10"/>
          <p:cNvGrpSpPr/>
          <p:nvPr/>
        </p:nvGrpSpPr>
        <p:grpSpPr>
          <a:xfrm>
            <a:off x="467544" y="692696"/>
            <a:ext cx="8208912" cy="144016"/>
            <a:chOff x="467544" y="692696"/>
            <a:chExt cx="8208912" cy="144016"/>
          </a:xfrm>
        </p:grpSpPr>
        <p:cxnSp>
          <p:nvCxnSpPr>
            <p:cNvPr id="12" name="Connettore 1 11"/>
            <p:cNvCxnSpPr/>
            <p:nvPr/>
          </p:nvCxnSpPr>
          <p:spPr>
            <a:xfrm>
              <a:off x="467544" y="764704"/>
              <a:ext cx="8208912" cy="0"/>
            </a:xfrm>
            <a:prstGeom prst="line">
              <a:avLst/>
            </a:prstGeom>
            <a:ln w="3175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3" name="Rettangolo arrotondato 12"/>
            <p:cNvSpPr/>
            <p:nvPr/>
          </p:nvSpPr>
          <p:spPr>
            <a:xfrm>
              <a:off x="2699792" y="692696"/>
              <a:ext cx="3672408" cy="144016"/>
            </a:xfrm>
            <a:prstGeom prst="roundRect">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pic>
        <p:nvPicPr>
          <p:cNvPr id="1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6270"/>
            <a:ext cx="1551427" cy="48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000125"/>
            <a:ext cx="4714875"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9"/>
          <p:cNvSpPr>
            <a:spLocks noChangeArrowheads="1"/>
          </p:cNvSpPr>
          <p:nvPr/>
        </p:nvSpPr>
        <p:spPr bwMode="auto">
          <a:xfrm>
            <a:off x="4643438" y="1000125"/>
            <a:ext cx="4143375" cy="322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14000"/>
              </a:lnSpc>
            </a:pPr>
            <a:r>
              <a:rPr lang="it-IT" dirty="0"/>
              <a:t>La radiazione infrarossa si riferisce a quella parte dello spettro elettromagnetico che si trova tra le regioni del visibile e delle microonde. </a:t>
            </a:r>
          </a:p>
          <a:p>
            <a:pPr algn="just">
              <a:lnSpc>
                <a:spcPct val="114000"/>
              </a:lnSpc>
            </a:pPr>
            <a:r>
              <a:rPr lang="it-IT" dirty="0"/>
              <a:t>In particolare dividiamo questa zona in:</a:t>
            </a:r>
          </a:p>
          <a:p>
            <a:pPr>
              <a:lnSpc>
                <a:spcPct val="114000"/>
              </a:lnSpc>
            </a:pPr>
            <a:r>
              <a:rPr lang="it-IT" dirty="0"/>
              <a:t>IR vicino (NIR) → 13.000 – 4.000 cm</a:t>
            </a:r>
            <a:r>
              <a:rPr lang="it-IT" baseline="30000" dirty="0"/>
              <a:t>-1</a:t>
            </a:r>
            <a:r>
              <a:rPr lang="it-IT" dirty="0"/>
              <a:t> </a:t>
            </a:r>
          </a:p>
          <a:p>
            <a:pPr>
              <a:lnSpc>
                <a:spcPct val="114000"/>
              </a:lnSpc>
            </a:pPr>
            <a:r>
              <a:rPr lang="es-ES" dirty="0"/>
              <a:t>IR medio (MIR) → 4.000 – 200 cm</a:t>
            </a:r>
            <a:r>
              <a:rPr lang="it-IT" baseline="30000" dirty="0"/>
              <a:t>-1</a:t>
            </a:r>
            <a:r>
              <a:rPr lang="es-ES" dirty="0"/>
              <a:t> </a:t>
            </a:r>
          </a:p>
          <a:p>
            <a:pPr>
              <a:lnSpc>
                <a:spcPct val="114000"/>
              </a:lnSpc>
            </a:pPr>
            <a:r>
              <a:rPr lang="pt-BR" dirty="0"/>
              <a:t>IR lontano (FIR) → 200 – 10 cm</a:t>
            </a:r>
            <a:r>
              <a:rPr lang="it-IT" baseline="30000" dirty="0"/>
              <a:t>-1</a:t>
            </a:r>
            <a:endParaRPr lang="pt-BR" dirty="0"/>
          </a:p>
          <a:p>
            <a:pPr algn="just">
              <a:lnSpc>
                <a:spcPct val="114000"/>
              </a:lnSpc>
            </a:pPr>
            <a:endParaRPr lang="it-IT" dirty="0"/>
          </a:p>
        </p:txBody>
      </p:sp>
      <p:sp>
        <p:nvSpPr>
          <p:cNvPr id="9" name="Text Box 3"/>
          <p:cNvSpPr txBox="1">
            <a:spLocks noChangeArrowheads="1"/>
          </p:cNvSpPr>
          <p:nvPr/>
        </p:nvSpPr>
        <p:spPr bwMode="auto">
          <a:xfrm>
            <a:off x="0" y="-66873"/>
            <a:ext cx="9144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396000" eaLnBrk="1" hangingPunct="1">
              <a:lnSpc>
                <a:spcPct val="150000"/>
              </a:lnSpc>
            </a:pPr>
            <a:r>
              <a:rPr lang="it-IT" sz="2400" b="1" i="1" dirty="0" smtClean="0"/>
              <a:t>Radiazione elettromagnetica</a:t>
            </a:r>
            <a:endParaRPr lang="it-IT" sz="2400" b="1" i="1" dirty="0"/>
          </a:p>
        </p:txBody>
      </p:sp>
      <p:grpSp>
        <p:nvGrpSpPr>
          <p:cNvPr id="10" name="Gruppo 9"/>
          <p:cNvGrpSpPr/>
          <p:nvPr/>
        </p:nvGrpSpPr>
        <p:grpSpPr>
          <a:xfrm>
            <a:off x="467544" y="692696"/>
            <a:ext cx="8208912" cy="144016"/>
            <a:chOff x="467544" y="692696"/>
            <a:chExt cx="8208912" cy="144016"/>
          </a:xfrm>
        </p:grpSpPr>
        <p:cxnSp>
          <p:nvCxnSpPr>
            <p:cNvPr id="11" name="Connettore 1 10"/>
            <p:cNvCxnSpPr/>
            <p:nvPr/>
          </p:nvCxnSpPr>
          <p:spPr>
            <a:xfrm>
              <a:off x="467544" y="764704"/>
              <a:ext cx="8208912" cy="0"/>
            </a:xfrm>
            <a:prstGeom prst="line">
              <a:avLst/>
            </a:prstGeom>
            <a:ln w="3175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2" name="Rettangolo arrotondato 11"/>
            <p:cNvSpPr/>
            <p:nvPr/>
          </p:nvSpPr>
          <p:spPr>
            <a:xfrm>
              <a:off x="2699792" y="692696"/>
              <a:ext cx="3672408" cy="144016"/>
            </a:xfrm>
            <a:prstGeom prst="roundRect">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grpSp>
      <p:pic>
        <p:nvPicPr>
          <p:cNvPr id="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6270"/>
            <a:ext cx="1551427" cy="48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Box 8"/>
          <p:cNvSpPr txBox="1">
            <a:spLocks noChangeArrowheads="1"/>
          </p:cNvSpPr>
          <p:nvPr/>
        </p:nvSpPr>
        <p:spPr bwMode="auto">
          <a:xfrm>
            <a:off x="285750" y="3289300"/>
            <a:ext cx="8643938"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just" eaLnBrk="1" hangingPunct="1">
              <a:lnSpc>
                <a:spcPct val="114000"/>
              </a:lnSpc>
            </a:pPr>
            <a:r>
              <a:rPr lang="it-IT" b="1"/>
              <a:t>Zona da 1500 a 1200 cm</a:t>
            </a:r>
            <a:r>
              <a:rPr lang="it-IT" b="1" baseline="30000"/>
              <a:t>-1</a:t>
            </a:r>
            <a:endParaRPr lang="it-IT"/>
          </a:p>
          <a:p>
            <a:pPr algn="just" eaLnBrk="1" hangingPunct="1">
              <a:lnSpc>
                <a:spcPct val="114000"/>
              </a:lnSpc>
            </a:pPr>
            <a:r>
              <a:rPr lang="it-IT"/>
              <a:t>Qui si trovano gli assorbimenti relativi agli stiramenti di gruppi funzionali tipo: C-O, C-N, C-C.</a:t>
            </a:r>
          </a:p>
          <a:p>
            <a:pPr algn="just" eaLnBrk="1" hangingPunct="1">
              <a:lnSpc>
                <a:spcPct val="114000"/>
              </a:lnSpc>
            </a:pPr>
            <a:r>
              <a:rPr lang="it-IT"/>
              <a:t>Questi ultimi sono difficili da interpretare e spesso entrano in risonanza con il resto della molecola dando origine a bande complesse.</a:t>
            </a:r>
          </a:p>
          <a:p>
            <a:pPr algn="just" eaLnBrk="1" hangingPunct="1">
              <a:lnSpc>
                <a:spcPct val="114000"/>
              </a:lnSpc>
            </a:pPr>
            <a:r>
              <a:rPr lang="it-IT"/>
              <a:t>Molti altri gruppi tra i quali quelli del tipo X-Y, a legame semplice, cadono in regioni dello spettro infrarosso alquanto caotiche (al di sotto di 1500 cm</a:t>
            </a:r>
            <a:r>
              <a:rPr lang="it-IT" baseline="30000"/>
              <a:t>-1</a:t>
            </a:r>
            <a:r>
              <a:rPr lang="it-IT"/>
              <a:t>) ed è per questo motivo che le loro bande di assorbimento non sono facilmente identificabili.</a:t>
            </a:r>
          </a:p>
          <a:p>
            <a:pPr algn="just" eaLnBrk="1" hangingPunct="1">
              <a:lnSpc>
                <a:spcPct val="114000"/>
              </a:lnSpc>
            </a:pPr>
            <a:r>
              <a:rPr lang="it-IT"/>
              <a:t>Questi assorbimenti cadono nella regione detta "dell'impronta digitale". </a:t>
            </a:r>
          </a:p>
          <a:p>
            <a:pPr algn="just" eaLnBrk="1" hangingPunct="1">
              <a:lnSpc>
                <a:spcPct val="114000"/>
              </a:lnSpc>
            </a:pPr>
            <a:r>
              <a:rPr lang="it-IT"/>
              <a:t>Tuttavia alcuni picchi caratteristici come nel caso C-O e C≡N per la loro intensità saranno facilmente riconoscibili.</a:t>
            </a:r>
          </a:p>
        </p:txBody>
      </p:sp>
      <p:pic>
        <p:nvPicPr>
          <p:cNvPr id="2048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9800" y="928688"/>
            <a:ext cx="4754563"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CasellaDiTesto 8"/>
          <p:cNvSpPr txBox="1">
            <a:spLocks noChangeArrowheads="1"/>
          </p:cNvSpPr>
          <p:nvPr/>
        </p:nvSpPr>
        <p:spPr bwMode="auto">
          <a:xfrm>
            <a:off x="285750" y="2071688"/>
            <a:ext cx="18573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it-IT" i="1">
                <a:solidFill>
                  <a:srgbClr val="008000"/>
                </a:solidFill>
              </a:rPr>
              <a:t>E aumenta verso sx</a:t>
            </a:r>
          </a:p>
        </p:txBody>
      </p:sp>
      <p:sp>
        <p:nvSpPr>
          <p:cNvPr id="10" name="Text Box 3"/>
          <p:cNvSpPr txBox="1">
            <a:spLocks noChangeArrowheads="1"/>
          </p:cNvSpPr>
          <p:nvPr/>
        </p:nvSpPr>
        <p:spPr bwMode="auto">
          <a:xfrm>
            <a:off x="0" y="-66873"/>
            <a:ext cx="9144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396000" eaLnBrk="1" hangingPunct="1">
              <a:lnSpc>
                <a:spcPct val="150000"/>
              </a:lnSpc>
            </a:pPr>
            <a:r>
              <a:rPr lang="it-IT" sz="2400" b="1" i="1" dirty="0" smtClean="0"/>
              <a:t>Suddivisione dello spettro IR</a:t>
            </a:r>
            <a:endParaRPr lang="it-IT" sz="2400" b="1" i="1" dirty="0"/>
          </a:p>
        </p:txBody>
      </p:sp>
      <p:grpSp>
        <p:nvGrpSpPr>
          <p:cNvPr id="11" name="Gruppo 10"/>
          <p:cNvGrpSpPr/>
          <p:nvPr/>
        </p:nvGrpSpPr>
        <p:grpSpPr>
          <a:xfrm>
            <a:off x="467544" y="692696"/>
            <a:ext cx="8208912" cy="144016"/>
            <a:chOff x="467544" y="692696"/>
            <a:chExt cx="8208912" cy="144016"/>
          </a:xfrm>
        </p:grpSpPr>
        <p:cxnSp>
          <p:nvCxnSpPr>
            <p:cNvPr id="12" name="Connettore 1 11"/>
            <p:cNvCxnSpPr/>
            <p:nvPr/>
          </p:nvCxnSpPr>
          <p:spPr>
            <a:xfrm>
              <a:off x="467544" y="764704"/>
              <a:ext cx="8208912" cy="0"/>
            </a:xfrm>
            <a:prstGeom prst="line">
              <a:avLst/>
            </a:prstGeom>
            <a:ln w="3175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3" name="Rettangolo arrotondato 12"/>
            <p:cNvSpPr/>
            <p:nvPr/>
          </p:nvSpPr>
          <p:spPr>
            <a:xfrm>
              <a:off x="2699792" y="692696"/>
              <a:ext cx="3672408" cy="144016"/>
            </a:xfrm>
            <a:prstGeom prst="roundRect">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pic>
        <p:nvPicPr>
          <p:cNvPr id="1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6270"/>
            <a:ext cx="1551427" cy="48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Box 8"/>
          <p:cNvSpPr txBox="1">
            <a:spLocks noChangeArrowheads="1"/>
          </p:cNvSpPr>
          <p:nvPr/>
        </p:nvSpPr>
        <p:spPr bwMode="auto">
          <a:xfrm>
            <a:off x="285750" y="3621088"/>
            <a:ext cx="8643938"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just" eaLnBrk="1" hangingPunct="1">
              <a:lnSpc>
                <a:spcPct val="114000"/>
              </a:lnSpc>
            </a:pPr>
            <a:r>
              <a:rPr lang="it-IT" b="1"/>
              <a:t>Zona&lt; 1200 cm</a:t>
            </a:r>
            <a:r>
              <a:rPr lang="it-IT" b="1" baseline="30000"/>
              <a:t>-1</a:t>
            </a:r>
            <a:endParaRPr lang="it-IT"/>
          </a:p>
          <a:p>
            <a:pPr algn="just" eaLnBrk="1" hangingPunct="1">
              <a:lnSpc>
                <a:spcPct val="114000"/>
              </a:lnSpc>
            </a:pPr>
            <a:r>
              <a:rPr lang="it-IT"/>
              <a:t>Al di sotto dei 1200 cm</a:t>
            </a:r>
            <a:r>
              <a:rPr lang="it-IT" baseline="30000"/>
              <a:t>-1</a:t>
            </a:r>
            <a:r>
              <a:rPr lang="it-IT"/>
              <a:t> è possibile identificare i legami C-X (X = alogeno) che hanno numeri d'onda molto bassi perché, ad eccezione del fluoro, gli alogeni sono degli atomi molto grandi.</a:t>
            </a:r>
          </a:p>
          <a:p>
            <a:pPr algn="just" eaLnBrk="1" hangingPunct="1">
              <a:lnSpc>
                <a:spcPct val="114000"/>
              </a:lnSpc>
            </a:pPr>
            <a:r>
              <a:rPr lang="it-IT"/>
              <a:t>Inoltre, a causa della forte differenza di elettronegatività, esistente fra i due atomi il momento dipolare tra un C e un alogeno è particolarmente elevato e, quindi, è possibile osservare una banda molto intensa.</a:t>
            </a:r>
          </a:p>
          <a:p>
            <a:pPr algn="just" eaLnBrk="1" hangingPunct="1">
              <a:lnSpc>
                <a:spcPct val="114000"/>
              </a:lnSpc>
            </a:pPr>
            <a:endParaRPr lang="it-IT"/>
          </a:p>
        </p:txBody>
      </p:sp>
      <p:pic>
        <p:nvPicPr>
          <p:cNvPr id="2150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9800" y="928688"/>
            <a:ext cx="4754563"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0" y="-66873"/>
            <a:ext cx="9144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396000" eaLnBrk="1" hangingPunct="1">
              <a:lnSpc>
                <a:spcPct val="150000"/>
              </a:lnSpc>
            </a:pPr>
            <a:r>
              <a:rPr lang="it-IT" sz="2400" b="1" i="1" dirty="0" smtClean="0"/>
              <a:t>Suddivisione dello spettro IR</a:t>
            </a:r>
            <a:endParaRPr lang="it-IT" sz="2400" b="1" i="1" dirty="0"/>
          </a:p>
        </p:txBody>
      </p:sp>
      <p:grpSp>
        <p:nvGrpSpPr>
          <p:cNvPr id="10" name="Gruppo 9"/>
          <p:cNvGrpSpPr/>
          <p:nvPr/>
        </p:nvGrpSpPr>
        <p:grpSpPr>
          <a:xfrm>
            <a:off x="467544" y="692696"/>
            <a:ext cx="8208912" cy="144016"/>
            <a:chOff x="467544" y="692696"/>
            <a:chExt cx="8208912" cy="144016"/>
          </a:xfrm>
        </p:grpSpPr>
        <p:cxnSp>
          <p:nvCxnSpPr>
            <p:cNvPr id="11" name="Connettore 1 10"/>
            <p:cNvCxnSpPr/>
            <p:nvPr/>
          </p:nvCxnSpPr>
          <p:spPr>
            <a:xfrm>
              <a:off x="467544" y="764704"/>
              <a:ext cx="8208912" cy="0"/>
            </a:xfrm>
            <a:prstGeom prst="line">
              <a:avLst/>
            </a:prstGeom>
            <a:ln w="3175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2" name="Rettangolo arrotondato 11"/>
            <p:cNvSpPr/>
            <p:nvPr/>
          </p:nvSpPr>
          <p:spPr>
            <a:xfrm>
              <a:off x="2699792" y="692696"/>
              <a:ext cx="3672408" cy="144016"/>
            </a:xfrm>
            <a:prstGeom prst="roundRect">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pic>
        <p:nvPicPr>
          <p:cNvPr id="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6270"/>
            <a:ext cx="1551427" cy="48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8"/>
          <p:cNvSpPr>
            <a:spLocks noChangeArrowheads="1"/>
          </p:cNvSpPr>
          <p:nvPr/>
        </p:nvSpPr>
        <p:spPr bwMode="auto">
          <a:xfrm>
            <a:off x="285750" y="1022350"/>
            <a:ext cx="857250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14000"/>
              </a:lnSpc>
            </a:pPr>
            <a:r>
              <a:rPr lang="it-IT" dirty="0"/>
              <a:t>I dispositivi strumentali oggi a nostra disposizione per ottenere spettri nel medio e lontano IR (lo studio e le applicazioni del vicino infrarosso sono relativamente recenti) sono sostanzialmente di due tipi:</a:t>
            </a:r>
          </a:p>
          <a:p>
            <a:pPr algn="just">
              <a:lnSpc>
                <a:spcPct val="114000"/>
              </a:lnSpc>
            </a:pPr>
            <a:r>
              <a:rPr lang="it-IT" dirty="0"/>
              <a:t>Spettrofotometri a dispersione</a:t>
            </a:r>
          </a:p>
          <a:p>
            <a:pPr algn="just">
              <a:lnSpc>
                <a:spcPct val="114000"/>
              </a:lnSpc>
            </a:pPr>
            <a:r>
              <a:rPr lang="it-IT" dirty="0"/>
              <a:t>Spettrofotometri a interferenza</a:t>
            </a:r>
          </a:p>
          <a:p>
            <a:pPr algn="just">
              <a:lnSpc>
                <a:spcPct val="114000"/>
              </a:lnSpc>
            </a:pPr>
            <a:endParaRPr lang="it-IT" dirty="0"/>
          </a:p>
          <a:p>
            <a:pPr algn="just">
              <a:lnSpc>
                <a:spcPct val="114000"/>
              </a:lnSpc>
            </a:pPr>
            <a:r>
              <a:rPr lang="it-IT" dirty="0"/>
              <a:t>I primi sono </a:t>
            </a:r>
            <a:r>
              <a:rPr lang="it-IT" dirty="0" smtClean="0"/>
              <a:t>senz’altro </a:t>
            </a:r>
            <a:r>
              <a:rPr lang="it-IT" dirty="0"/>
              <a:t>quelli maggiormente diffusi nei moderni laboratori, soprattutto per motivi di costo; i secondi offrono invece prestazioni </a:t>
            </a:r>
            <a:r>
              <a:rPr lang="it-IT" dirty="0" smtClean="0"/>
              <a:t>senz’altro  </a:t>
            </a:r>
            <a:r>
              <a:rPr lang="it-IT" dirty="0"/>
              <a:t>superiori ma i costi sono decisamente più elevati.</a:t>
            </a:r>
          </a:p>
          <a:p>
            <a:pPr algn="just">
              <a:lnSpc>
                <a:spcPct val="114000"/>
              </a:lnSpc>
            </a:pPr>
            <a:r>
              <a:rPr lang="it-IT" dirty="0" smtClean="0"/>
              <a:t>L’intervallo </a:t>
            </a:r>
            <a:r>
              <a:rPr lang="it-IT" dirty="0"/>
              <a:t>di lunghezze </a:t>
            </a:r>
            <a:r>
              <a:rPr lang="it-IT" dirty="0" smtClean="0"/>
              <a:t>d’onda </a:t>
            </a:r>
            <a:r>
              <a:rPr lang="it-IT" dirty="0"/>
              <a:t>coperto dagli strumento è generalmente compreso tra 4000 e 625 cm</a:t>
            </a:r>
            <a:r>
              <a:rPr lang="it-IT" baseline="30000" dirty="0"/>
              <a:t>-1</a:t>
            </a:r>
            <a:r>
              <a:rPr lang="it-IT" dirty="0"/>
              <a:t>, corrispondente al medio IR, ma sono anche molto diffusi quelli con intervallo spettrale esteso verso </a:t>
            </a:r>
            <a:r>
              <a:rPr lang="it-IT" dirty="0" err="1"/>
              <a:t>λ</a:t>
            </a:r>
            <a:r>
              <a:rPr lang="it-IT" dirty="0"/>
              <a:t> più elevate, fino a 400 e 200 cm</a:t>
            </a:r>
            <a:r>
              <a:rPr lang="it-IT" baseline="30000" dirty="0"/>
              <a:t>-1</a:t>
            </a:r>
            <a:r>
              <a:rPr lang="it-IT" dirty="0"/>
              <a:t>, che include anche il lontano IR</a:t>
            </a:r>
          </a:p>
        </p:txBody>
      </p:sp>
      <p:sp>
        <p:nvSpPr>
          <p:cNvPr id="9" name="Text Box 3"/>
          <p:cNvSpPr txBox="1">
            <a:spLocks noChangeArrowheads="1"/>
          </p:cNvSpPr>
          <p:nvPr/>
        </p:nvSpPr>
        <p:spPr bwMode="auto">
          <a:xfrm>
            <a:off x="0" y="-66873"/>
            <a:ext cx="9144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396000" eaLnBrk="1" hangingPunct="1">
              <a:lnSpc>
                <a:spcPct val="150000"/>
              </a:lnSpc>
            </a:pPr>
            <a:r>
              <a:rPr lang="it-IT" sz="2400" b="1" i="1" dirty="0" smtClean="0"/>
              <a:t>Strumentazione</a:t>
            </a:r>
            <a:endParaRPr lang="it-IT" sz="2400" b="1" i="1" dirty="0"/>
          </a:p>
        </p:txBody>
      </p:sp>
      <p:grpSp>
        <p:nvGrpSpPr>
          <p:cNvPr id="10" name="Gruppo 9"/>
          <p:cNvGrpSpPr/>
          <p:nvPr/>
        </p:nvGrpSpPr>
        <p:grpSpPr>
          <a:xfrm>
            <a:off x="467544" y="692696"/>
            <a:ext cx="8208912" cy="144016"/>
            <a:chOff x="467544" y="692696"/>
            <a:chExt cx="8208912" cy="144016"/>
          </a:xfrm>
        </p:grpSpPr>
        <p:cxnSp>
          <p:nvCxnSpPr>
            <p:cNvPr id="11" name="Connettore 1 10"/>
            <p:cNvCxnSpPr/>
            <p:nvPr/>
          </p:nvCxnSpPr>
          <p:spPr>
            <a:xfrm>
              <a:off x="467544" y="764704"/>
              <a:ext cx="8208912" cy="0"/>
            </a:xfrm>
            <a:prstGeom prst="line">
              <a:avLst/>
            </a:prstGeom>
            <a:ln w="3175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2" name="Rettangolo arrotondato 11"/>
            <p:cNvSpPr/>
            <p:nvPr/>
          </p:nvSpPr>
          <p:spPr>
            <a:xfrm>
              <a:off x="2699792" y="692696"/>
              <a:ext cx="3672408" cy="144016"/>
            </a:xfrm>
            <a:prstGeom prst="roundRect">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pic>
        <p:nvPicPr>
          <p:cNvPr id="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6270"/>
            <a:ext cx="1551427" cy="48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8"/>
          <p:cNvSpPr>
            <a:spLocks noChangeArrowheads="1"/>
          </p:cNvSpPr>
          <p:nvPr/>
        </p:nvSpPr>
        <p:spPr bwMode="auto">
          <a:xfrm>
            <a:off x="285750" y="1225550"/>
            <a:ext cx="8572500" cy="388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14000"/>
              </a:lnSpc>
            </a:pPr>
            <a:r>
              <a:rPr lang="it-IT"/>
              <a:t>Questi strumenti lavorano per lo più nella configurazione a doppio raggio: un dispositivo (chopper) ripartisce la radiazione continua emessa dalla sorgente in due fasci di uguale intensità.</a:t>
            </a:r>
          </a:p>
          <a:p>
            <a:pPr algn="just">
              <a:lnSpc>
                <a:spcPct val="114000"/>
              </a:lnSpc>
            </a:pPr>
            <a:r>
              <a:rPr lang="it-IT"/>
              <a:t>Uno dei fasci viene fatto passare attraverso il campione, l'altro serve come riferimento ed attraversa di solito l'aria e, nel caso di soluzioni, una cella contenente il solvente puro. Dopo l'azzeramento ottico, i due fasci sono nuovamente riuniti.</a:t>
            </a:r>
          </a:p>
          <a:p>
            <a:pPr algn="just">
              <a:lnSpc>
                <a:spcPct val="114000"/>
              </a:lnSpc>
            </a:pPr>
            <a:endParaRPr lang="it-IT"/>
          </a:p>
          <a:p>
            <a:pPr algn="just">
              <a:lnSpc>
                <a:spcPct val="114000"/>
              </a:lnSpc>
            </a:pPr>
            <a:r>
              <a:rPr lang="it-IT"/>
              <a:t>Il monocromatore (prisma o reticolo) scompone la radiazione risultante nelle sue componenti spettrali. Queste possono quindi essere analizzate, secondo le varie lunghezze d'onda, dal rilevatore, nel quale è registrata istante per istante la radiazione monocromatica (scansione).</a:t>
            </a:r>
          </a:p>
        </p:txBody>
      </p:sp>
      <p:sp>
        <p:nvSpPr>
          <p:cNvPr id="9" name="Text Box 3"/>
          <p:cNvSpPr txBox="1">
            <a:spLocks noChangeArrowheads="1"/>
          </p:cNvSpPr>
          <p:nvPr/>
        </p:nvSpPr>
        <p:spPr bwMode="auto">
          <a:xfrm>
            <a:off x="0" y="-66873"/>
            <a:ext cx="9144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396000" eaLnBrk="1" hangingPunct="1">
              <a:lnSpc>
                <a:spcPct val="150000"/>
              </a:lnSpc>
            </a:pPr>
            <a:r>
              <a:rPr lang="it-IT" sz="2400" b="1" i="1" dirty="0" smtClean="0"/>
              <a:t>Spettrofotometri a dispersione</a:t>
            </a:r>
            <a:endParaRPr lang="it-IT" sz="2400" b="1" i="1" dirty="0"/>
          </a:p>
        </p:txBody>
      </p:sp>
      <p:grpSp>
        <p:nvGrpSpPr>
          <p:cNvPr id="10" name="Gruppo 9"/>
          <p:cNvGrpSpPr/>
          <p:nvPr/>
        </p:nvGrpSpPr>
        <p:grpSpPr>
          <a:xfrm>
            <a:off x="467544" y="692696"/>
            <a:ext cx="8208912" cy="144016"/>
            <a:chOff x="467544" y="692696"/>
            <a:chExt cx="8208912" cy="144016"/>
          </a:xfrm>
        </p:grpSpPr>
        <p:cxnSp>
          <p:nvCxnSpPr>
            <p:cNvPr id="11" name="Connettore 1 10"/>
            <p:cNvCxnSpPr/>
            <p:nvPr/>
          </p:nvCxnSpPr>
          <p:spPr>
            <a:xfrm>
              <a:off x="467544" y="764704"/>
              <a:ext cx="8208912" cy="0"/>
            </a:xfrm>
            <a:prstGeom prst="line">
              <a:avLst/>
            </a:prstGeom>
            <a:ln w="3175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2" name="Rettangolo arrotondato 11"/>
            <p:cNvSpPr/>
            <p:nvPr/>
          </p:nvSpPr>
          <p:spPr>
            <a:xfrm>
              <a:off x="2699792" y="692696"/>
              <a:ext cx="3672408" cy="144016"/>
            </a:xfrm>
            <a:prstGeom prst="roundRect">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pic>
        <p:nvPicPr>
          <p:cNvPr id="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6270"/>
            <a:ext cx="1551427" cy="48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8"/>
          <p:cNvSpPr>
            <a:spLocks noChangeArrowheads="1"/>
          </p:cNvSpPr>
          <p:nvPr/>
        </p:nvSpPr>
        <p:spPr bwMode="auto">
          <a:xfrm>
            <a:off x="285750" y="1225550"/>
            <a:ext cx="8572500"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14000"/>
              </a:lnSpc>
            </a:pPr>
            <a:r>
              <a:rPr lang="it-IT"/>
              <a:t>Dopo amplificazione i segnali sono espressi, mediante un registratore, sotto forma di spettro e in genere la registrazione di uno spettro richiede mediamente circa 10 minuti.</a:t>
            </a:r>
          </a:p>
          <a:p>
            <a:pPr algn="just">
              <a:lnSpc>
                <a:spcPct val="114000"/>
              </a:lnSpc>
            </a:pPr>
            <a:r>
              <a:rPr lang="it-IT"/>
              <a:t>In questo strumento il monocromatore di trova a valle del comparto celle in quanto le radiazioni IR hanno energia minore rispetto a quelle UV, ed è quindi necessario sfruttarle al massimo per ottenere uno spettro.</a:t>
            </a:r>
          </a:p>
          <a:p>
            <a:pPr algn="just">
              <a:lnSpc>
                <a:spcPct val="114000"/>
              </a:lnSpc>
            </a:pPr>
            <a:r>
              <a:rPr lang="it-IT"/>
              <a:t>Da notare che se usassimo una radiazione UV non scomposta la sua elevata energia causerebbe la decomposizione del campione.</a:t>
            </a:r>
          </a:p>
        </p:txBody>
      </p:sp>
      <p:sp>
        <p:nvSpPr>
          <p:cNvPr id="9" name="Text Box 3"/>
          <p:cNvSpPr txBox="1">
            <a:spLocks noChangeArrowheads="1"/>
          </p:cNvSpPr>
          <p:nvPr/>
        </p:nvSpPr>
        <p:spPr bwMode="auto">
          <a:xfrm>
            <a:off x="0" y="-66873"/>
            <a:ext cx="9144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396000" eaLnBrk="1" hangingPunct="1">
              <a:lnSpc>
                <a:spcPct val="150000"/>
              </a:lnSpc>
            </a:pPr>
            <a:r>
              <a:rPr lang="it-IT" sz="2400" b="1" i="1" dirty="0" smtClean="0"/>
              <a:t>Spettrofotometri a dispersione</a:t>
            </a:r>
            <a:endParaRPr lang="it-IT" sz="2400" b="1" i="1" dirty="0"/>
          </a:p>
        </p:txBody>
      </p:sp>
      <p:grpSp>
        <p:nvGrpSpPr>
          <p:cNvPr id="10" name="Gruppo 9"/>
          <p:cNvGrpSpPr/>
          <p:nvPr/>
        </p:nvGrpSpPr>
        <p:grpSpPr>
          <a:xfrm>
            <a:off x="467544" y="692696"/>
            <a:ext cx="8208912" cy="144016"/>
            <a:chOff x="467544" y="692696"/>
            <a:chExt cx="8208912" cy="144016"/>
          </a:xfrm>
        </p:grpSpPr>
        <p:cxnSp>
          <p:nvCxnSpPr>
            <p:cNvPr id="11" name="Connettore 1 10"/>
            <p:cNvCxnSpPr/>
            <p:nvPr/>
          </p:nvCxnSpPr>
          <p:spPr>
            <a:xfrm>
              <a:off x="467544" y="764704"/>
              <a:ext cx="8208912" cy="0"/>
            </a:xfrm>
            <a:prstGeom prst="line">
              <a:avLst/>
            </a:prstGeom>
            <a:ln w="3175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2" name="Rettangolo arrotondato 11"/>
            <p:cNvSpPr/>
            <p:nvPr/>
          </p:nvSpPr>
          <p:spPr>
            <a:xfrm>
              <a:off x="2699792" y="692696"/>
              <a:ext cx="3672408" cy="144016"/>
            </a:xfrm>
            <a:prstGeom prst="roundRect">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pic>
        <p:nvPicPr>
          <p:cNvPr id="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6270"/>
            <a:ext cx="1551427" cy="48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4563" y="1000125"/>
            <a:ext cx="5291137"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1688" y="3429000"/>
            <a:ext cx="5481637" cy="29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0" y="-66873"/>
            <a:ext cx="9144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396000" eaLnBrk="1" hangingPunct="1">
              <a:lnSpc>
                <a:spcPct val="150000"/>
              </a:lnSpc>
            </a:pPr>
            <a:r>
              <a:rPr lang="it-IT" sz="2400" b="1" i="1" dirty="0" smtClean="0"/>
              <a:t>Spettrofotometri a dispersione</a:t>
            </a:r>
            <a:endParaRPr lang="it-IT" sz="2400" b="1" i="1" dirty="0"/>
          </a:p>
        </p:txBody>
      </p:sp>
      <p:grpSp>
        <p:nvGrpSpPr>
          <p:cNvPr id="10" name="Gruppo 9"/>
          <p:cNvGrpSpPr/>
          <p:nvPr/>
        </p:nvGrpSpPr>
        <p:grpSpPr>
          <a:xfrm>
            <a:off x="467544" y="692696"/>
            <a:ext cx="8208912" cy="144016"/>
            <a:chOff x="467544" y="692696"/>
            <a:chExt cx="8208912" cy="144016"/>
          </a:xfrm>
        </p:grpSpPr>
        <p:cxnSp>
          <p:nvCxnSpPr>
            <p:cNvPr id="11" name="Connettore 1 10"/>
            <p:cNvCxnSpPr/>
            <p:nvPr/>
          </p:nvCxnSpPr>
          <p:spPr>
            <a:xfrm>
              <a:off x="467544" y="764704"/>
              <a:ext cx="8208912" cy="0"/>
            </a:xfrm>
            <a:prstGeom prst="line">
              <a:avLst/>
            </a:prstGeom>
            <a:ln w="3175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2" name="Rettangolo arrotondato 11"/>
            <p:cNvSpPr/>
            <p:nvPr/>
          </p:nvSpPr>
          <p:spPr>
            <a:xfrm>
              <a:off x="2699792" y="692696"/>
              <a:ext cx="3672408" cy="144016"/>
            </a:xfrm>
            <a:prstGeom prst="roundRect">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pic>
        <p:nvPicPr>
          <p:cNvPr id="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336" y="-6270"/>
            <a:ext cx="1551427" cy="48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4563" y="1000125"/>
            <a:ext cx="5291137"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1688" y="3357563"/>
            <a:ext cx="56261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0" y="-66873"/>
            <a:ext cx="9144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396000" eaLnBrk="1" hangingPunct="1">
              <a:lnSpc>
                <a:spcPct val="150000"/>
              </a:lnSpc>
            </a:pPr>
            <a:r>
              <a:rPr lang="it-IT" sz="2400" b="1" i="1" dirty="0" smtClean="0"/>
              <a:t>Spettrofotometri a dispersione</a:t>
            </a:r>
            <a:endParaRPr lang="it-IT" sz="2400" b="1" i="1" dirty="0"/>
          </a:p>
        </p:txBody>
      </p:sp>
      <p:grpSp>
        <p:nvGrpSpPr>
          <p:cNvPr id="10" name="Gruppo 9"/>
          <p:cNvGrpSpPr/>
          <p:nvPr/>
        </p:nvGrpSpPr>
        <p:grpSpPr>
          <a:xfrm>
            <a:off x="467544" y="692696"/>
            <a:ext cx="8208912" cy="144016"/>
            <a:chOff x="467544" y="692696"/>
            <a:chExt cx="8208912" cy="144016"/>
          </a:xfrm>
        </p:grpSpPr>
        <p:cxnSp>
          <p:nvCxnSpPr>
            <p:cNvPr id="11" name="Connettore 1 10"/>
            <p:cNvCxnSpPr/>
            <p:nvPr/>
          </p:nvCxnSpPr>
          <p:spPr>
            <a:xfrm>
              <a:off x="467544" y="764704"/>
              <a:ext cx="8208912" cy="0"/>
            </a:xfrm>
            <a:prstGeom prst="line">
              <a:avLst/>
            </a:prstGeom>
            <a:ln w="3175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2" name="Rettangolo arrotondato 11"/>
            <p:cNvSpPr/>
            <p:nvPr/>
          </p:nvSpPr>
          <p:spPr>
            <a:xfrm>
              <a:off x="2699792" y="692696"/>
              <a:ext cx="3672408" cy="144016"/>
            </a:xfrm>
            <a:prstGeom prst="roundRect">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pic>
        <p:nvPicPr>
          <p:cNvPr id="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336" y="-6270"/>
            <a:ext cx="1551427" cy="48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8"/>
          <p:cNvSpPr>
            <a:spLocks noChangeArrowheads="1"/>
          </p:cNvSpPr>
          <p:nvPr/>
        </p:nvSpPr>
        <p:spPr bwMode="auto">
          <a:xfrm>
            <a:off x="285750" y="966788"/>
            <a:ext cx="8572500" cy="546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14000"/>
              </a:lnSpc>
            </a:pPr>
            <a:r>
              <a:rPr lang="it-IT" dirty="0"/>
              <a:t>Questa tecnica strumentale è basata sulla spettroscopia infrarossa classica. </a:t>
            </a:r>
          </a:p>
          <a:p>
            <a:pPr algn="just">
              <a:lnSpc>
                <a:spcPct val="114000"/>
              </a:lnSpc>
            </a:pPr>
            <a:r>
              <a:rPr lang="it-IT" dirty="0"/>
              <a:t>Il principio di base è rappresentato dalla possibilità di cogliere contemporaneamente tutte le frequenze dello spettro IR nel rilevatore, il che rende superflua la scansione della lunghezza d'onda.</a:t>
            </a:r>
          </a:p>
          <a:p>
            <a:pPr algn="just">
              <a:lnSpc>
                <a:spcPct val="114000"/>
              </a:lnSpc>
            </a:pPr>
            <a:r>
              <a:rPr lang="it-IT" dirty="0"/>
              <a:t>Questo è possibile trasformando, per mezzo di un interferometro, la radiazione IR policromatica emessa dalla sorgente (istante per istante con la medesima intensità) in un </a:t>
            </a:r>
            <a:r>
              <a:rPr lang="it-IT" dirty="0" err="1"/>
              <a:t>interferogramma</a:t>
            </a:r>
            <a:r>
              <a:rPr lang="it-IT" dirty="0"/>
              <a:t>, dove </a:t>
            </a:r>
            <a:r>
              <a:rPr lang="it-IT" dirty="0" smtClean="0"/>
              <a:t>l’assorbimento </a:t>
            </a:r>
            <a:r>
              <a:rPr lang="it-IT" dirty="0"/>
              <a:t>non è più funzione della frequenza, ma del tempo (cioè si passa da dominio delle frequenze a dominio dei tempi).</a:t>
            </a:r>
          </a:p>
          <a:p>
            <a:pPr algn="just">
              <a:lnSpc>
                <a:spcPct val="114000"/>
              </a:lnSpc>
            </a:pPr>
            <a:r>
              <a:rPr lang="it-IT" dirty="0"/>
              <a:t>Contrariamente agli spettrofotometri tradizionali, quindi, in questa apparecchiatura non si ha un monocromatore a dispersione, ma viene utilizzato </a:t>
            </a:r>
            <a:r>
              <a:rPr lang="it-IT" dirty="0" smtClean="0"/>
              <a:t>l’interferometro </a:t>
            </a:r>
            <a:r>
              <a:rPr lang="it-IT" dirty="0"/>
              <a:t>di </a:t>
            </a:r>
            <a:r>
              <a:rPr lang="it-IT" dirty="0" err="1"/>
              <a:t>Michelson</a:t>
            </a:r>
            <a:r>
              <a:rPr lang="it-IT" dirty="0"/>
              <a:t>, il quale produce nel corso di una speciale scansione </a:t>
            </a:r>
            <a:r>
              <a:rPr lang="it-IT" dirty="0" smtClean="0"/>
              <a:t>l’</a:t>
            </a:r>
            <a:r>
              <a:rPr lang="it-IT" dirty="0" err="1" smtClean="0"/>
              <a:t>interferogramma</a:t>
            </a:r>
            <a:r>
              <a:rPr lang="it-IT" dirty="0" smtClean="0"/>
              <a:t> </a:t>
            </a:r>
            <a:r>
              <a:rPr lang="it-IT" dirty="0"/>
              <a:t>della sostanza in esame.</a:t>
            </a:r>
          </a:p>
          <a:p>
            <a:pPr algn="just">
              <a:lnSpc>
                <a:spcPct val="114000"/>
              </a:lnSpc>
            </a:pPr>
            <a:r>
              <a:rPr lang="it-IT" dirty="0"/>
              <a:t>Dopo il passaggio della radiazione così "trattata" attraverso il campione, l'</a:t>
            </a:r>
            <a:r>
              <a:rPr lang="it-IT" dirty="0" err="1"/>
              <a:t>interferogramma</a:t>
            </a:r>
            <a:r>
              <a:rPr lang="it-IT" dirty="0"/>
              <a:t> viene trasformato in un tradizionale spettro infrarosso mediante un'operazione matematica, la cosiddetta trasformata di Fourier.</a:t>
            </a:r>
          </a:p>
          <a:p>
            <a:pPr algn="just">
              <a:lnSpc>
                <a:spcPct val="114000"/>
              </a:lnSpc>
            </a:pPr>
            <a:endParaRPr lang="it-IT" dirty="0"/>
          </a:p>
        </p:txBody>
      </p:sp>
      <p:sp>
        <p:nvSpPr>
          <p:cNvPr id="9" name="Text Box 3"/>
          <p:cNvSpPr txBox="1">
            <a:spLocks noChangeArrowheads="1"/>
          </p:cNvSpPr>
          <p:nvPr/>
        </p:nvSpPr>
        <p:spPr bwMode="auto">
          <a:xfrm>
            <a:off x="0" y="-66873"/>
            <a:ext cx="9144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396000" eaLnBrk="1" hangingPunct="1">
              <a:lnSpc>
                <a:spcPct val="150000"/>
              </a:lnSpc>
            </a:pPr>
            <a:r>
              <a:rPr lang="it-IT" sz="2400" b="1" i="1" dirty="0" smtClean="0"/>
              <a:t>Spettrofotometro a trasformata di Fourier</a:t>
            </a:r>
            <a:endParaRPr lang="it-IT" sz="2400" b="1" i="1" dirty="0"/>
          </a:p>
        </p:txBody>
      </p:sp>
      <p:grpSp>
        <p:nvGrpSpPr>
          <p:cNvPr id="10" name="Gruppo 9"/>
          <p:cNvGrpSpPr/>
          <p:nvPr/>
        </p:nvGrpSpPr>
        <p:grpSpPr>
          <a:xfrm>
            <a:off x="467544" y="692696"/>
            <a:ext cx="8208912" cy="144016"/>
            <a:chOff x="467544" y="692696"/>
            <a:chExt cx="8208912" cy="144016"/>
          </a:xfrm>
        </p:grpSpPr>
        <p:cxnSp>
          <p:nvCxnSpPr>
            <p:cNvPr id="11" name="Connettore 1 10"/>
            <p:cNvCxnSpPr/>
            <p:nvPr/>
          </p:nvCxnSpPr>
          <p:spPr>
            <a:xfrm>
              <a:off x="467544" y="764704"/>
              <a:ext cx="8208912" cy="0"/>
            </a:xfrm>
            <a:prstGeom prst="line">
              <a:avLst/>
            </a:prstGeom>
            <a:ln w="3175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2" name="Rettangolo arrotondato 11"/>
            <p:cNvSpPr/>
            <p:nvPr/>
          </p:nvSpPr>
          <p:spPr>
            <a:xfrm>
              <a:off x="2699792" y="692696"/>
              <a:ext cx="3672408" cy="144016"/>
            </a:xfrm>
            <a:prstGeom prst="roundRect">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pic>
        <p:nvPicPr>
          <p:cNvPr id="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6270"/>
            <a:ext cx="1551427" cy="48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8"/>
          <p:cNvSpPr>
            <a:spLocks noChangeArrowheads="1"/>
          </p:cNvSpPr>
          <p:nvPr/>
        </p:nvSpPr>
        <p:spPr bwMode="auto">
          <a:xfrm>
            <a:off x="285750" y="966788"/>
            <a:ext cx="8572500" cy="1348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14000"/>
              </a:lnSpc>
            </a:pPr>
            <a:r>
              <a:rPr lang="it-IT" dirty="0"/>
              <a:t>In questa maniera si passa perciò </a:t>
            </a:r>
            <a:r>
              <a:rPr lang="it-IT" dirty="0" smtClean="0"/>
              <a:t>dall’</a:t>
            </a:r>
            <a:r>
              <a:rPr lang="it-IT" dirty="0" err="1" smtClean="0"/>
              <a:t>interferogramma</a:t>
            </a:r>
            <a:r>
              <a:rPr lang="it-IT" dirty="0"/>
              <a:t>, un grafico dello spazio o del tempo, a uno spettro comune, che rappresenta però la variazione </a:t>
            </a:r>
            <a:r>
              <a:rPr lang="it-IT" dirty="0" smtClean="0"/>
              <a:t>dell’intensità </a:t>
            </a:r>
            <a:r>
              <a:rPr lang="it-IT" dirty="0"/>
              <a:t>del segnale in funzione del numero </a:t>
            </a:r>
            <a:r>
              <a:rPr lang="it-IT" dirty="0" smtClean="0"/>
              <a:t>d’onda </a:t>
            </a:r>
            <a:r>
              <a:rPr lang="it-IT" dirty="0"/>
              <a:t>(o della lunghezza d’onda) della radiazione.</a:t>
            </a:r>
          </a:p>
        </p:txBody>
      </p:sp>
      <p:pic>
        <p:nvPicPr>
          <p:cNvPr id="2867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6350" y="2490788"/>
            <a:ext cx="6724650" cy="350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0" y="-66873"/>
            <a:ext cx="9144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396000" eaLnBrk="1" hangingPunct="1">
              <a:lnSpc>
                <a:spcPct val="150000"/>
              </a:lnSpc>
            </a:pPr>
            <a:r>
              <a:rPr lang="it-IT" sz="2400" b="1" i="1" dirty="0" smtClean="0"/>
              <a:t>Spettrofotometro a trasformata di Fourier</a:t>
            </a:r>
            <a:endParaRPr lang="it-IT" sz="2400" b="1" i="1" dirty="0"/>
          </a:p>
        </p:txBody>
      </p:sp>
      <p:grpSp>
        <p:nvGrpSpPr>
          <p:cNvPr id="10" name="Gruppo 9"/>
          <p:cNvGrpSpPr/>
          <p:nvPr/>
        </p:nvGrpSpPr>
        <p:grpSpPr>
          <a:xfrm>
            <a:off x="467544" y="692696"/>
            <a:ext cx="8208912" cy="144016"/>
            <a:chOff x="467544" y="692696"/>
            <a:chExt cx="8208912" cy="144016"/>
          </a:xfrm>
        </p:grpSpPr>
        <p:cxnSp>
          <p:nvCxnSpPr>
            <p:cNvPr id="11" name="Connettore 1 10"/>
            <p:cNvCxnSpPr/>
            <p:nvPr/>
          </p:nvCxnSpPr>
          <p:spPr>
            <a:xfrm>
              <a:off x="467544" y="764704"/>
              <a:ext cx="8208912" cy="0"/>
            </a:xfrm>
            <a:prstGeom prst="line">
              <a:avLst/>
            </a:prstGeom>
            <a:ln w="3175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2" name="Rettangolo arrotondato 11"/>
            <p:cNvSpPr/>
            <p:nvPr/>
          </p:nvSpPr>
          <p:spPr>
            <a:xfrm>
              <a:off x="2699792" y="692696"/>
              <a:ext cx="3672408" cy="144016"/>
            </a:xfrm>
            <a:prstGeom prst="roundRect">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pic>
        <p:nvPicPr>
          <p:cNvPr id="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6270"/>
            <a:ext cx="1551427" cy="48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8"/>
          <p:cNvSpPr>
            <a:spLocks noChangeArrowheads="1"/>
          </p:cNvSpPr>
          <p:nvPr/>
        </p:nvSpPr>
        <p:spPr bwMode="auto">
          <a:xfrm>
            <a:off x="285750" y="857250"/>
            <a:ext cx="8572500" cy="5454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14000"/>
              </a:lnSpc>
            </a:pPr>
            <a:r>
              <a:rPr lang="it-IT" dirty="0"/>
              <a:t>Vantaggi:</a:t>
            </a:r>
          </a:p>
          <a:p>
            <a:pPr algn="just">
              <a:lnSpc>
                <a:spcPct val="114000"/>
              </a:lnSpc>
            </a:pPr>
            <a:endParaRPr lang="it-IT" dirty="0"/>
          </a:p>
          <a:p>
            <a:pPr marL="285750" indent="-285750" algn="just">
              <a:lnSpc>
                <a:spcPct val="114000"/>
              </a:lnSpc>
              <a:buSzPct val="90000"/>
              <a:buFont typeface="Wingdings" charset="2"/>
              <a:buChar char="§"/>
            </a:pPr>
            <a:r>
              <a:rPr lang="it-IT" dirty="0" smtClean="0"/>
              <a:t>Risparmio </a:t>
            </a:r>
            <a:r>
              <a:rPr lang="it-IT" dirty="0"/>
              <a:t>di tempo: </a:t>
            </a:r>
            <a:r>
              <a:rPr lang="it-IT" dirty="0" smtClean="0"/>
              <a:t>poiché </a:t>
            </a:r>
            <a:r>
              <a:rPr lang="it-IT" dirty="0"/>
              <a:t>la radiazione di tutte le lunghezze d'onda viene registrata contemporaneamente dal rilevatore, il tempo di misura si riduce a pochi secondi rispetto ai 10 minuti circa degli strumenti tradizionali</a:t>
            </a:r>
            <a:r>
              <a:rPr lang="it-IT" dirty="0" smtClean="0"/>
              <a:t>.</a:t>
            </a:r>
          </a:p>
          <a:p>
            <a:pPr marL="285750" indent="-285750" algn="just">
              <a:lnSpc>
                <a:spcPct val="114000"/>
              </a:lnSpc>
              <a:buSzPct val="90000"/>
              <a:buFont typeface="Wingdings" charset="2"/>
              <a:buChar char="§"/>
            </a:pPr>
            <a:endParaRPr lang="it-IT" dirty="0"/>
          </a:p>
          <a:p>
            <a:pPr marL="285750" indent="-285750" algn="just">
              <a:lnSpc>
                <a:spcPct val="114000"/>
              </a:lnSpc>
              <a:buSzPct val="90000"/>
              <a:buFont typeface="Wingdings" charset="2"/>
              <a:buChar char="§"/>
            </a:pPr>
            <a:r>
              <a:rPr lang="it-IT" dirty="0"/>
              <a:t>Un miglior rapporto segnale-rumore: rispetto alla tecnica a scansione, dove è registrata sempre una sola lunghezza d'onda (mentre tutto il resto va perso in intensità), la potenza complessiva della sorgente di radiazione rimane costantemente disponibile. Al rivelatore arriva dunque una maggiore potenza rispetto agli strumenti a dispersione.</a:t>
            </a:r>
          </a:p>
          <a:p>
            <a:pPr marL="285750" indent="-285750" algn="just">
              <a:lnSpc>
                <a:spcPct val="114000"/>
              </a:lnSpc>
              <a:buSzPct val="90000"/>
              <a:buFont typeface="Wingdings" charset="2"/>
              <a:buChar char="§"/>
            </a:pPr>
            <a:endParaRPr lang="it-IT" dirty="0"/>
          </a:p>
          <a:p>
            <a:pPr marL="285750" indent="-285750" algn="just">
              <a:lnSpc>
                <a:spcPct val="114000"/>
              </a:lnSpc>
              <a:buSzPct val="90000"/>
              <a:buFont typeface="Wingdings" charset="2"/>
              <a:buChar char="§"/>
            </a:pPr>
            <a:r>
              <a:rPr lang="it-IT" dirty="0" smtClean="0"/>
              <a:t>Elevata </a:t>
            </a:r>
            <a:r>
              <a:rPr lang="it-IT" dirty="0"/>
              <a:t>precisione dei numeri d'onda: è possibile sovrapporre al segnale come standard interno la radiazione monocromatica di una sorgente laser, in cui la frequenza è nota con estrema precisione.</a:t>
            </a:r>
          </a:p>
          <a:p>
            <a:pPr marL="285750" indent="-285750" algn="just">
              <a:lnSpc>
                <a:spcPct val="114000"/>
              </a:lnSpc>
              <a:buSzPct val="90000"/>
              <a:buFont typeface="Wingdings" charset="2"/>
              <a:buChar char="§"/>
            </a:pPr>
            <a:endParaRPr lang="it-IT" dirty="0"/>
          </a:p>
          <a:p>
            <a:pPr marL="285750" indent="-285750" algn="just">
              <a:lnSpc>
                <a:spcPct val="114000"/>
              </a:lnSpc>
              <a:buSzPct val="90000"/>
              <a:buFont typeface="Wingdings" charset="2"/>
              <a:buChar char="§"/>
            </a:pPr>
            <a:r>
              <a:rPr lang="it-IT" dirty="0" smtClean="0"/>
              <a:t>Assenza </a:t>
            </a:r>
            <a:r>
              <a:rPr lang="it-IT" dirty="0"/>
              <a:t>di luce diffusa</a:t>
            </a:r>
          </a:p>
        </p:txBody>
      </p:sp>
      <p:sp>
        <p:nvSpPr>
          <p:cNvPr id="9" name="Text Box 3"/>
          <p:cNvSpPr txBox="1">
            <a:spLocks noChangeArrowheads="1"/>
          </p:cNvSpPr>
          <p:nvPr/>
        </p:nvSpPr>
        <p:spPr bwMode="auto">
          <a:xfrm>
            <a:off x="0" y="-66873"/>
            <a:ext cx="9144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396000" eaLnBrk="1" hangingPunct="1">
              <a:lnSpc>
                <a:spcPct val="150000"/>
              </a:lnSpc>
            </a:pPr>
            <a:r>
              <a:rPr lang="it-IT" sz="2400" b="1" i="1" dirty="0" smtClean="0"/>
              <a:t>Spettrofotometro a trasformata di Fourier</a:t>
            </a:r>
            <a:endParaRPr lang="it-IT" sz="2400" b="1" i="1" dirty="0"/>
          </a:p>
        </p:txBody>
      </p:sp>
      <p:grpSp>
        <p:nvGrpSpPr>
          <p:cNvPr id="10" name="Gruppo 9"/>
          <p:cNvGrpSpPr/>
          <p:nvPr/>
        </p:nvGrpSpPr>
        <p:grpSpPr>
          <a:xfrm>
            <a:off x="467544" y="692696"/>
            <a:ext cx="8208912" cy="144016"/>
            <a:chOff x="467544" y="692696"/>
            <a:chExt cx="8208912" cy="144016"/>
          </a:xfrm>
        </p:grpSpPr>
        <p:cxnSp>
          <p:nvCxnSpPr>
            <p:cNvPr id="11" name="Connettore 1 10"/>
            <p:cNvCxnSpPr/>
            <p:nvPr/>
          </p:nvCxnSpPr>
          <p:spPr>
            <a:xfrm>
              <a:off x="467544" y="764704"/>
              <a:ext cx="8208912" cy="0"/>
            </a:xfrm>
            <a:prstGeom prst="line">
              <a:avLst/>
            </a:prstGeom>
            <a:ln w="3175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2" name="Rettangolo arrotondato 11"/>
            <p:cNvSpPr/>
            <p:nvPr/>
          </p:nvSpPr>
          <p:spPr>
            <a:xfrm>
              <a:off x="2699792" y="692696"/>
              <a:ext cx="3672408" cy="144016"/>
            </a:xfrm>
            <a:prstGeom prst="roundRect">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pic>
        <p:nvPicPr>
          <p:cNvPr id="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6270"/>
            <a:ext cx="1551427" cy="48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11"/>
          <p:cNvSpPr>
            <a:spLocks noChangeArrowheads="1"/>
          </p:cNvSpPr>
          <p:nvPr/>
        </p:nvSpPr>
        <p:spPr bwMode="auto">
          <a:xfrm>
            <a:off x="285750" y="1000125"/>
            <a:ext cx="8572500" cy="543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14000"/>
              </a:lnSpc>
            </a:pPr>
            <a:r>
              <a:rPr lang="it-IT" dirty="0"/>
              <a:t>Più precisamente, questa è una spettroscopia di vibrazione; infatti quando una molecola organica viene investita da una radiazione infrarossa la cui frequenza (espressa in termini di numeri </a:t>
            </a:r>
            <a:r>
              <a:rPr lang="it-IT" dirty="0" smtClean="0"/>
              <a:t>d‘onda</a:t>
            </a:r>
            <a:r>
              <a:rPr lang="it-IT" dirty="0"/>
              <a:t>, inversamente proporzionale alla lunghezza d</a:t>
            </a:r>
            <a:r>
              <a:rPr lang="ja-JP" altLang="it-IT" dirty="0"/>
              <a:t>’</a:t>
            </a:r>
            <a:r>
              <a:rPr lang="it-IT" dirty="0"/>
              <a:t>onda) sia compresa fra 10.000 e 100 cm</a:t>
            </a:r>
            <a:r>
              <a:rPr lang="it-IT" baseline="30000" dirty="0"/>
              <a:t>-1</a:t>
            </a:r>
            <a:r>
              <a:rPr lang="it-IT" dirty="0"/>
              <a:t>, </a:t>
            </a:r>
            <a:r>
              <a:rPr lang="it-IT" dirty="0" smtClean="0"/>
              <a:t>l’energia </a:t>
            </a:r>
            <a:r>
              <a:rPr lang="it-IT" dirty="0"/>
              <a:t>ceduta dalla radiazione stessa viene convertita in energia vibrazionale, e sono due i modi fondamentali in cui la molecola può vibrare: </a:t>
            </a:r>
          </a:p>
          <a:p>
            <a:pPr algn="just">
              <a:lnSpc>
                <a:spcPct val="114000"/>
              </a:lnSpc>
            </a:pPr>
            <a:endParaRPr lang="it-IT" dirty="0"/>
          </a:p>
          <a:p>
            <a:pPr algn="just">
              <a:lnSpc>
                <a:spcPct val="114000"/>
              </a:lnSpc>
            </a:pPr>
            <a:r>
              <a:rPr lang="it-IT" dirty="0"/>
              <a:t>Vibrazione di stretching (stiramento): dovuto a stiramento ritmico lungo </a:t>
            </a:r>
            <a:r>
              <a:rPr lang="it-IT" dirty="0" smtClean="0"/>
              <a:t>l’asse </a:t>
            </a:r>
            <a:r>
              <a:rPr lang="it-IT" dirty="0"/>
              <a:t>di legame </a:t>
            </a:r>
          </a:p>
          <a:p>
            <a:pPr algn="just">
              <a:lnSpc>
                <a:spcPct val="114000"/>
              </a:lnSpc>
            </a:pPr>
            <a:r>
              <a:rPr lang="it-IT" dirty="0"/>
              <a:t>Vibrazione di bending (piegamento) dovuto a variazione </a:t>
            </a:r>
            <a:r>
              <a:rPr lang="it-IT" dirty="0" smtClean="0"/>
              <a:t>dell’angolo </a:t>
            </a:r>
            <a:r>
              <a:rPr lang="it-IT" dirty="0"/>
              <a:t>di legame </a:t>
            </a:r>
          </a:p>
          <a:p>
            <a:pPr algn="just">
              <a:lnSpc>
                <a:spcPct val="114000"/>
              </a:lnSpc>
            </a:pPr>
            <a:endParaRPr lang="it-IT" dirty="0"/>
          </a:p>
          <a:p>
            <a:pPr algn="just">
              <a:lnSpc>
                <a:spcPct val="114000"/>
              </a:lnSpc>
            </a:pPr>
            <a:r>
              <a:rPr lang="it-IT" dirty="0"/>
              <a:t>Una vibrazione di stretching, quindi, è un movimento ritmico lungo </a:t>
            </a:r>
            <a:r>
              <a:rPr lang="it-IT" dirty="0" smtClean="0"/>
              <a:t>l’asse </a:t>
            </a:r>
            <a:r>
              <a:rPr lang="it-IT" dirty="0"/>
              <a:t>di legame con conseguente aumento e diminuzione della distanza interatomica. </a:t>
            </a:r>
          </a:p>
          <a:p>
            <a:pPr algn="just">
              <a:lnSpc>
                <a:spcPct val="114000"/>
              </a:lnSpc>
            </a:pPr>
            <a:r>
              <a:rPr lang="it-IT" dirty="0"/>
              <a:t>Una vibrazione di bending invece può essere dovuta ad una variazione </a:t>
            </a:r>
            <a:r>
              <a:rPr lang="it-IT" dirty="0" smtClean="0"/>
              <a:t>dell’angolo </a:t>
            </a:r>
            <a:r>
              <a:rPr lang="it-IT" dirty="0"/>
              <a:t>nei legami con un atomo in comune, oppure ad un movimento di un gruppo di atomi rispetto al resto della molecola senza che si muovano gli atomi nel gruppo, uno rispetto </a:t>
            </a:r>
            <a:r>
              <a:rPr lang="it-IT" dirty="0" smtClean="0"/>
              <a:t>all’altro</a:t>
            </a:r>
            <a:r>
              <a:rPr lang="it-IT" dirty="0"/>
              <a:t>. </a:t>
            </a:r>
          </a:p>
        </p:txBody>
      </p:sp>
      <p:sp>
        <p:nvSpPr>
          <p:cNvPr id="8" name="Text Box 3"/>
          <p:cNvSpPr txBox="1">
            <a:spLocks noChangeArrowheads="1"/>
          </p:cNvSpPr>
          <p:nvPr/>
        </p:nvSpPr>
        <p:spPr bwMode="auto">
          <a:xfrm>
            <a:off x="0" y="-66873"/>
            <a:ext cx="9144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396000" eaLnBrk="1" hangingPunct="1">
              <a:lnSpc>
                <a:spcPct val="150000"/>
              </a:lnSpc>
            </a:pPr>
            <a:r>
              <a:rPr lang="it-IT" sz="2400" b="1" i="1" dirty="0" smtClean="0"/>
              <a:t>Spettroscopia IR: principi</a:t>
            </a:r>
            <a:endParaRPr lang="it-IT" sz="2400" b="1" i="1" dirty="0"/>
          </a:p>
        </p:txBody>
      </p:sp>
      <p:grpSp>
        <p:nvGrpSpPr>
          <p:cNvPr id="9" name="Gruppo 8"/>
          <p:cNvGrpSpPr/>
          <p:nvPr/>
        </p:nvGrpSpPr>
        <p:grpSpPr>
          <a:xfrm>
            <a:off x="467544" y="692696"/>
            <a:ext cx="8208912" cy="144016"/>
            <a:chOff x="467544" y="692696"/>
            <a:chExt cx="8208912" cy="144016"/>
          </a:xfrm>
        </p:grpSpPr>
        <p:cxnSp>
          <p:nvCxnSpPr>
            <p:cNvPr id="12" name="Connettore 1 11"/>
            <p:cNvCxnSpPr/>
            <p:nvPr/>
          </p:nvCxnSpPr>
          <p:spPr>
            <a:xfrm>
              <a:off x="467544" y="764704"/>
              <a:ext cx="8208912" cy="0"/>
            </a:xfrm>
            <a:prstGeom prst="line">
              <a:avLst/>
            </a:prstGeom>
            <a:ln w="3175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3" name="Rettangolo arrotondato 12"/>
            <p:cNvSpPr/>
            <p:nvPr/>
          </p:nvSpPr>
          <p:spPr>
            <a:xfrm>
              <a:off x="2699792" y="692696"/>
              <a:ext cx="3672408" cy="144016"/>
            </a:xfrm>
            <a:prstGeom prst="roundRect">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pic>
        <p:nvPicPr>
          <p:cNvPr id="1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6270"/>
            <a:ext cx="1551427" cy="48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8"/>
          <p:cNvSpPr>
            <a:spLocks noChangeArrowheads="1"/>
          </p:cNvSpPr>
          <p:nvPr/>
        </p:nvSpPr>
        <p:spPr bwMode="auto">
          <a:xfrm>
            <a:off x="285750" y="995363"/>
            <a:ext cx="8643938"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it-IT"/>
              <a:t>Per le analisi spettrofotometriche i campioni diluiti sono molto più utilizzati, poiché è possibile intervenire sia sulla concentrazione che sul cammino ottico della cella in modo da operare nell</a:t>
            </a:r>
            <a:r>
              <a:rPr lang="ja-JP" altLang="it-IT"/>
              <a:t>’</a:t>
            </a:r>
            <a:r>
              <a:rPr lang="it-IT"/>
              <a:t>intervallo migliore d</a:t>
            </a:r>
            <a:r>
              <a:rPr lang="ja-JP" altLang="it-IT"/>
              <a:t>’</a:t>
            </a:r>
            <a:r>
              <a:rPr lang="it-IT"/>
              <a:t>assorbanza.</a:t>
            </a:r>
          </a:p>
          <a:p>
            <a:pPr algn="just"/>
            <a:r>
              <a:rPr lang="it-IT"/>
              <a:t>Purtroppo questa tecnica non può essere molto utilizzata nell</a:t>
            </a:r>
            <a:r>
              <a:rPr lang="ja-JP" altLang="it-IT"/>
              <a:t>’</a:t>
            </a:r>
            <a:r>
              <a:rPr lang="it-IT"/>
              <a:t>IR poiché non esistono solventi organici che siano trasparenti in tutta la regione dello spettro IR, perciò vengono utilizzate, sia per i campioni liquidi che per quelli solidi, tecniche che a volte possono complicare la determinazione accurata del campione.</a:t>
            </a:r>
          </a:p>
          <a:p>
            <a:pPr algn="just"/>
            <a:r>
              <a:rPr lang="it-IT"/>
              <a:t>I solventi organici più utilizzati per analisi IR sono il tetracloruro di carbonio, il cloroformio, il solfuro di carbonio. Per i liquidi spesso non esiste un solvente opportuno perciò si è costretti ad eseguire l</a:t>
            </a:r>
            <a:r>
              <a:rPr lang="ja-JP" altLang="it-IT"/>
              <a:t>’</a:t>
            </a:r>
            <a:r>
              <a:rPr lang="it-IT"/>
              <a:t>analisi sul liquido puro.</a:t>
            </a:r>
          </a:p>
        </p:txBody>
      </p:sp>
      <p:pic>
        <p:nvPicPr>
          <p:cNvPr id="307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75" y="3857625"/>
            <a:ext cx="6554788"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0" y="-66873"/>
            <a:ext cx="9144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396000" eaLnBrk="1" hangingPunct="1">
              <a:lnSpc>
                <a:spcPct val="150000"/>
              </a:lnSpc>
            </a:pPr>
            <a:r>
              <a:rPr lang="it-IT" sz="2400" b="1" i="1" dirty="0" smtClean="0"/>
              <a:t>Preparazione del campione</a:t>
            </a:r>
            <a:endParaRPr lang="it-IT" sz="2400" b="1" i="1" dirty="0"/>
          </a:p>
        </p:txBody>
      </p:sp>
      <p:grpSp>
        <p:nvGrpSpPr>
          <p:cNvPr id="10" name="Gruppo 9"/>
          <p:cNvGrpSpPr/>
          <p:nvPr/>
        </p:nvGrpSpPr>
        <p:grpSpPr>
          <a:xfrm>
            <a:off x="467544" y="692696"/>
            <a:ext cx="8208912" cy="144016"/>
            <a:chOff x="467544" y="692696"/>
            <a:chExt cx="8208912" cy="144016"/>
          </a:xfrm>
        </p:grpSpPr>
        <p:cxnSp>
          <p:nvCxnSpPr>
            <p:cNvPr id="11" name="Connettore 1 10"/>
            <p:cNvCxnSpPr/>
            <p:nvPr/>
          </p:nvCxnSpPr>
          <p:spPr>
            <a:xfrm>
              <a:off x="467544" y="764704"/>
              <a:ext cx="8208912" cy="0"/>
            </a:xfrm>
            <a:prstGeom prst="line">
              <a:avLst/>
            </a:prstGeom>
            <a:ln w="3175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2" name="Rettangolo arrotondato 11"/>
            <p:cNvSpPr/>
            <p:nvPr/>
          </p:nvSpPr>
          <p:spPr>
            <a:xfrm>
              <a:off x="2699792" y="692696"/>
              <a:ext cx="3672408" cy="144016"/>
            </a:xfrm>
            <a:prstGeom prst="roundRect">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pic>
        <p:nvPicPr>
          <p:cNvPr id="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6270"/>
            <a:ext cx="1551427" cy="48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9"/>
          <p:cNvSpPr>
            <a:spLocks noChangeArrowheads="1"/>
          </p:cNvSpPr>
          <p:nvPr/>
        </p:nvSpPr>
        <p:spPr bwMode="auto">
          <a:xfrm>
            <a:off x="357188" y="1200150"/>
            <a:ext cx="8358187"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it-IT" dirty="0"/>
              <a:t>I solidi spesso non sono solubili nei comuni solventi usati per l</a:t>
            </a:r>
            <a:r>
              <a:rPr lang="ja-JP" altLang="it-IT" dirty="0"/>
              <a:t>’</a:t>
            </a:r>
            <a:r>
              <a:rPr lang="it-IT" dirty="0"/>
              <a:t>infrarosso, o comunque i solventi impiegati in genere causano interferenze con l</a:t>
            </a:r>
            <a:r>
              <a:rPr lang="ja-JP" altLang="it-IT" dirty="0"/>
              <a:t>’</a:t>
            </a:r>
            <a:r>
              <a:rPr lang="it-IT" dirty="0"/>
              <a:t>analisi.</a:t>
            </a:r>
          </a:p>
          <a:p>
            <a:pPr algn="just"/>
            <a:r>
              <a:rPr lang="it-IT" dirty="0"/>
              <a:t>I campioni perciò si preparano in maniera alternativa, mediante:</a:t>
            </a:r>
          </a:p>
          <a:p>
            <a:pPr marL="285750" indent="-285750" algn="just">
              <a:buSzPct val="90000"/>
              <a:buFont typeface="Wingdings" charset="2"/>
              <a:buChar char="§"/>
            </a:pPr>
            <a:r>
              <a:rPr lang="it-IT" dirty="0" smtClean="0"/>
              <a:t>sospensione </a:t>
            </a:r>
            <a:r>
              <a:rPr lang="it-IT" dirty="0"/>
              <a:t>del campione in fase liquida</a:t>
            </a:r>
          </a:p>
          <a:p>
            <a:pPr marL="285750" indent="-285750" algn="just">
              <a:buSzPct val="90000"/>
              <a:buFont typeface="Wingdings" charset="2"/>
              <a:buChar char="§"/>
            </a:pPr>
            <a:r>
              <a:rPr lang="it-IT" dirty="0" smtClean="0"/>
              <a:t>dispersione </a:t>
            </a:r>
            <a:r>
              <a:rPr lang="it-IT" dirty="0"/>
              <a:t>del campione in fase solida</a:t>
            </a:r>
          </a:p>
          <a:p>
            <a:pPr algn="just"/>
            <a:endParaRPr lang="it-IT" dirty="0"/>
          </a:p>
          <a:p>
            <a:pPr algn="just"/>
            <a:r>
              <a:rPr lang="it-IT" dirty="0"/>
              <a:t>Sospensione in olio: circa 1mg di sostanze solida con alcune gocce di olio di paraffina, macinato finemente in un mortaio di agata. La pasta che ne risulta viene messa fra 2 lastrine di </a:t>
            </a:r>
            <a:r>
              <a:rPr lang="it-IT" dirty="0" err="1"/>
              <a:t>NaCl</a:t>
            </a:r>
            <a:r>
              <a:rPr lang="it-IT" dirty="0"/>
              <a:t> in modo da ottenere un film uniforme.</a:t>
            </a:r>
          </a:p>
          <a:p>
            <a:pPr algn="just"/>
            <a:r>
              <a:rPr lang="it-IT" dirty="0"/>
              <a:t>Poiché il </a:t>
            </a:r>
            <a:r>
              <a:rPr lang="it-IT" dirty="0" err="1"/>
              <a:t>nujol</a:t>
            </a:r>
            <a:r>
              <a:rPr lang="it-IT" dirty="0"/>
              <a:t> è un idrocarburo ad alto peso molecolare, viene sostituito con </a:t>
            </a:r>
            <a:r>
              <a:rPr lang="it-IT" dirty="0" err="1"/>
              <a:t>esacloro</a:t>
            </a:r>
            <a:r>
              <a:rPr lang="it-IT" dirty="0"/>
              <a:t>, o meglio </a:t>
            </a:r>
            <a:r>
              <a:rPr lang="it-IT" dirty="0" err="1"/>
              <a:t>esafluorobutadiene</a:t>
            </a:r>
            <a:r>
              <a:rPr lang="it-IT" dirty="0"/>
              <a:t> (</a:t>
            </a:r>
            <a:r>
              <a:rPr lang="it-IT" dirty="0" err="1"/>
              <a:t>fluorolube</a:t>
            </a:r>
            <a:r>
              <a:rPr lang="it-IT" dirty="0"/>
              <a:t>) per permettere la misurazione di vibrazioni relative al C-H</a:t>
            </a:r>
          </a:p>
          <a:p>
            <a:pPr algn="just"/>
            <a:endParaRPr lang="it-IT" dirty="0"/>
          </a:p>
          <a:p>
            <a:pPr algn="just"/>
            <a:r>
              <a:rPr lang="it-IT" dirty="0"/>
              <a:t>Pastiglie di </a:t>
            </a:r>
            <a:r>
              <a:rPr lang="it-IT" dirty="0" err="1"/>
              <a:t>KBr</a:t>
            </a:r>
            <a:r>
              <a:rPr lang="it-IT" dirty="0"/>
              <a:t>: il solido viene macinato e quindi aggiunto al </a:t>
            </a:r>
            <a:r>
              <a:rPr lang="it-IT" dirty="0" err="1"/>
              <a:t>KBr</a:t>
            </a:r>
            <a:r>
              <a:rPr lang="it-IT" dirty="0"/>
              <a:t> anidro (o altro alogenuro anidro come </a:t>
            </a:r>
            <a:r>
              <a:rPr lang="it-IT" dirty="0" err="1"/>
              <a:t>KBr</a:t>
            </a:r>
            <a:r>
              <a:rPr lang="it-IT" dirty="0"/>
              <a:t>, </a:t>
            </a:r>
            <a:r>
              <a:rPr lang="it-IT" dirty="0" err="1"/>
              <a:t>NaCl</a:t>
            </a:r>
            <a:r>
              <a:rPr lang="it-IT" dirty="0"/>
              <a:t> o </a:t>
            </a:r>
            <a:r>
              <a:rPr lang="it-IT" dirty="0" err="1"/>
              <a:t>CsI</a:t>
            </a:r>
            <a:r>
              <a:rPr lang="it-IT" dirty="0"/>
              <a:t>), da 10 a 100 volte il suo peso in un mortaio di agata ed infine compresso sottovuoto con una pressa idraulica fino ad ottenere una pastiglia omogenea. Si usa il </a:t>
            </a:r>
            <a:r>
              <a:rPr lang="it-IT" dirty="0" err="1"/>
              <a:t>KBr</a:t>
            </a:r>
            <a:r>
              <a:rPr lang="it-IT" dirty="0"/>
              <a:t> poiché risulta completamente trasparente all'IR.</a:t>
            </a:r>
          </a:p>
        </p:txBody>
      </p:sp>
      <p:sp>
        <p:nvSpPr>
          <p:cNvPr id="9" name="Text Box 3"/>
          <p:cNvSpPr txBox="1">
            <a:spLocks noChangeArrowheads="1"/>
          </p:cNvSpPr>
          <p:nvPr/>
        </p:nvSpPr>
        <p:spPr bwMode="auto">
          <a:xfrm>
            <a:off x="0" y="-66873"/>
            <a:ext cx="9144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396000" eaLnBrk="1" hangingPunct="1">
              <a:lnSpc>
                <a:spcPct val="150000"/>
              </a:lnSpc>
            </a:pPr>
            <a:r>
              <a:rPr lang="it-IT" sz="2400" b="1" i="1" dirty="0" smtClean="0"/>
              <a:t>Preparazione del campione solido</a:t>
            </a:r>
            <a:endParaRPr lang="it-IT" sz="2400" b="1" i="1" dirty="0"/>
          </a:p>
        </p:txBody>
      </p:sp>
      <p:grpSp>
        <p:nvGrpSpPr>
          <p:cNvPr id="10" name="Gruppo 9"/>
          <p:cNvGrpSpPr/>
          <p:nvPr/>
        </p:nvGrpSpPr>
        <p:grpSpPr>
          <a:xfrm>
            <a:off x="467544" y="692696"/>
            <a:ext cx="8208912" cy="144016"/>
            <a:chOff x="467544" y="692696"/>
            <a:chExt cx="8208912" cy="144016"/>
          </a:xfrm>
        </p:grpSpPr>
        <p:cxnSp>
          <p:nvCxnSpPr>
            <p:cNvPr id="11" name="Connettore 1 10"/>
            <p:cNvCxnSpPr/>
            <p:nvPr/>
          </p:nvCxnSpPr>
          <p:spPr>
            <a:xfrm>
              <a:off x="467544" y="764704"/>
              <a:ext cx="8208912" cy="0"/>
            </a:xfrm>
            <a:prstGeom prst="line">
              <a:avLst/>
            </a:prstGeom>
            <a:ln w="3175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2" name="Rettangolo arrotondato 11"/>
            <p:cNvSpPr/>
            <p:nvPr/>
          </p:nvSpPr>
          <p:spPr>
            <a:xfrm>
              <a:off x="2699792" y="692696"/>
              <a:ext cx="3672408" cy="144016"/>
            </a:xfrm>
            <a:prstGeom prst="roundRect">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pic>
        <p:nvPicPr>
          <p:cNvPr id="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6270"/>
            <a:ext cx="1551427" cy="48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10"/>
          <p:cNvSpPr>
            <a:spLocks noChangeArrowheads="1"/>
          </p:cNvSpPr>
          <p:nvPr/>
        </p:nvSpPr>
        <p:spPr bwMode="auto">
          <a:xfrm>
            <a:off x="285750" y="974725"/>
            <a:ext cx="8501063" cy="535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it-IT" dirty="0"/>
              <a:t>La preparazione del campione dipende dal fatto che ci si debba riferire a liquidi puri o a soluzioni; per le sostanza pure, una goccia di liquido si pone fra due lastre piane di </a:t>
            </a:r>
            <a:r>
              <a:rPr lang="it-IT" dirty="0" err="1"/>
              <a:t>NaCl</a:t>
            </a:r>
            <a:r>
              <a:rPr lang="it-IT" dirty="0"/>
              <a:t> (trasparente tra 4000 e 667 cm</a:t>
            </a:r>
            <a:r>
              <a:rPr lang="it-IT" baseline="30000" dirty="0"/>
              <a:t>-1</a:t>
            </a:r>
            <a:r>
              <a:rPr lang="it-IT" dirty="0"/>
              <a:t>).</a:t>
            </a:r>
          </a:p>
          <a:p>
            <a:pPr algn="just"/>
            <a:r>
              <a:rPr lang="it-IT" dirty="0"/>
              <a:t>Se il liquido risulta essere corrosivo vengono utilizzate pastiglie di </a:t>
            </a:r>
            <a:r>
              <a:rPr lang="it-IT" dirty="0" err="1"/>
              <a:t>AgCl</a:t>
            </a:r>
            <a:r>
              <a:rPr lang="it-IT" dirty="0"/>
              <a:t> (più costose).</a:t>
            </a:r>
          </a:p>
          <a:p>
            <a:pPr algn="just"/>
            <a:r>
              <a:rPr lang="it-IT" dirty="0"/>
              <a:t>Nel caso di soluzioni, </a:t>
            </a:r>
            <a:r>
              <a:rPr lang="fr-FR" dirty="0" smtClean="0"/>
              <a:t>l'</a:t>
            </a:r>
            <a:r>
              <a:rPr lang="it-IT" dirty="0" smtClean="0"/>
              <a:t>acqua </a:t>
            </a:r>
            <a:r>
              <a:rPr lang="it-IT" dirty="0"/>
              <a:t>non sarà un solvente adatto poiché potrebbe creare grossi problemi di corretta lettura dello spettro.</a:t>
            </a:r>
          </a:p>
          <a:p>
            <a:pPr algn="just"/>
            <a:r>
              <a:rPr lang="it-IT" dirty="0"/>
              <a:t>Gli alcoli, i chetoni (acetone), i solventi alogenati (cloroformio, </a:t>
            </a:r>
            <a:r>
              <a:rPr lang="it-IT" dirty="0" err="1"/>
              <a:t>diclorometano</a:t>
            </a:r>
            <a:r>
              <a:rPr lang="it-IT" dirty="0"/>
              <a:t>…) sono tutti solventi che provocano interferenze evidenti: nel caso degli alcoli oltre all'O-H avremo anche bande relative al C−H, nei chetoni abbiamo i C=O.</a:t>
            </a:r>
          </a:p>
          <a:p>
            <a:pPr algn="just"/>
            <a:endParaRPr lang="it-IT" dirty="0"/>
          </a:p>
          <a:p>
            <a:pPr algn="just"/>
            <a:r>
              <a:rPr lang="it-IT" dirty="0"/>
              <a:t>Il CCl</a:t>
            </a:r>
            <a:r>
              <a:rPr lang="it-IT" baseline="-25000" dirty="0"/>
              <a:t>4</a:t>
            </a:r>
            <a:r>
              <a:rPr lang="it-IT" dirty="0"/>
              <a:t> potrebbe essere utilizzato (o al massimo il CHCl</a:t>
            </a:r>
            <a:r>
              <a:rPr lang="it-IT" baseline="-25000" dirty="0"/>
              <a:t>3</a:t>
            </a:r>
            <a:r>
              <a:rPr lang="it-IT" dirty="0"/>
              <a:t>), tuttavia ci saranno forti interferenza nella zona tra 700 – 800 cm</a:t>
            </a:r>
            <a:r>
              <a:rPr lang="it-IT" baseline="30000" dirty="0"/>
              <a:t>-1</a:t>
            </a:r>
            <a:r>
              <a:rPr lang="it-IT" dirty="0"/>
              <a:t> (fascia relativa ai C−Cl) una forte interferenza determinata dal fatto di avere una maggiore quantità di solvente rispetto alle molecole di soluto.</a:t>
            </a:r>
          </a:p>
          <a:p>
            <a:pPr algn="just"/>
            <a:endParaRPr lang="it-IT" dirty="0"/>
          </a:p>
          <a:p>
            <a:pPr algn="just"/>
            <a:r>
              <a:rPr lang="it-IT" dirty="0"/>
              <a:t>In questi casi si effettuano due spettri: uno relativo al solvente e uno alla soluzione, poi si interfacciano i due spettri in modo tale che la maggior parte delle bande relative al solvente vengano sottratte allo spettro della soluzione.</a:t>
            </a:r>
          </a:p>
        </p:txBody>
      </p:sp>
      <p:sp>
        <p:nvSpPr>
          <p:cNvPr id="9" name="Text Box 3"/>
          <p:cNvSpPr txBox="1">
            <a:spLocks noChangeArrowheads="1"/>
          </p:cNvSpPr>
          <p:nvPr/>
        </p:nvSpPr>
        <p:spPr bwMode="auto">
          <a:xfrm>
            <a:off x="0" y="-66873"/>
            <a:ext cx="9144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396000" eaLnBrk="1" hangingPunct="1">
              <a:lnSpc>
                <a:spcPct val="150000"/>
              </a:lnSpc>
            </a:pPr>
            <a:r>
              <a:rPr lang="it-IT" sz="2400" b="1" i="1" dirty="0"/>
              <a:t>P</a:t>
            </a:r>
            <a:r>
              <a:rPr lang="it-IT" sz="2400" b="1" i="1" dirty="0" smtClean="0"/>
              <a:t>reparazione del campione liquido</a:t>
            </a:r>
            <a:endParaRPr lang="it-IT" sz="2400" b="1" i="1" dirty="0"/>
          </a:p>
        </p:txBody>
      </p:sp>
      <p:grpSp>
        <p:nvGrpSpPr>
          <p:cNvPr id="10" name="Gruppo 9"/>
          <p:cNvGrpSpPr/>
          <p:nvPr/>
        </p:nvGrpSpPr>
        <p:grpSpPr>
          <a:xfrm>
            <a:off x="467544" y="692696"/>
            <a:ext cx="8208912" cy="144016"/>
            <a:chOff x="467544" y="692696"/>
            <a:chExt cx="8208912" cy="144016"/>
          </a:xfrm>
        </p:grpSpPr>
        <p:cxnSp>
          <p:nvCxnSpPr>
            <p:cNvPr id="11" name="Connettore 1 10"/>
            <p:cNvCxnSpPr/>
            <p:nvPr/>
          </p:nvCxnSpPr>
          <p:spPr>
            <a:xfrm>
              <a:off x="467544" y="764704"/>
              <a:ext cx="8208912" cy="0"/>
            </a:xfrm>
            <a:prstGeom prst="line">
              <a:avLst/>
            </a:prstGeom>
            <a:ln w="3175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2" name="Rettangolo arrotondato 11"/>
            <p:cNvSpPr/>
            <p:nvPr/>
          </p:nvSpPr>
          <p:spPr>
            <a:xfrm>
              <a:off x="2699792" y="692696"/>
              <a:ext cx="3672408" cy="144016"/>
            </a:xfrm>
            <a:prstGeom prst="roundRect">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pic>
        <p:nvPicPr>
          <p:cNvPr id="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6270"/>
            <a:ext cx="1551427" cy="48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0188" y="1571625"/>
            <a:ext cx="688022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0" y="-66873"/>
            <a:ext cx="9144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396000" eaLnBrk="1" hangingPunct="1">
              <a:lnSpc>
                <a:spcPct val="150000"/>
              </a:lnSpc>
            </a:pPr>
            <a:r>
              <a:rPr lang="it-IT" sz="2400" b="1" i="1" dirty="0" smtClean="0"/>
              <a:t>Preparazione del campione</a:t>
            </a:r>
            <a:endParaRPr lang="it-IT" sz="2400" b="1" i="1" dirty="0"/>
          </a:p>
        </p:txBody>
      </p:sp>
      <p:grpSp>
        <p:nvGrpSpPr>
          <p:cNvPr id="10" name="Gruppo 9"/>
          <p:cNvGrpSpPr/>
          <p:nvPr/>
        </p:nvGrpSpPr>
        <p:grpSpPr>
          <a:xfrm>
            <a:off x="467544" y="692696"/>
            <a:ext cx="8208912" cy="144016"/>
            <a:chOff x="467544" y="692696"/>
            <a:chExt cx="8208912" cy="144016"/>
          </a:xfrm>
        </p:grpSpPr>
        <p:cxnSp>
          <p:nvCxnSpPr>
            <p:cNvPr id="11" name="Connettore 1 10"/>
            <p:cNvCxnSpPr/>
            <p:nvPr/>
          </p:nvCxnSpPr>
          <p:spPr>
            <a:xfrm>
              <a:off x="467544" y="764704"/>
              <a:ext cx="8208912" cy="0"/>
            </a:xfrm>
            <a:prstGeom prst="line">
              <a:avLst/>
            </a:prstGeom>
            <a:ln w="3175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2" name="Rettangolo arrotondato 11"/>
            <p:cNvSpPr/>
            <p:nvPr/>
          </p:nvSpPr>
          <p:spPr>
            <a:xfrm>
              <a:off x="2699792" y="692696"/>
              <a:ext cx="3672408" cy="144016"/>
            </a:xfrm>
            <a:prstGeom prst="roundRect">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pic>
        <p:nvPicPr>
          <p:cNvPr id="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6270"/>
            <a:ext cx="1551427" cy="48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563" y="1357313"/>
            <a:ext cx="6588125" cy="364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3"/>
          <p:cNvSpPr txBox="1">
            <a:spLocks noChangeArrowheads="1"/>
          </p:cNvSpPr>
          <p:nvPr/>
        </p:nvSpPr>
        <p:spPr bwMode="auto">
          <a:xfrm>
            <a:off x="0" y="-66873"/>
            <a:ext cx="9144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396000" eaLnBrk="1" hangingPunct="1">
              <a:lnSpc>
                <a:spcPct val="150000"/>
              </a:lnSpc>
            </a:pPr>
            <a:r>
              <a:rPr lang="it-IT" sz="2400" b="1" i="1" dirty="0" smtClean="0"/>
              <a:t>Spettroscopia IR: applicazioni</a:t>
            </a:r>
            <a:endParaRPr lang="it-IT" sz="2400" b="1" i="1" dirty="0"/>
          </a:p>
        </p:txBody>
      </p:sp>
      <p:grpSp>
        <p:nvGrpSpPr>
          <p:cNvPr id="15" name="Gruppo 14"/>
          <p:cNvGrpSpPr/>
          <p:nvPr/>
        </p:nvGrpSpPr>
        <p:grpSpPr>
          <a:xfrm>
            <a:off x="467544" y="692696"/>
            <a:ext cx="8208912" cy="144016"/>
            <a:chOff x="467544" y="692696"/>
            <a:chExt cx="8208912" cy="144016"/>
          </a:xfrm>
        </p:grpSpPr>
        <p:cxnSp>
          <p:nvCxnSpPr>
            <p:cNvPr id="16" name="Connettore 1 15"/>
            <p:cNvCxnSpPr/>
            <p:nvPr/>
          </p:nvCxnSpPr>
          <p:spPr>
            <a:xfrm>
              <a:off x="467544" y="764704"/>
              <a:ext cx="8208912" cy="0"/>
            </a:xfrm>
            <a:prstGeom prst="line">
              <a:avLst/>
            </a:prstGeom>
            <a:ln w="3175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7" name="Rettangolo arrotondato 16"/>
            <p:cNvSpPr/>
            <p:nvPr/>
          </p:nvSpPr>
          <p:spPr>
            <a:xfrm>
              <a:off x="2699792" y="692696"/>
              <a:ext cx="3672408" cy="144016"/>
            </a:xfrm>
            <a:prstGeom prst="roundRect">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pic>
        <p:nvPicPr>
          <p:cNvPr id="1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6270"/>
            <a:ext cx="1551427" cy="48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4438" y="1357313"/>
            <a:ext cx="6715125" cy="495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0" y="-66873"/>
            <a:ext cx="9144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396000" eaLnBrk="1" hangingPunct="1">
              <a:lnSpc>
                <a:spcPct val="150000"/>
              </a:lnSpc>
            </a:pPr>
            <a:r>
              <a:rPr lang="it-IT" sz="2400" b="1" i="1" dirty="0" smtClean="0"/>
              <a:t>Spettroscopia IR: applicazioni</a:t>
            </a:r>
            <a:endParaRPr lang="it-IT" sz="2400" b="1" i="1" dirty="0"/>
          </a:p>
        </p:txBody>
      </p:sp>
      <p:grpSp>
        <p:nvGrpSpPr>
          <p:cNvPr id="10" name="Gruppo 9"/>
          <p:cNvGrpSpPr/>
          <p:nvPr/>
        </p:nvGrpSpPr>
        <p:grpSpPr>
          <a:xfrm>
            <a:off x="467544" y="692696"/>
            <a:ext cx="8208912" cy="144016"/>
            <a:chOff x="467544" y="692696"/>
            <a:chExt cx="8208912" cy="144016"/>
          </a:xfrm>
        </p:grpSpPr>
        <p:cxnSp>
          <p:nvCxnSpPr>
            <p:cNvPr id="11" name="Connettore 1 10"/>
            <p:cNvCxnSpPr/>
            <p:nvPr/>
          </p:nvCxnSpPr>
          <p:spPr>
            <a:xfrm>
              <a:off x="467544" y="764704"/>
              <a:ext cx="8208912" cy="0"/>
            </a:xfrm>
            <a:prstGeom prst="line">
              <a:avLst/>
            </a:prstGeom>
            <a:ln w="3175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2" name="Rettangolo arrotondato 11"/>
            <p:cNvSpPr/>
            <p:nvPr/>
          </p:nvSpPr>
          <p:spPr>
            <a:xfrm>
              <a:off x="2699792" y="692696"/>
              <a:ext cx="3672408" cy="144016"/>
            </a:xfrm>
            <a:prstGeom prst="roundRect">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pic>
        <p:nvPicPr>
          <p:cNvPr id="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6270"/>
            <a:ext cx="1551427" cy="48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Spettroscopia RAMAN</a:t>
            </a:r>
            <a:endParaRPr lang="it-IT" dirty="0"/>
          </a:p>
        </p:txBody>
      </p:sp>
    </p:spTree>
    <p:extLst>
      <p:ext uri="{BB962C8B-B14F-4D97-AF65-F5344CB8AC3E}">
        <p14:creationId xmlns:p14="http://schemas.microsoft.com/office/powerpoint/2010/main" val="11070839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457200" y="76200"/>
            <a:ext cx="6781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3600" dirty="0"/>
              <a:t>Raman Spectroscopy:  </a:t>
            </a:r>
            <a:r>
              <a:rPr lang="en-US" sz="3600" dirty="0">
                <a:solidFill>
                  <a:schemeClr val="accent2"/>
                </a:solidFill>
              </a:rPr>
              <a:t>Overview</a:t>
            </a:r>
          </a:p>
        </p:txBody>
      </p:sp>
      <p:sp>
        <p:nvSpPr>
          <p:cNvPr id="6147" name="Text Box 3"/>
          <p:cNvSpPr txBox="1">
            <a:spLocks noChangeArrowheads="1"/>
          </p:cNvSpPr>
          <p:nvPr/>
        </p:nvSpPr>
        <p:spPr bwMode="auto">
          <a:xfrm>
            <a:off x="685800" y="1103313"/>
            <a:ext cx="8077200"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dirty="0"/>
              <a:t>•  </a:t>
            </a:r>
            <a:r>
              <a:rPr lang="en-US" dirty="0" smtClean="0"/>
              <a:t>E’ </a:t>
            </a:r>
            <a:r>
              <a:rPr lang="en-US" dirty="0" err="1" smtClean="0"/>
              <a:t>una</a:t>
            </a:r>
            <a:r>
              <a:rPr lang="en-US" dirty="0" smtClean="0"/>
              <a:t> </a:t>
            </a:r>
            <a:r>
              <a:rPr lang="en-US" dirty="0" err="1" smtClean="0"/>
              <a:t>spettroscopia</a:t>
            </a:r>
            <a:r>
              <a:rPr lang="en-US" dirty="0" smtClean="0"/>
              <a:t>  </a:t>
            </a:r>
            <a:r>
              <a:rPr lang="en-US" dirty="0" err="1" smtClean="0"/>
              <a:t>vibrazionale</a:t>
            </a:r>
            <a:endParaRPr lang="en-US" dirty="0" smtClean="0"/>
          </a:p>
          <a:p>
            <a:pPr>
              <a:spcBef>
                <a:spcPct val="50000"/>
              </a:spcBef>
            </a:pPr>
            <a:r>
              <a:rPr lang="en-US" dirty="0" smtClean="0"/>
              <a:t> </a:t>
            </a:r>
            <a:r>
              <a:rPr lang="en-US" sz="1800" dirty="0"/>
              <a:t>	- IR </a:t>
            </a:r>
            <a:r>
              <a:rPr lang="en-US" sz="1800" dirty="0" smtClean="0"/>
              <a:t>e </a:t>
            </a:r>
            <a:r>
              <a:rPr lang="en-US" sz="1800" dirty="0"/>
              <a:t>Raman </a:t>
            </a:r>
            <a:r>
              <a:rPr lang="en-US" sz="1800" dirty="0" err="1" smtClean="0"/>
              <a:t>sono</a:t>
            </a:r>
            <a:r>
              <a:rPr lang="en-US" sz="1800" dirty="0" smtClean="0"/>
              <a:t> le </a:t>
            </a:r>
            <a:r>
              <a:rPr lang="en-US" sz="1800" dirty="0" err="1" smtClean="0"/>
              <a:t>più</a:t>
            </a:r>
            <a:r>
              <a:rPr lang="en-US" sz="1800" dirty="0" smtClean="0"/>
              <a:t> </a:t>
            </a:r>
            <a:r>
              <a:rPr lang="en-US" sz="1800" dirty="0" err="1" smtClean="0"/>
              <a:t>comuni</a:t>
            </a:r>
            <a:r>
              <a:rPr lang="en-US" sz="1800" dirty="0" smtClean="0"/>
              <a:t> </a:t>
            </a:r>
            <a:r>
              <a:rPr lang="en-US" sz="1800" dirty="0" err="1" smtClean="0"/>
              <a:t>spettroscopie</a:t>
            </a:r>
            <a:r>
              <a:rPr lang="en-US" dirty="0" smtClean="0"/>
              <a:t> </a:t>
            </a:r>
            <a:r>
              <a:rPr lang="en-US" dirty="0" err="1" smtClean="0"/>
              <a:t>vibrationali</a:t>
            </a:r>
            <a:r>
              <a:rPr lang="en-US" dirty="0" smtClean="0"/>
              <a:t> </a:t>
            </a:r>
          </a:p>
          <a:p>
            <a:pPr>
              <a:spcBef>
                <a:spcPct val="50000"/>
              </a:spcBef>
            </a:pPr>
            <a:r>
              <a:rPr lang="en-US" sz="1800" dirty="0"/>
              <a:t>	- Based on </a:t>
            </a:r>
            <a:r>
              <a:rPr lang="en-US" sz="1800" b="1" dirty="0"/>
              <a:t>inelastic</a:t>
            </a:r>
            <a:r>
              <a:rPr lang="en-US" sz="1800" dirty="0"/>
              <a:t> scattering of a monochromatic excitation source</a:t>
            </a:r>
          </a:p>
          <a:p>
            <a:pPr>
              <a:spcBef>
                <a:spcPct val="50000"/>
              </a:spcBef>
            </a:pPr>
            <a:r>
              <a:rPr lang="en-US" sz="1800" dirty="0"/>
              <a:t>	- Routine energy range:  200 - 4000 cm</a:t>
            </a:r>
            <a:r>
              <a:rPr lang="en-US" sz="1800" baseline="30000" dirty="0"/>
              <a:t>–1</a:t>
            </a:r>
            <a:endParaRPr lang="en-US" sz="1800" dirty="0"/>
          </a:p>
          <a:p>
            <a:pPr>
              <a:spcBef>
                <a:spcPct val="50000"/>
              </a:spcBef>
            </a:pPr>
            <a:endParaRPr lang="en-US" sz="1200" dirty="0"/>
          </a:p>
          <a:p>
            <a:pPr>
              <a:spcBef>
                <a:spcPct val="50000"/>
              </a:spcBef>
            </a:pPr>
            <a:r>
              <a:rPr lang="en-US" sz="1800" dirty="0"/>
              <a:t> </a:t>
            </a:r>
            <a:r>
              <a:rPr lang="en-US" dirty="0"/>
              <a:t>•  Complementary selection rules to IR spectroscopy</a:t>
            </a:r>
          </a:p>
          <a:p>
            <a:pPr>
              <a:spcBef>
                <a:spcPct val="50000"/>
              </a:spcBef>
            </a:pPr>
            <a:r>
              <a:rPr lang="en-US" sz="1800" dirty="0"/>
              <a:t>	- Selection rules dictate which molecular vibrations are probed</a:t>
            </a:r>
          </a:p>
          <a:p>
            <a:pPr>
              <a:spcBef>
                <a:spcPct val="50000"/>
              </a:spcBef>
            </a:pPr>
            <a:r>
              <a:rPr lang="en-US" sz="1800" dirty="0"/>
              <a:t>	- Some </a:t>
            </a:r>
            <a:r>
              <a:rPr lang="en-US" sz="1800" dirty="0" err="1"/>
              <a:t>vibrational</a:t>
            </a:r>
            <a:r>
              <a:rPr lang="en-US" sz="1800" dirty="0"/>
              <a:t> modes are both IR and Raman active</a:t>
            </a:r>
          </a:p>
          <a:p>
            <a:pPr>
              <a:spcBef>
                <a:spcPct val="50000"/>
              </a:spcBef>
            </a:pPr>
            <a:endParaRPr lang="en-US" sz="1200" dirty="0"/>
          </a:p>
          <a:p>
            <a:pPr>
              <a:spcBef>
                <a:spcPct val="50000"/>
              </a:spcBef>
            </a:pPr>
            <a:r>
              <a:rPr lang="en-US" dirty="0"/>
              <a:t>•  Great for many real-world samples</a:t>
            </a:r>
          </a:p>
          <a:p>
            <a:pPr>
              <a:spcBef>
                <a:spcPct val="50000"/>
              </a:spcBef>
            </a:pPr>
            <a:r>
              <a:rPr lang="en-US" sz="1800" dirty="0"/>
              <a:t>	- Minimal sample preparation (gas, liquid, solid)</a:t>
            </a:r>
          </a:p>
          <a:p>
            <a:pPr>
              <a:spcBef>
                <a:spcPct val="50000"/>
              </a:spcBef>
            </a:pPr>
            <a:r>
              <a:rPr lang="en-US" sz="1800" dirty="0"/>
              <a:t>	- Compatible with wet samples and normal ambient  </a:t>
            </a:r>
          </a:p>
          <a:p>
            <a:pPr>
              <a:spcBef>
                <a:spcPct val="50000"/>
              </a:spcBef>
            </a:pPr>
            <a:r>
              <a:rPr lang="en-US" sz="1800" dirty="0" smtClean="0"/>
              <a:t>	</a:t>
            </a:r>
            <a:endParaRPr lang="en-US" sz="1800" dirty="0"/>
          </a:p>
        </p:txBody>
      </p:sp>
    </p:spTree>
    <p:extLst>
      <p:ext uri="{BB962C8B-B14F-4D97-AF65-F5344CB8AC3E}">
        <p14:creationId xmlns:p14="http://schemas.microsoft.com/office/powerpoint/2010/main" val="11507194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685800" y="152400"/>
            <a:ext cx="7772400" cy="756320"/>
          </a:xfrm>
        </p:spPr>
        <p:txBody>
          <a:bodyPr/>
          <a:lstStyle/>
          <a:p>
            <a:r>
              <a:rPr lang="en-US" sz="3600" dirty="0"/>
              <a:t/>
            </a:r>
            <a:br>
              <a:rPr lang="en-US" sz="3600" dirty="0"/>
            </a:br>
            <a:r>
              <a:rPr lang="en-US" sz="3600" dirty="0" smtClean="0"/>
              <a:t>La </a:t>
            </a:r>
            <a:r>
              <a:rPr lang="en-US" sz="3600" dirty="0" err="1" smtClean="0"/>
              <a:t>Spettroscopia</a:t>
            </a:r>
            <a:r>
              <a:rPr lang="en-US" sz="3600" dirty="0" smtClean="0"/>
              <a:t> </a:t>
            </a:r>
            <a:r>
              <a:rPr lang="en-US" sz="3600" b="1" dirty="0" smtClean="0"/>
              <a:t>Raman</a:t>
            </a:r>
            <a:endParaRPr lang="en-US" sz="3600" b="1" dirty="0"/>
          </a:p>
        </p:txBody>
      </p:sp>
      <p:sp>
        <p:nvSpPr>
          <p:cNvPr id="2051" name="Rectangle 3"/>
          <p:cNvSpPr>
            <a:spLocks noGrp="1" noChangeArrowheads="1"/>
          </p:cNvSpPr>
          <p:nvPr>
            <p:ph type="body" idx="1"/>
          </p:nvPr>
        </p:nvSpPr>
        <p:spPr>
          <a:xfrm>
            <a:off x="304800" y="1447800"/>
            <a:ext cx="8458200" cy="5410200"/>
          </a:xfrm>
        </p:spPr>
        <p:txBody>
          <a:bodyPr/>
          <a:lstStyle/>
          <a:p>
            <a:pPr algn="just">
              <a:lnSpc>
                <a:spcPct val="105000"/>
              </a:lnSpc>
            </a:pPr>
            <a:r>
              <a:rPr lang="en-US" sz="2400" dirty="0" err="1" smtClean="0">
                <a:latin typeface="Arial"/>
                <a:cs typeface="Arial"/>
              </a:rPr>
              <a:t>Quando</a:t>
            </a:r>
            <a:r>
              <a:rPr lang="en-US" sz="2400" dirty="0" smtClean="0">
                <a:latin typeface="Arial"/>
                <a:cs typeface="Arial"/>
              </a:rPr>
              <a:t> la </a:t>
            </a:r>
            <a:r>
              <a:rPr lang="en-US" sz="2400" dirty="0" err="1" smtClean="0">
                <a:latin typeface="Arial"/>
                <a:cs typeface="Arial"/>
              </a:rPr>
              <a:t>radiazione</a:t>
            </a:r>
            <a:r>
              <a:rPr lang="en-US" sz="2400" dirty="0" smtClean="0">
                <a:latin typeface="Arial"/>
                <a:cs typeface="Arial"/>
              </a:rPr>
              <a:t> </a:t>
            </a:r>
            <a:r>
              <a:rPr lang="en-US" sz="2400" dirty="0" err="1" smtClean="0">
                <a:latin typeface="Arial"/>
                <a:cs typeface="Arial"/>
              </a:rPr>
              <a:t>passa</a:t>
            </a:r>
            <a:r>
              <a:rPr lang="en-US" sz="2400" dirty="0" smtClean="0">
                <a:latin typeface="Arial"/>
                <a:cs typeface="Arial"/>
              </a:rPr>
              <a:t> </a:t>
            </a:r>
            <a:r>
              <a:rPr lang="en-US" sz="2400" dirty="0" err="1" smtClean="0">
                <a:latin typeface="Arial"/>
                <a:cs typeface="Arial"/>
              </a:rPr>
              <a:t>attraverso</a:t>
            </a:r>
            <a:r>
              <a:rPr lang="en-US" sz="2400" dirty="0" smtClean="0">
                <a:latin typeface="Arial"/>
                <a:cs typeface="Arial"/>
              </a:rPr>
              <a:t> un mezzo </a:t>
            </a:r>
            <a:r>
              <a:rPr lang="en-US" sz="2400" dirty="0" err="1" smtClean="0">
                <a:latin typeface="Arial"/>
                <a:cs typeface="Arial"/>
              </a:rPr>
              <a:t>trasparente</a:t>
            </a:r>
            <a:r>
              <a:rPr lang="en-US" sz="2400" dirty="0" smtClean="0">
                <a:latin typeface="Arial"/>
                <a:cs typeface="Arial"/>
              </a:rPr>
              <a:t>, le specie </a:t>
            </a:r>
            <a:r>
              <a:rPr lang="en-US" sz="2400" dirty="0" err="1" smtClean="0">
                <a:latin typeface="Arial"/>
                <a:cs typeface="Arial"/>
              </a:rPr>
              <a:t>presenti</a:t>
            </a:r>
            <a:r>
              <a:rPr lang="en-US" sz="2400" dirty="0" smtClean="0">
                <a:latin typeface="Arial"/>
                <a:cs typeface="Arial"/>
              </a:rPr>
              <a:t> </a:t>
            </a:r>
            <a:r>
              <a:rPr lang="en-US" sz="2400" dirty="0" err="1" smtClean="0">
                <a:latin typeface="Arial"/>
                <a:cs typeface="Arial"/>
              </a:rPr>
              <a:t>diffondono</a:t>
            </a:r>
            <a:r>
              <a:rPr lang="en-US" sz="2400" dirty="0" smtClean="0">
                <a:latin typeface="Arial"/>
                <a:cs typeface="Arial"/>
              </a:rPr>
              <a:t> </a:t>
            </a:r>
            <a:r>
              <a:rPr lang="en-US" sz="2400" dirty="0" err="1" smtClean="0">
                <a:latin typeface="Arial"/>
                <a:cs typeface="Arial"/>
              </a:rPr>
              <a:t>una</a:t>
            </a:r>
            <a:r>
              <a:rPr lang="en-US" sz="2400" dirty="0" smtClean="0">
                <a:latin typeface="Arial"/>
                <a:cs typeface="Arial"/>
              </a:rPr>
              <a:t> </a:t>
            </a:r>
            <a:r>
              <a:rPr lang="en-US" sz="2400" dirty="0" err="1" smtClean="0">
                <a:latin typeface="Arial"/>
                <a:cs typeface="Arial"/>
              </a:rPr>
              <a:t>frazione</a:t>
            </a:r>
            <a:r>
              <a:rPr lang="en-US" sz="2400" dirty="0" smtClean="0">
                <a:latin typeface="Arial"/>
                <a:cs typeface="Arial"/>
              </a:rPr>
              <a:t> del </a:t>
            </a:r>
            <a:r>
              <a:rPr lang="en-US" sz="2400" dirty="0" err="1" smtClean="0">
                <a:latin typeface="Arial"/>
                <a:cs typeface="Arial"/>
              </a:rPr>
              <a:t>fascio</a:t>
            </a:r>
            <a:r>
              <a:rPr lang="en-US" sz="2400" dirty="0" smtClean="0">
                <a:latin typeface="Arial"/>
                <a:cs typeface="Arial"/>
              </a:rPr>
              <a:t> di </a:t>
            </a:r>
            <a:r>
              <a:rPr lang="en-US" sz="2400" dirty="0" err="1" smtClean="0">
                <a:latin typeface="Arial"/>
                <a:cs typeface="Arial"/>
              </a:rPr>
              <a:t>luce</a:t>
            </a:r>
            <a:r>
              <a:rPr lang="en-US" sz="2400" dirty="0" smtClean="0">
                <a:latin typeface="Arial"/>
                <a:cs typeface="Arial"/>
              </a:rPr>
              <a:t> in </a:t>
            </a:r>
            <a:r>
              <a:rPr lang="en-US" sz="2400" dirty="0" err="1" smtClean="0">
                <a:latin typeface="Arial"/>
                <a:cs typeface="Arial"/>
              </a:rPr>
              <a:t>tutte</a:t>
            </a:r>
            <a:r>
              <a:rPr lang="en-US" sz="2400" dirty="0" smtClean="0">
                <a:latin typeface="Arial"/>
                <a:cs typeface="Arial"/>
              </a:rPr>
              <a:t> le </a:t>
            </a:r>
            <a:r>
              <a:rPr lang="en-US" sz="2400" dirty="0" err="1" smtClean="0">
                <a:latin typeface="Arial"/>
                <a:cs typeface="Arial"/>
              </a:rPr>
              <a:t>direzioni</a:t>
            </a:r>
            <a:endParaRPr lang="en-US" sz="2400" dirty="0" smtClean="0">
              <a:latin typeface="Arial"/>
              <a:cs typeface="Arial"/>
            </a:endParaRPr>
          </a:p>
          <a:p>
            <a:pPr marL="0" indent="0" algn="just">
              <a:lnSpc>
                <a:spcPct val="105000"/>
              </a:lnSpc>
              <a:buNone/>
            </a:pPr>
            <a:r>
              <a:rPr lang="en-US" sz="2400" dirty="0" smtClean="0">
                <a:latin typeface="Arial"/>
                <a:cs typeface="Arial"/>
              </a:rPr>
              <a:t> </a:t>
            </a:r>
          </a:p>
          <a:p>
            <a:pPr algn="just">
              <a:lnSpc>
                <a:spcPct val="105000"/>
              </a:lnSpc>
            </a:pPr>
            <a:r>
              <a:rPr lang="en-US" sz="2400" dirty="0" err="1" smtClean="0">
                <a:latin typeface="Arial"/>
                <a:cs typeface="Arial"/>
              </a:rPr>
              <a:t>Nel</a:t>
            </a:r>
            <a:r>
              <a:rPr lang="en-US" sz="2400" dirty="0" smtClean="0">
                <a:latin typeface="Arial"/>
                <a:cs typeface="Arial"/>
              </a:rPr>
              <a:t> </a:t>
            </a:r>
            <a:r>
              <a:rPr lang="en-US" sz="2400" dirty="0">
                <a:latin typeface="Arial"/>
                <a:cs typeface="Arial"/>
              </a:rPr>
              <a:t>1928, </a:t>
            </a:r>
            <a:r>
              <a:rPr lang="en-US" sz="2400" dirty="0" err="1" smtClean="0">
                <a:latin typeface="Arial"/>
                <a:cs typeface="Arial"/>
              </a:rPr>
              <a:t>il</a:t>
            </a:r>
            <a:r>
              <a:rPr lang="en-US" sz="2400" dirty="0" smtClean="0">
                <a:latin typeface="Arial"/>
                <a:cs typeface="Arial"/>
              </a:rPr>
              <a:t> </a:t>
            </a:r>
            <a:r>
              <a:rPr lang="en-US" sz="2400" dirty="0" err="1" smtClean="0">
                <a:latin typeface="Arial"/>
                <a:cs typeface="Arial"/>
              </a:rPr>
              <a:t>fisico</a:t>
            </a:r>
            <a:r>
              <a:rPr lang="en-US" sz="2400" dirty="0" smtClean="0">
                <a:latin typeface="Arial"/>
                <a:cs typeface="Arial"/>
              </a:rPr>
              <a:t> </a:t>
            </a:r>
            <a:r>
              <a:rPr lang="en-US" sz="2400" dirty="0" err="1" smtClean="0">
                <a:latin typeface="Arial"/>
                <a:cs typeface="Arial"/>
              </a:rPr>
              <a:t>indiano</a:t>
            </a:r>
            <a:r>
              <a:rPr lang="en-US" sz="2400" dirty="0" smtClean="0">
                <a:latin typeface="Arial"/>
                <a:cs typeface="Arial"/>
              </a:rPr>
              <a:t> C</a:t>
            </a:r>
            <a:r>
              <a:rPr lang="en-US" sz="2400" dirty="0">
                <a:latin typeface="Arial"/>
                <a:cs typeface="Arial"/>
              </a:rPr>
              <a:t>. V. Raman </a:t>
            </a:r>
            <a:r>
              <a:rPr lang="en-US" sz="2400" dirty="0" err="1" smtClean="0">
                <a:latin typeface="Arial"/>
                <a:cs typeface="Arial"/>
              </a:rPr>
              <a:t>scoprì</a:t>
            </a:r>
            <a:r>
              <a:rPr lang="en-US" sz="2400" dirty="0" smtClean="0">
                <a:latin typeface="Arial"/>
                <a:cs typeface="Arial"/>
              </a:rPr>
              <a:t> </a:t>
            </a:r>
            <a:r>
              <a:rPr lang="en-US" sz="2400" dirty="0" err="1" smtClean="0">
                <a:latin typeface="Arial"/>
                <a:cs typeface="Arial"/>
              </a:rPr>
              <a:t>che</a:t>
            </a:r>
            <a:r>
              <a:rPr lang="en-US" sz="2400" dirty="0" smtClean="0">
                <a:latin typeface="Arial"/>
                <a:cs typeface="Arial"/>
              </a:rPr>
              <a:t> la </a:t>
            </a:r>
            <a:r>
              <a:rPr lang="en-US" sz="2400" dirty="0" err="1" smtClean="0">
                <a:latin typeface="Arial"/>
                <a:cs typeface="Arial"/>
              </a:rPr>
              <a:t>lunghezza</a:t>
            </a:r>
            <a:r>
              <a:rPr lang="en-US" sz="2400" dirty="0" smtClean="0">
                <a:latin typeface="Arial"/>
                <a:cs typeface="Arial"/>
              </a:rPr>
              <a:t> </a:t>
            </a:r>
            <a:r>
              <a:rPr lang="en-US" sz="2400" dirty="0" err="1" smtClean="0">
                <a:latin typeface="Arial"/>
                <a:cs typeface="Arial"/>
              </a:rPr>
              <a:t>d’onda</a:t>
            </a:r>
            <a:r>
              <a:rPr lang="en-US" sz="2400" dirty="0" smtClean="0">
                <a:latin typeface="Arial"/>
                <a:cs typeface="Arial"/>
              </a:rPr>
              <a:t> di </a:t>
            </a:r>
            <a:r>
              <a:rPr lang="en-US" sz="2400" dirty="0" err="1" smtClean="0">
                <a:latin typeface="Arial"/>
                <a:cs typeface="Arial"/>
              </a:rPr>
              <a:t>una</a:t>
            </a:r>
            <a:r>
              <a:rPr lang="en-US" sz="2400" dirty="0" smtClean="0">
                <a:latin typeface="Arial"/>
                <a:cs typeface="Arial"/>
              </a:rPr>
              <a:t> </a:t>
            </a:r>
            <a:r>
              <a:rPr lang="en-US" sz="2400" dirty="0" err="1" smtClean="0">
                <a:latin typeface="Arial"/>
                <a:cs typeface="Arial"/>
              </a:rPr>
              <a:t>piccola</a:t>
            </a:r>
            <a:r>
              <a:rPr lang="en-US" sz="2400" dirty="0" smtClean="0">
                <a:latin typeface="Arial"/>
                <a:cs typeface="Arial"/>
              </a:rPr>
              <a:t> </a:t>
            </a:r>
            <a:r>
              <a:rPr lang="en-US" sz="2400" dirty="0" err="1" smtClean="0">
                <a:latin typeface="Arial"/>
                <a:cs typeface="Arial"/>
              </a:rPr>
              <a:t>frazione</a:t>
            </a:r>
            <a:r>
              <a:rPr lang="en-US" sz="2400" dirty="0" smtClean="0">
                <a:latin typeface="Arial"/>
                <a:cs typeface="Arial"/>
              </a:rPr>
              <a:t> </a:t>
            </a:r>
            <a:r>
              <a:rPr lang="en-US" sz="2400" dirty="0" err="1" smtClean="0">
                <a:latin typeface="Arial"/>
                <a:cs typeface="Arial"/>
              </a:rPr>
              <a:t>della</a:t>
            </a:r>
            <a:r>
              <a:rPr lang="en-US" sz="2400" dirty="0" smtClean="0">
                <a:latin typeface="Arial"/>
                <a:cs typeface="Arial"/>
              </a:rPr>
              <a:t> </a:t>
            </a:r>
            <a:r>
              <a:rPr lang="en-US" sz="2400" dirty="0" err="1" smtClean="0">
                <a:latin typeface="Arial"/>
                <a:cs typeface="Arial"/>
              </a:rPr>
              <a:t>luce</a:t>
            </a:r>
            <a:r>
              <a:rPr lang="en-US" sz="2400" dirty="0" smtClean="0">
                <a:latin typeface="Arial"/>
                <a:cs typeface="Arial"/>
              </a:rPr>
              <a:t> </a:t>
            </a:r>
            <a:r>
              <a:rPr lang="en-US" sz="2400" dirty="0" err="1" smtClean="0">
                <a:latin typeface="Arial"/>
                <a:cs typeface="Arial"/>
              </a:rPr>
              <a:t>visibile</a:t>
            </a:r>
            <a:r>
              <a:rPr lang="en-US" sz="2400" dirty="0" smtClean="0">
                <a:latin typeface="Arial"/>
                <a:cs typeface="Arial"/>
              </a:rPr>
              <a:t> </a:t>
            </a:r>
            <a:r>
              <a:rPr lang="en-US" sz="2400" dirty="0" err="1" smtClean="0">
                <a:latin typeface="Arial"/>
                <a:cs typeface="Arial"/>
              </a:rPr>
              <a:t>diffusa</a:t>
            </a:r>
            <a:r>
              <a:rPr lang="en-US" sz="2400" dirty="0" smtClean="0">
                <a:latin typeface="Arial"/>
                <a:cs typeface="Arial"/>
              </a:rPr>
              <a:t> da </a:t>
            </a:r>
            <a:r>
              <a:rPr lang="en-US" sz="2400" dirty="0" err="1" smtClean="0">
                <a:latin typeface="Arial"/>
                <a:cs typeface="Arial"/>
              </a:rPr>
              <a:t>certe</a:t>
            </a:r>
            <a:r>
              <a:rPr lang="en-US" sz="2400" dirty="0" smtClean="0">
                <a:latin typeface="Arial"/>
                <a:cs typeface="Arial"/>
              </a:rPr>
              <a:t> </a:t>
            </a:r>
            <a:r>
              <a:rPr lang="en-US" sz="2400" dirty="0" err="1" smtClean="0">
                <a:latin typeface="Arial"/>
                <a:cs typeface="Arial"/>
              </a:rPr>
              <a:t>molecole</a:t>
            </a:r>
            <a:r>
              <a:rPr lang="en-US" sz="2400" dirty="0" smtClean="0">
                <a:latin typeface="Arial"/>
                <a:cs typeface="Arial"/>
              </a:rPr>
              <a:t> </a:t>
            </a:r>
            <a:r>
              <a:rPr lang="en-US" sz="2400" dirty="0" err="1" smtClean="0">
                <a:latin typeface="Arial"/>
                <a:cs typeface="Arial"/>
              </a:rPr>
              <a:t>differiva</a:t>
            </a:r>
            <a:r>
              <a:rPr lang="en-US" sz="2400" dirty="0" smtClean="0">
                <a:latin typeface="Arial"/>
                <a:cs typeface="Arial"/>
              </a:rPr>
              <a:t> da </a:t>
            </a:r>
            <a:r>
              <a:rPr lang="en-US" sz="2400" dirty="0" err="1" smtClean="0">
                <a:latin typeface="Arial"/>
                <a:cs typeface="Arial"/>
              </a:rPr>
              <a:t>quella</a:t>
            </a:r>
            <a:r>
              <a:rPr lang="en-US" sz="2400" dirty="0" smtClean="0">
                <a:latin typeface="Arial"/>
                <a:cs typeface="Arial"/>
              </a:rPr>
              <a:t> </a:t>
            </a:r>
            <a:r>
              <a:rPr lang="en-US" sz="2400" dirty="0" err="1" smtClean="0">
                <a:latin typeface="Arial"/>
                <a:cs typeface="Arial"/>
              </a:rPr>
              <a:t>incidente</a:t>
            </a:r>
            <a:r>
              <a:rPr lang="en-US" sz="2400" dirty="0" smtClean="0">
                <a:latin typeface="Arial"/>
                <a:cs typeface="Arial"/>
              </a:rPr>
              <a:t>. </a:t>
            </a:r>
            <a:endParaRPr lang="en-US" sz="2400" dirty="0">
              <a:latin typeface="Arial"/>
              <a:cs typeface="Arial"/>
            </a:endParaRPr>
          </a:p>
        </p:txBody>
      </p:sp>
    </p:spTree>
    <p:extLst>
      <p:ext uri="{BB962C8B-B14F-4D97-AF65-F5344CB8AC3E}">
        <p14:creationId xmlns:p14="http://schemas.microsoft.com/office/powerpoint/2010/main" val="13046466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381000" y="304800"/>
            <a:ext cx="8305800" cy="6553200"/>
          </a:xfrm>
        </p:spPr>
        <p:txBody>
          <a:bodyPr/>
          <a:lstStyle/>
          <a:p>
            <a:pPr algn="ctr">
              <a:buFontTx/>
              <a:buNone/>
            </a:pPr>
            <a:r>
              <a:rPr lang="en-US" sz="3600" b="1" dirty="0"/>
              <a:t>Raman </a:t>
            </a:r>
            <a:r>
              <a:rPr lang="en-US" sz="3600" b="1" dirty="0" smtClean="0"/>
              <a:t>Spectroscopy</a:t>
            </a:r>
          </a:p>
          <a:p>
            <a:pPr algn="ctr">
              <a:buFontTx/>
              <a:buNone/>
            </a:pPr>
            <a:endParaRPr lang="en-US" sz="3600" b="1" i="1" dirty="0"/>
          </a:p>
          <a:p>
            <a:pPr algn="just">
              <a:lnSpc>
                <a:spcPct val="110000"/>
              </a:lnSpc>
            </a:pPr>
            <a:r>
              <a:rPr lang="en-US" sz="2400" dirty="0" smtClean="0">
                <a:latin typeface="Arial"/>
                <a:cs typeface="Arial"/>
              </a:rPr>
              <a:t>La </a:t>
            </a:r>
            <a:r>
              <a:rPr lang="en-US" sz="2400" dirty="0" err="1" smtClean="0">
                <a:latin typeface="Arial"/>
                <a:cs typeface="Arial"/>
              </a:rPr>
              <a:t>teoria</a:t>
            </a:r>
            <a:r>
              <a:rPr lang="en-US" sz="2400" dirty="0" smtClean="0">
                <a:latin typeface="Arial"/>
                <a:cs typeface="Arial"/>
              </a:rPr>
              <a:t> di Raman per </a:t>
            </a:r>
            <a:r>
              <a:rPr lang="en-US" sz="2400" dirty="0" err="1" smtClean="0">
                <a:latin typeface="Arial"/>
                <a:cs typeface="Arial"/>
              </a:rPr>
              <a:t>spiegare</a:t>
            </a:r>
            <a:r>
              <a:rPr lang="en-US" sz="2400" dirty="0" smtClean="0">
                <a:latin typeface="Arial"/>
                <a:cs typeface="Arial"/>
              </a:rPr>
              <a:t> </a:t>
            </a:r>
            <a:r>
              <a:rPr lang="en-US" sz="2400" dirty="0" err="1" smtClean="0">
                <a:latin typeface="Arial"/>
                <a:cs typeface="Arial"/>
              </a:rPr>
              <a:t>questa</a:t>
            </a:r>
            <a:r>
              <a:rPr lang="en-US" sz="2400" dirty="0" smtClean="0">
                <a:latin typeface="Arial"/>
                <a:cs typeface="Arial"/>
              </a:rPr>
              <a:t> </a:t>
            </a:r>
            <a:r>
              <a:rPr lang="en-US" sz="2400" dirty="0" err="1" smtClean="0">
                <a:latin typeface="Arial"/>
                <a:cs typeface="Arial"/>
              </a:rPr>
              <a:t>differenza</a:t>
            </a:r>
            <a:r>
              <a:rPr lang="en-US" sz="2400" dirty="0" smtClean="0">
                <a:latin typeface="Arial"/>
                <a:cs typeface="Arial"/>
              </a:rPr>
              <a:t> (scattering) </a:t>
            </a:r>
            <a:r>
              <a:rPr lang="en-US" sz="2400" dirty="0" err="1" smtClean="0">
                <a:latin typeface="Arial"/>
                <a:cs typeface="Arial"/>
              </a:rPr>
              <a:t>mostra</a:t>
            </a:r>
            <a:r>
              <a:rPr lang="en-US" sz="2400" dirty="0" smtClean="0">
                <a:latin typeface="Arial"/>
                <a:cs typeface="Arial"/>
              </a:rPr>
              <a:t> </a:t>
            </a:r>
            <a:r>
              <a:rPr lang="en-US" sz="2400" dirty="0" err="1" smtClean="0">
                <a:latin typeface="Arial"/>
                <a:cs typeface="Arial"/>
              </a:rPr>
              <a:t>che</a:t>
            </a:r>
            <a:r>
              <a:rPr lang="en-US" sz="2400" dirty="0" smtClean="0">
                <a:latin typeface="Arial"/>
                <a:cs typeface="Arial"/>
              </a:rPr>
              <a:t> </a:t>
            </a:r>
            <a:r>
              <a:rPr lang="en-US" sz="2400" dirty="0" err="1" smtClean="0">
                <a:latin typeface="Arial"/>
                <a:cs typeface="Arial"/>
              </a:rPr>
              <a:t>il</a:t>
            </a:r>
            <a:r>
              <a:rPr lang="en-US" sz="2400" dirty="0" smtClean="0">
                <a:latin typeface="Arial"/>
                <a:cs typeface="Arial"/>
              </a:rPr>
              <a:t> </a:t>
            </a:r>
            <a:r>
              <a:rPr lang="en-US" sz="2400" dirty="0" err="1" smtClean="0">
                <a:latin typeface="Arial"/>
                <a:cs typeface="Arial"/>
              </a:rPr>
              <a:t>fenomeno</a:t>
            </a:r>
            <a:r>
              <a:rPr lang="en-US" sz="2400" dirty="0" smtClean="0">
                <a:latin typeface="Arial"/>
                <a:cs typeface="Arial"/>
              </a:rPr>
              <a:t> </a:t>
            </a:r>
            <a:r>
              <a:rPr lang="en-US" sz="2400" dirty="0" err="1" smtClean="0">
                <a:latin typeface="Arial"/>
                <a:cs typeface="Arial"/>
              </a:rPr>
              <a:t>viene</a:t>
            </a:r>
            <a:r>
              <a:rPr lang="en-US" sz="2400" dirty="0" smtClean="0">
                <a:latin typeface="Arial"/>
                <a:cs typeface="Arial"/>
              </a:rPr>
              <a:t> </a:t>
            </a:r>
            <a:r>
              <a:rPr lang="en-US" sz="2400" dirty="0" err="1" smtClean="0">
                <a:latin typeface="Arial"/>
                <a:cs typeface="Arial"/>
              </a:rPr>
              <a:t>originato</a:t>
            </a:r>
            <a:r>
              <a:rPr lang="en-US" sz="2400" dirty="0" smtClean="0">
                <a:latin typeface="Arial"/>
                <a:cs typeface="Arial"/>
              </a:rPr>
              <a:t> </a:t>
            </a:r>
            <a:r>
              <a:rPr lang="en-US" sz="2400" dirty="0" err="1" smtClean="0">
                <a:latin typeface="Arial"/>
                <a:cs typeface="Arial"/>
              </a:rPr>
              <a:t>dallo</a:t>
            </a:r>
            <a:r>
              <a:rPr lang="en-US" sz="2400" dirty="0" smtClean="0">
                <a:latin typeface="Arial"/>
                <a:cs typeface="Arial"/>
              </a:rPr>
              <a:t> </a:t>
            </a:r>
            <a:r>
              <a:rPr lang="en-US" sz="2400" dirty="0" err="1" smtClean="0">
                <a:latin typeface="Arial"/>
                <a:cs typeface="Arial"/>
              </a:rPr>
              <a:t>stesso</a:t>
            </a:r>
            <a:r>
              <a:rPr lang="en-US" sz="2400" dirty="0" smtClean="0">
                <a:latin typeface="Arial"/>
                <a:cs typeface="Arial"/>
              </a:rPr>
              <a:t> </a:t>
            </a:r>
            <a:r>
              <a:rPr lang="en-US" sz="2400" dirty="0" err="1" smtClean="0">
                <a:latin typeface="Arial"/>
                <a:cs typeface="Arial"/>
              </a:rPr>
              <a:t>tipo</a:t>
            </a:r>
            <a:r>
              <a:rPr lang="en-US" sz="2400" dirty="0" smtClean="0">
                <a:latin typeface="Arial"/>
                <a:cs typeface="Arial"/>
              </a:rPr>
              <a:t> di </a:t>
            </a:r>
            <a:r>
              <a:rPr lang="en-US" sz="2400" dirty="0" err="1" smtClean="0">
                <a:latin typeface="Arial"/>
                <a:cs typeface="Arial"/>
              </a:rPr>
              <a:t>eccitazione</a:t>
            </a:r>
            <a:r>
              <a:rPr lang="en-US" sz="2400" dirty="0" smtClean="0">
                <a:latin typeface="Arial"/>
                <a:cs typeface="Arial"/>
              </a:rPr>
              <a:t> </a:t>
            </a:r>
            <a:r>
              <a:rPr lang="en-US" sz="2400" dirty="0" err="1" smtClean="0">
                <a:latin typeface="Arial"/>
                <a:cs typeface="Arial"/>
              </a:rPr>
              <a:t>energetica</a:t>
            </a:r>
            <a:r>
              <a:rPr lang="en-US" sz="2400" dirty="0" smtClean="0">
                <a:latin typeface="Arial"/>
                <a:cs typeface="Arial"/>
              </a:rPr>
              <a:t> </a:t>
            </a:r>
            <a:r>
              <a:rPr lang="en-US" sz="2400" dirty="0" err="1" smtClean="0">
                <a:latin typeface="Arial"/>
                <a:cs typeface="Arial"/>
              </a:rPr>
              <a:t>vibrazionale</a:t>
            </a:r>
            <a:r>
              <a:rPr lang="en-US" sz="2400" dirty="0" smtClean="0">
                <a:latin typeface="Arial"/>
                <a:cs typeface="Arial"/>
              </a:rPr>
              <a:t> </a:t>
            </a:r>
            <a:r>
              <a:rPr lang="en-US" sz="2400" dirty="0" err="1" smtClean="0">
                <a:latin typeface="Arial"/>
                <a:cs typeface="Arial"/>
              </a:rPr>
              <a:t>associata</a:t>
            </a:r>
            <a:r>
              <a:rPr lang="en-US" sz="2400" dirty="0" smtClean="0">
                <a:latin typeface="Arial"/>
                <a:cs typeface="Arial"/>
              </a:rPr>
              <a:t> </a:t>
            </a:r>
            <a:r>
              <a:rPr lang="en-US" sz="2400" dirty="0" err="1" smtClean="0">
                <a:latin typeface="Arial"/>
                <a:cs typeface="Arial"/>
              </a:rPr>
              <a:t>all’assorbimento</a:t>
            </a:r>
            <a:r>
              <a:rPr lang="en-US" sz="2400" dirty="0" smtClean="0">
                <a:latin typeface="Arial"/>
                <a:cs typeface="Arial"/>
              </a:rPr>
              <a:t> </a:t>
            </a:r>
            <a:r>
              <a:rPr lang="en-US" sz="2400" dirty="0" err="1" smtClean="0">
                <a:latin typeface="Arial"/>
                <a:cs typeface="Arial"/>
              </a:rPr>
              <a:t>radiazione</a:t>
            </a:r>
            <a:r>
              <a:rPr lang="en-US" sz="2400" dirty="0" smtClean="0">
                <a:latin typeface="Arial"/>
                <a:cs typeface="Arial"/>
              </a:rPr>
              <a:t> </a:t>
            </a:r>
            <a:r>
              <a:rPr lang="en-US" sz="2400" dirty="0" err="1" smtClean="0">
                <a:latin typeface="Arial"/>
                <a:cs typeface="Arial"/>
              </a:rPr>
              <a:t>infrarossa</a:t>
            </a:r>
            <a:r>
              <a:rPr lang="en-US" sz="2400" dirty="0" smtClean="0">
                <a:latin typeface="Arial"/>
                <a:cs typeface="Arial"/>
              </a:rPr>
              <a:t>. </a:t>
            </a:r>
            <a:r>
              <a:rPr lang="en-US" sz="2400" dirty="0" err="1" smtClean="0">
                <a:latin typeface="Arial"/>
                <a:cs typeface="Arial"/>
              </a:rPr>
              <a:t>Perciò</a:t>
            </a:r>
            <a:r>
              <a:rPr lang="en-US" sz="2400" dirty="0" smtClean="0">
                <a:latin typeface="Arial"/>
                <a:cs typeface="Arial"/>
              </a:rPr>
              <a:t> la </a:t>
            </a:r>
            <a:r>
              <a:rPr lang="en-US" sz="2400" dirty="0" err="1" smtClean="0">
                <a:latin typeface="Arial"/>
                <a:cs typeface="Arial"/>
              </a:rPr>
              <a:t>variazione</a:t>
            </a:r>
            <a:r>
              <a:rPr lang="en-US" sz="2400" dirty="0" smtClean="0">
                <a:latin typeface="Arial"/>
                <a:cs typeface="Arial"/>
              </a:rPr>
              <a:t> di </a:t>
            </a:r>
            <a:r>
              <a:rPr lang="en-US" sz="2400" dirty="0" err="1" smtClean="0">
                <a:latin typeface="Arial"/>
                <a:cs typeface="Arial"/>
              </a:rPr>
              <a:t>lunghezza</a:t>
            </a:r>
            <a:r>
              <a:rPr lang="en-US" sz="2400" dirty="0" smtClean="0">
                <a:latin typeface="Arial"/>
                <a:cs typeface="Arial"/>
              </a:rPr>
              <a:t> </a:t>
            </a:r>
            <a:r>
              <a:rPr lang="en-US" sz="2400" dirty="0" err="1" smtClean="0">
                <a:latin typeface="Arial"/>
                <a:cs typeface="Arial"/>
              </a:rPr>
              <a:t>d’onda</a:t>
            </a:r>
            <a:r>
              <a:rPr lang="en-US" sz="2400" dirty="0" smtClean="0">
                <a:latin typeface="Arial"/>
                <a:cs typeface="Arial"/>
              </a:rPr>
              <a:t> </a:t>
            </a:r>
            <a:r>
              <a:rPr lang="en-US" sz="2400" dirty="0" err="1" smtClean="0">
                <a:latin typeface="Arial"/>
                <a:cs typeface="Arial"/>
              </a:rPr>
              <a:t>fra</a:t>
            </a:r>
            <a:r>
              <a:rPr lang="en-US" sz="2400" dirty="0" smtClean="0">
                <a:latin typeface="Arial"/>
                <a:cs typeface="Arial"/>
              </a:rPr>
              <a:t> la </a:t>
            </a:r>
            <a:r>
              <a:rPr lang="en-US" sz="2400" dirty="0" err="1" smtClean="0">
                <a:latin typeface="Arial"/>
                <a:cs typeface="Arial"/>
              </a:rPr>
              <a:t>radiazione</a:t>
            </a:r>
            <a:r>
              <a:rPr lang="en-US" sz="2400" dirty="0" smtClean="0">
                <a:latin typeface="Arial"/>
                <a:cs typeface="Arial"/>
              </a:rPr>
              <a:t> </a:t>
            </a:r>
            <a:r>
              <a:rPr lang="en-US" sz="2400" dirty="0" err="1" smtClean="0">
                <a:latin typeface="Arial"/>
                <a:cs typeface="Arial"/>
              </a:rPr>
              <a:t>incidente</a:t>
            </a:r>
            <a:r>
              <a:rPr lang="en-US" sz="2400" dirty="0" smtClean="0">
                <a:latin typeface="Arial"/>
                <a:cs typeface="Arial"/>
              </a:rPr>
              <a:t> e </a:t>
            </a:r>
            <a:r>
              <a:rPr lang="en-US" sz="2400" dirty="0" err="1" smtClean="0">
                <a:latin typeface="Arial"/>
                <a:cs typeface="Arial"/>
              </a:rPr>
              <a:t>quella</a:t>
            </a:r>
            <a:r>
              <a:rPr lang="en-US" sz="2400" dirty="0" smtClean="0">
                <a:latin typeface="Arial"/>
                <a:cs typeface="Arial"/>
              </a:rPr>
              <a:t> </a:t>
            </a:r>
            <a:r>
              <a:rPr lang="en-US" sz="2400" dirty="0" err="1" smtClean="0">
                <a:latin typeface="Arial"/>
                <a:cs typeface="Arial"/>
              </a:rPr>
              <a:t>diffusa</a:t>
            </a:r>
            <a:r>
              <a:rPr lang="en-US" sz="2400" dirty="0" smtClean="0">
                <a:latin typeface="Arial"/>
                <a:cs typeface="Arial"/>
              </a:rPr>
              <a:t> </a:t>
            </a:r>
            <a:r>
              <a:rPr lang="en-US" sz="2400" dirty="0" err="1" smtClean="0">
                <a:latin typeface="Arial"/>
                <a:cs typeface="Arial"/>
              </a:rPr>
              <a:t>della</a:t>
            </a:r>
            <a:r>
              <a:rPr lang="en-US" sz="2400" dirty="0" smtClean="0">
                <a:latin typeface="Arial"/>
                <a:cs typeface="Arial"/>
              </a:rPr>
              <a:t> </a:t>
            </a:r>
            <a:r>
              <a:rPr lang="en-US" sz="2400" dirty="0" err="1" smtClean="0">
                <a:latin typeface="Arial"/>
                <a:cs typeface="Arial"/>
              </a:rPr>
              <a:t>radiazione</a:t>
            </a:r>
            <a:r>
              <a:rPr lang="en-US" sz="2400" dirty="0" smtClean="0">
                <a:latin typeface="Arial"/>
                <a:cs typeface="Arial"/>
              </a:rPr>
              <a:t> </a:t>
            </a:r>
            <a:r>
              <a:rPr lang="en-US" sz="2400" dirty="0" err="1" smtClean="0">
                <a:latin typeface="Arial"/>
                <a:cs typeface="Arial"/>
              </a:rPr>
              <a:t>visibile</a:t>
            </a:r>
            <a:r>
              <a:rPr lang="en-US" sz="2400" dirty="0" smtClean="0">
                <a:latin typeface="Arial"/>
                <a:cs typeface="Arial"/>
              </a:rPr>
              <a:t> </a:t>
            </a:r>
            <a:r>
              <a:rPr lang="en-US" sz="2400" dirty="0" err="1" smtClean="0">
                <a:latin typeface="Arial"/>
                <a:cs typeface="Arial"/>
              </a:rPr>
              <a:t>corrisponde</a:t>
            </a:r>
            <a:r>
              <a:rPr lang="en-US" sz="2400" dirty="0" smtClean="0">
                <a:latin typeface="Arial"/>
                <a:cs typeface="Arial"/>
              </a:rPr>
              <a:t> </a:t>
            </a:r>
            <a:r>
              <a:rPr lang="en-US" sz="2400" dirty="0" err="1" smtClean="0">
                <a:latin typeface="Arial"/>
                <a:cs typeface="Arial"/>
              </a:rPr>
              <a:t>alla</a:t>
            </a:r>
            <a:r>
              <a:rPr lang="en-US" sz="2400" dirty="0" smtClean="0">
                <a:latin typeface="Arial"/>
                <a:cs typeface="Arial"/>
              </a:rPr>
              <a:t> </a:t>
            </a:r>
            <a:r>
              <a:rPr lang="en-US" sz="2400" dirty="0" err="1" smtClean="0">
                <a:latin typeface="Arial"/>
                <a:cs typeface="Arial"/>
              </a:rPr>
              <a:t>lunghezza</a:t>
            </a:r>
            <a:r>
              <a:rPr lang="en-US" sz="2400" dirty="0" smtClean="0">
                <a:latin typeface="Arial"/>
                <a:cs typeface="Arial"/>
              </a:rPr>
              <a:t> </a:t>
            </a:r>
            <a:r>
              <a:rPr lang="en-US" sz="2400" dirty="0" err="1" smtClean="0">
                <a:latin typeface="Arial"/>
                <a:cs typeface="Arial"/>
              </a:rPr>
              <a:t>d’onda</a:t>
            </a:r>
            <a:r>
              <a:rPr lang="en-US" sz="2400" dirty="0" smtClean="0">
                <a:latin typeface="Arial"/>
                <a:cs typeface="Arial"/>
              </a:rPr>
              <a:t> </a:t>
            </a:r>
            <a:r>
              <a:rPr lang="en-US" sz="2400" dirty="0" err="1" smtClean="0">
                <a:latin typeface="Arial"/>
                <a:cs typeface="Arial"/>
              </a:rPr>
              <a:t>della</a:t>
            </a:r>
            <a:r>
              <a:rPr lang="en-US" sz="2400" dirty="0" smtClean="0">
                <a:latin typeface="Arial"/>
                <a:cs typeface="Arial"/>
              </a:rPr>
              <a:t> </a:t>
            </a:r>
            <a:r>
              <a:rPr lang="en-US" sz="2400" dirty="0" err="1" smtClean="0">
                <a:latin typeface="Arial"/>
                <a:cs typeface="Arial"/>
              </a:rPr>
              <a:t>regione</a:t>
            </a:r>
            <a:r>
              <a:rPr lang="en-US" sz="2400" dirty="0" smtClean="0">
                <a:latin typeface="Arial"/>
                <a:cs typeface="Arial"/>
              </a:rPr>
              <a:t> IR. </a:t>
            </a:r>
            <a:endParaRPr lang="en-US" sz="2400" dirty="0">
              <a:latin typeface="Arial"/>
              <a:cs typeface="Arial"/>
            </a:endParaRPr>
          </a:p>
          <a:p>
            <a:pPr algn="just">
              <a:lnSpc>
                <a:spcPct val="110000"/>
              </a:lnSpc>
            </a:pPr>
            <a:r>
              <a:rPr lang="en-US" sz="2400" dirty="0" smtClean="0">
                <a:latin typeface="Arial"/>
                <a:cs typeface="Arial"/>
              </a:rPr>
              <a:t>Per </a:t>
            </a:r>
            <a:r>
              <a:rPr lang="en-US" sz="2400" dirty="0" err="1" smtClean="0">
                <a:latin typeface="Arial"/>
                <a:cs typeface="Arial"/>
              </a:rPr>
              <a:t>questo</a:t>
            </a:r>
            <a:r>
              <a:rPr lang="en-US" sz="2400" dirty="0" smtClean="0">
                <a:latin typeface="Arial"/>
                <a:cs typeface="Arial"/>
              </a:rPr>
              <a:t> </a:t>
            </a:r>
            <a:r>
              <a:rPr lang="en-US" sz="2400" dirty="0" err="1" smtClean="0">
                <a:latin typeface="Arial"/>
                <a:cs typeface="Arial"/>
              </a:rPr>
              <a:t>gli</a:t>
            </a:r>
            <a:r>
              <a:rPr lang="en-US" sz="2400" dirty="0" smtClean="0">
                <a:latin typeface="Arial"/>
                <a:cs typeface="Arial"/>
              </a:rPr>
              <a:t> </a:t>
            </a:r>
            <a:r>
              <a:rPr lang="en-US" sz="2400" dirty="0" err="1" smtClean="0">
                <a:latin typeface="Arial"/>
                <a:cs typeface="Arial"/>
              </a:rPr>
              <a:t>spettri</a:t>
            </a:r>
            <a:r>
              <a:rPr lang="en-US" sz="2400" dirty="0" smtClean="0">
                <a:latin typeface="Arial"/>
                <a:cs typeface="Arial"/>
              </a:rPr>
              <a:t> Raman e </a:t>
            </a:r>
            <a:r>
              <a:rPr lang="en-US" sz="2400" dirty="0" err="1" smtClean="0">
                <a:latin typeface="Arial"/>
                <a:cs typeface="Arial"/>
              </a:rPr>
              <a:t>quelli</a:t>
            </a:r>
            <a:r>
              <a:rPr lang="en-US" sz="2400" dirty="0" smtClean="0">
                <a:latin typeface="Arial"/>
                <a:cs typeface="Arial"/>
              </a:rPr>
              <a:t> </a:t>
            </a:r>
            <a:r>
              <a:rPr lang="en-US" sz="2400" dirty="0" err="1" smtClean="0">
                <a:latin typeface="Arial"/>
                <a:cs typeface="Arial"/>
              </a:rPr>
              <a:t>infrarossi</a:t>
            </a:r>
            <a:r>
              <a:rPr lang="en-US" sz="2400" dirty="0" smtClean="0">
                <a:latin typeface="Arial"/>
                <a:cs typeface="Arial"/>
              </a:rPr>
              <a:t> </a:t>
            </a:r>
            <a:r>
              <a:rPr lang="en-US" sz="2400" dirty="0" err="1" smtClean="0">
                <a:latin typeface="Arial"/>
                <a:cs typeface="Arial"/>
              </a:rPr>
              <a:t>sono</a:t>
            </a:r>
            <a:r>
              <a:rPr lang="en-US" sz="2400" dirty="0" smtClean="0">
                <a:latin typeface="Arial"/>
                <a:cs typeface="Arial"/>
              </a:rPr>
              <a:t> molto </a:t>
            </a:r>
            <a:r>
              <a:rPr lang="en-US" sz="2400" dirty="0" err="1" smtClean="0">
                <a:latin typeface="Arial"/>
                <a:cs typeface="Arial"/>
              </a:rPr>
              <a:t>simili</a:t>
            </a:r>
            <a:r>
              <a:rPr lang="en-US" sz="2400" dirty="0" smtClean="0">
                <a:latin typeface="Arial"/>
                <a:cs typeface="Arial"/>
              </a:rPr>
              <a:t>. </a:t>
            </a:r>
            <a:endParaRPr lang="en-US" sz="2400" dirty="0">
              <a:latin typeface="Arial"/>
              <a:cs typeface="Arial"/>
            </a:endParaRPr>
          </a:p>
        </p:txBody>
      </p:sp>
    </p:spTree>
    <p:extLst>
      <p:ext uri="{BB962C8B-B14F-4D97-AF65-F5344CB8AC3E}">
        <p14:creationId xmlns:p14="http://schemas.microsoft.com/office/powerpoint/2010/main" val="3741442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0" y="5516563"/>
            <a:ext cx="6786563" cy="105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1163" y="2697163"/>
            <a:ext cx="4852987"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7"/>
          <p:cNvSpPr>
            <a:spLocks noChangeArrowheads="1"/>
          </p:cNvSpPr>
          <p:nvPr/>
        </p:nvSpPr>
        <p:spPr bwMode="auto">
          <a:xfrm>
            <a:off x="214313" y="1143000"/>
            <a:ext cx="8715375" cy="196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14000"/>
              </a:lnSpc>
            </a:pPr>
            <a:r>
              <a:rPr lang="it-IT"/>
              <a:t>Quando queste vibrazioni determinano una variazione del momento dipolare della molecola, allora si ha una vibrazione IR attiva. </a:t>
            </a:r>
          </a:p>
          <a:p>
            <a:pPr algn="just">
              <a:lnSpc>
                <a:spcPct val="114000"/>
              </a:lnSpc>
            </a:pPr>
            <a:endParaRPr lang="it-IT"/>
          </a:p>
          <a:p>
            <a:pPr algn="just">
              <a:lnSpc>
                <a:spcPct val="114000"/>
              </a:lnSpc>
            </a:pPr>
            <a:r>
              <a:rPr lang="it-IT"/>
              <a:t>Quando si ha una tale variazione, infatti, la molecola, vibrando, produce un campo elettrico oscillante: ciò rende possibile lo scambio di energia con le onde elettromagnetiche. </a:t>
            </a:r>
          </a:p>
        </p:txBody>
      </p:sp>
      <p:sp>
        <p:nvSpPr>
          <p:cNvPr id="4103" name="Rectangle 9"/>
          <p:cNvSpPr>
            <a:spLocks noChangeArrowheads="1"/>
          </p:cNvSpPr>
          <p:nvPr/>
        </p:nvSpPr>
        <p:spPr bwMode="auto">
          <a:xfrm>
            <a:off x="357188" y="3913188"/>
            <a:ext cx="857250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14000"/>
              </a:lnSpc>
            </a:pPr>
            <a:r>
              <a:rPr lang="it-IT" dirty="0"/>
              <a:t>Ricordiamo infatti che </a:t>
            </a:r>
            <a:r>
              <a:rPr lang="it-IT" dirty="0" smtClean="0"/>
              <a:t>l’intensità </a:t>
            </a:r>
            <a:r>
              <a:rPr lang="it-IT" dirty="0"/>
              <a:t>di una banda dipende dal valore del momento dipolare del legame a cui si riferisce: </a:t>
            </a:r>
          </a:p>
          <a:p>
            <a:pPr algn="ctr">
              <a:lnSpc>
                <a:spcPct val="114000"/>
              </a:lnSpc>
            </a:pPr>
            <a:r>
              <a:rPr lang="it-IT" dirty="0"/>
              <a:t>C-O &gt; C-Cl &gt; C-N &gt; C-C-OH &gt; C-C-H </a:t>
            </a:r>
          </a:p>
          <a:p>
            <a:pPr algn="just">
              <a:lnSpc>
                <a:spcPct val="114000"/>
              </a:lnSpc>
            </a:pPr>
            <a:r>
              <a:rPr lang="it-IT" dirty="0"/>
              <a:t>Quindi </a:t>
            </a:r>
            <a:r>
              <a:rPr lang="it-IT" dirty="0" smtClean="0"/>
              <a:t>l’intensità </a:t>
            </a:r>
            <a:r>
              <a:rPr lang="it-IT" dirty="0"/>
              <a:t>di una banda dipende </a:t>
            </a:r>
            <a:r>
              <a:rPr lang="it-IT" dirty="0" smtClean="0"/>
              <a:t>dall’elettronegatività </a:t>
            </a:r>
            <a:r>
              <a:rPr lang="it-IT" dirty="0"/>
              <a:t>relativa degli atomi coinvolti nel legame a cui quella banda si riferisce e dalla variazione del momento di dipolo:</a:t>
            </a:r>
          </a:p>
          <a:p>
            <a:pPr algn="just">
              <a:lnSpc>
                <a:spcPct val="114000"/>
              </a:lnSpc>
            </a:pPr>
            <a:endParaRPr lang="it-IT" dirty="0"/>
          </a:p>
        </p:txBody>
      </p:sp>
      <p:sp>
        <p:nvSpPr>
          <p:cNvPr id="11" name="Text Box 3"/>
          <p:cNvSpPr txBox="1">
            <a:spLocks noChangeArrowheads="1"/>
          </p:cNvSpPr>
          <p:nvPr/>
        </p:nvSpPr>
        <p:spPr bwMode="auto">
          <a:xfrm>
            <a:off x="0" y="-66873"/>
            <a:ext cx="9144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396000" eaLnBrk="1" hangingPunct="1">
              <a:lnSpc>
                <a:spcPct val="150000"/>
              </a:lnSpc>
            </a:pPr>
            <a:r>
              <a:rPr lang="it-IT" sz="2400" b="1" i="1" dirty="0" smtClean="0"/>
              <a:t>Spettroscopia IR: principi</a:t>
            </a:r>
            <a:endParaRPr lang="it-IT" sz="2400" b="1" i="1" dirty="0"/>
          </a:p>
        </p:txBody>
      </p:sp>
      <p:grpSp>
        <p:nvGrpSpPr>
          <p:cNvPr id="12" name="Gruppo 11"/>
          <p:cNvGrpSpPr/>
          <p:nvPr/>
        </p:nvGrpSpPr>
        <p:grpSpPr>
          <a:xfrm>
            <a:off x="467544" y="692696"/>
            <a:ext cx="8208912" cy="144016"/>
            <a:chOff x="467544" y="692696"/>
            <a:chExt cx="8208912" cy="144016"/>
          </a:xfrm>
        </p:grpSpPr>
        <p:cxnSp>
          <p:nvCxnSpPr>
            <p:cNvPr id="13" name="Connettore 1 12"/>
            <p:cNvCxnSpPr/>
            <p:nvPr/>
          </p:nvCxnSpPr>
          <p:spPr>
            <a:xfrm>
              <a:off x="467544" y="764704"/>
              <a:ext cx="8208912" cy="0"/>
            </a:xfrm>
            <a:prstGeom prst="line">
              <a:avLst/>
            </a:prstGeom>
            <a:ln w="3175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4" name="Rettangolo arrotondato 13"/>
            <p:cNvSpPr/>
            <p:nvPr/>
          </p:nvSpPr>
          <p:spPr>
            <a:xfrm>
              <a:off x="2699792" y="692696"/>
              <a:ext cx="3672408" cy="144016"/>
            </a:xfrm>
            <a:prstGeom prst="roundRect">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pic>
        <p:nvPicPr>
          <p:cNvPr id="1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336" y="-6270"/>
            <a:ext cx="1551427" cy="48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381000" y="304800"/>
            <a:ext cx="8382000" cy="6400800"/>
          </a:xfrm>
        </p:spPr>
        <p:txBody>
          <a:bodyPr/>
          <a:lstStyle/>
          <a:p>
            <a:pPr algn="ctr">
              <a:lnSpc>
                <a:spcPct val="90000"/>
              </a:lnSpc>
              <a:buFontTx/>
              <a:buNone/>
            </a:pPr>
            <a:r>
              <a:rPr lang="en-US" sz="4000" b="1" dirty="0"/>
              <a:t>Raman </a:t>
            </a:r>
            <a:r>
              <a:rPr lang="en-US" sz="4000" b="1" dirty="0" smtClean="0"/>
              <a:t>Spectroscopy</a:t>
            </a:r>
          </a:p>
          <a:p>
            <a:pPr algn="ctr">
              <a:lnSpc>
                <a:spcPct val="90000"/>
              </a:lnSpc>
              <a:buFontTx/>
              <a:buNone/>
            </a:pPr>
            <a:endParaRPr lang="en-US" sz="4000" dirty="0"/>
          </a:p>
          <a:p>
            <a:pPr algn="just"/>
            <a:r>
              <a:rPr lang="en-US" sz="2800" dirty="0" smtClean="0">
                <a:latin typeface="Arial"/>
                <a:cs typeface="Arial"/>
              </a:rPr>
              <a:t>Un </a:t>
            </a:r>
            <a:r>
              <a:rPr lang="en-US" sz="2800" dirty="0" err="1" smtClean="0">
                <a:latin typeface="Arial"/>
                <a:cs typeface="Arial"/>
              </a:rPr>
              <a:t>vantaggio</a:t>
            </a:r>
            <a:r>
              <a:rPr lang="en-US" sz="2800" dirty="0" smtClean="0">
                <a:latin typeface="Arial"/>
                <a:cs typeface="Arial"/>
              </a:rPr>
              <a:t> </a:t>
            </a:r>
            <a:r>
              <a:rPr lang="en-US" sz="2800" dirty="0" err="1" smtClean="0">
                <a:latin typeface="Arial"/>
                <a:cs typeface="Arial"/>
              </a:rPr>
              <a:t>importante</a:t>
            </a:r>
            <a:r>
              <a:rPr lang="en-US" sz="2800" dirty="0" smtClean="0">
                <a:latin typeface="Arial"/>
                <a:cs typeface="Arial"/>
              </a:rPr>
              <a:t> </a:t>
            </a:r>
            <a:r>
              <a:rPr lang="en-US" sz="2800" dirty="0" err="1" smtClean="0">
                <a:latin typeface="Arial"/>
                <a:cs typeface="Arial"/>
              </a:rPr>
              <a:t>degli</a:t>
            </a:r>
            <a:r>
              <a:rPr lang="en-US" sz="2800" dirty="0" smtClean="0">
                <a:latin typeface="Arial"/>
                <a:cs typeface="Arial"/>
              </a:rPr>
              <a:t> </a:t>
            </a:r>
            <a:r>
              <a:rPr lang="en-US" sz="2800" dirty="0" err="1" smtClean="0">
                <a:latin typeface="Arial"/>
                <a:cs typeface="Arial"/>
              </a:rPr>
              <a:t>spettri</a:t>
            </a:r>
            <a:r>
              <a:rPr lang="en-US" sz="2800" dirty="0" smtClean="0">
                <a:latin typeface="Arial"/>
                <a:cs typeface="Arial"/>
              </a:rPr>
              <a:t> Raman </a:t>
            </a:r>
            <a:r>
              <a:rPr lang="en-US" sz="2800" dirty="0" err="1" smtClean="0">
                <a:latin typeface="Arial"/>
                <a:cs typeface="Arial"/>
              </a:rPr>
              <a:t>rispetto</a:t>
            </a:r>
            <a:r>
              <a:rPr lang="en-US" sz="2800" dirty="0" smtClean="0">
                <a:latin typeface="Arial"/>
                <a:cs typeface="Arial"/>
              </a:rPr>
              <a:t> a </a:t>
            </a:r>
            <a:r>
              <a:rPr lang="en-US" sz="2800" dirty="0" err="1" smtClean="0">
                <a:latin typeface="Arial"/>
                <a:cs typeface="Arial"/>
              </a:rPr>
              <a:t>quelli</a:t>
            </a:r>
            <a:r>
              <a:rPr lang="en-US" sz="2800" dirty="0" smtClean="0">
                <a:latin typeface="Arial"/>
                <a:cs typeface="Arial"/>
              </a:rPr>
              <a:t> </a:t>
            </a:r>
            <a:r>
              <a:rPr lang="en-US" sz="2800" dirty="0" err="1" smtClean="0">
                <a:latin typeface="Arial"/>
                <a:cs typeface="Arial"/>
              </a:rPr>
              <a:t>infrarossi</a:t>
            </a:r>
            <a:r>
              <a:rPr lang="en-US" sz="2800" dirty="0" smtClean="0">
                <a:latin typeface="Arial"/>
                <a:cs typeface="Arial"/>
              </a:rPr>
              <a:t> </a:t>
            </a:r>
            <a:r>
              <a:rPr lang="en-US" sz="2800" dirty="0" err="1" smtClean="0">
                <a:latin typeface="Arial"/>
                <a:cs typeface="Arial"/>
              </a:rPr>
              <a:t>è</a:t>
            </a:r>
            <a:r>
              <a:rPr lang="en-US" sz="2800" dirty="0" smtClean="0">
                <a:latin typeface="Arial"/>
                <a:cs typeface="Arial"/>
              </a:rPr>
              <a:t> </a:t>
            </a:r>
            <a:r>
              <a:rPr lang="en-US" sz="2800" dirty="0" err="1" smtClean="0">
                <a:latin typeface="Arial"/>
                <a:cs typeface="Arial"/>
              </a:rPr>
              <a:t>quello</a:t>
            </a:r>
            <a:r>
              <a:rPr lang="en-US" sz="2800" dirty="0" smtClean="0">
                <a:latin typeface="Arial"/>
                <a:cs typeface="Arial"/>
              </a:rPr>
              <a:t> di non </a:t>
            </a:r>
            <a:r>
              <a:rPr lang="en-US" sz="2800" dirty="0" err="1" smtClean="0">
                <a:latin typeface="Arial"/>
                <a:cs typeface="Arial"/>
              </a:rPr>
              <a:t>avere</a:t>
            </a:r>
            <a:r>
              <a:rPr lang="en-US" sz="2800" dirty="0" smtClean="0">
                <a:latin typeface="Arial"/>
                <a:cs typeface="Arial"/>
              </a:rPr>
              <a:t> </a:t>
            </a:r>
            <a:r>
              <a:rPr lang="en-US" sz="2800" dirty="0" err="1" smtClean="0">
                <a:latin typeface="Arial"/>
                <a:cs typeface="Arial"/>
              </a:rPr>
              <a:t>interferenze</a:t>
            </a:r>
            <a:r>
              <a:rPr lang="en-US" sz="2800" dirty="0" smtClean="0">
                <a:latin typeface="Arial"/>
                <a:cs typeface="Arial"/>
              </a:rPr>
              <a:t> </a:t>
            </a:r>
            <a:r>
              <a:rPr lang="en-US" sz="2800" dirty="0" err="1" smtClean="0">
                <a:latin typeface="Arial"/>
                <a:cs typeface="Arial"/>
              </a:rPr>
              <a:t>dall’acqua</a:t>
            </a:r>
            <a:r>
              <a:rPr lang="en-US" sz="2800" dirty="0" smtClean="0">
                <a:latin typeface="Arial"/>
                <a:cs typeface="Arial"/>
              </a:rPr>
              <a:t>; </a:t>
            </a:r>
            <a:r>
              <a:rPr lang="en-US" sz="2800" dirty="0" err="1" smtClean="0">
                <a:latin typeface="Arial"/>
                <a:cs typeface="Arial"/>
              </a:rPr>
              <a:t>infatti</a:t>
            </a:r>
            <a:r>
              <a:rPr lang="en-US" sz="2800" dirty="0" smtClean="0">
                <a:latin typeface="Arial"/>
                <a:cs typeface="Arial"/>
              </a:rPr>
              <a:t>, </a:t>
            </a:r>
            <a:r>
              <a:rPr lang="en-US" sz="2800" dirty="0" err="1" smtClean="0">
                <a:latin typeface="Arial"/>
                <a:cs typeface="Arial"/>
              </a:rPr>
              <a:t>spettri</a:t>
            </a:r>
            <a:r>
              <a:rPr lang="en-US" sz="2800" dirty="0" smtClean="0">
                <a:latin typeface="Arial"/>
                <a:cs typeface="Arial"/>
              </a:rPr>
              <a:t> Raman </a:t>
            </a:r>
            <a:r>
              <a:rPr lang="en-US" sz="2800" dirty="0" err="1" smtClean="0">
                <a:latin typeface="Arial"/>
                <a:cs typeface="Arial"/>
              </a:rPr>
              <a:t>possono</a:t>
            </a:r>
            <a:r>
              <a:rPr lang="en-US" sz="2800" dirty="0" smtClean="0">
                <a:latin typeface="Arial"/>
                <a:cs typeface="Arial"/>
              </a:rPr>
              <a:t> </a:t>
            </a:r>
            <a:r>
              <a:rPr lang="en-US" sz="2800" dirty="0" err="1" smtClean="0">
                <a:latin typeface="Arial"/>
                <a:cs typeface="Arial"/>
              </a:rPr>
              <a:t>essere</a:t>
            </a:r>
            <a:r>
              <a:rPr lang="en-US" sz="2800" dirty="0" smtClean="0">
                <a:latin typeface="Arial"/>
                <a:cs typeface="Arial"/>
              </a:rPr>
              <a:t> </a:t>
            </a:r>
            <a:r>
              <a:rPr lang="en-US" sz="2800" dirty="0" err="1" smtClean="0">
                <a:latin typeface="Arial"/>
                <a:cs typeface="Arial"/>
              </a:rPr>
              <a:t>eseguiti</a:t>
            </a:r>
            <a:r>
              <a:rPr lang="en-US" sz="2800" dirty="0" smtClean="0">
                <a:latin typeface="Arial"/>
                <a:cs typeface="Arial"/>
              </a:rPr>
              <a:t> in </a:t>
            </a:r>
            <a:r>
              <a:rPr lang="en-US" sz="2800" dirty="0" err="1" smtClean="0">
                <a:latin typeface="Arial"/>
                <a:cs typeface="Arial"/>
              </a:rPr>
              <a:t>soluzioni</a:t>
            </a:r>
            <a:r>
              <a:rPr lang="en-US" sz="2800" dirty="0" smtClean="0">
                <a:latin typeface="Arial"/>
                <a:cs typeface="Arial"/>
              </a:rPr>
              <a:t> </a:t>
            </a:r>
            <a:r>
              <a:rPr lang="en-US" sz="2800" dirty="0" err="1" smtClean="0">
                <a:latin typeface="Arial"/>
                <a:cs typeface="Arial"/>
              </a:rPr>
              <a:t>acquose</a:t>
            </a:r>
            <a:r>
              <a:rPr lang="en-US" sz="2800" dirty="0" smtClean="0">
                <a:latin typeface="Arial"/>
                <a:cs typeface="Arial"/>
              </a:rPr>
              <a:t>.</a:t>
            </a:r>
          </a:p>
          <a:p>
            <a:pPr algn="just"/>
            <a:r>
              <a:rPr lang="en-US" sz="2800" dirty="0" smtClean="0">
                <a:latin typeface="Arial"/>
                <a:cs typeface="Arial"/>
              </a:rPr>
              <a:t> </a:t>
            </a:r>
            <a:endParaRPr lang="en-US" sz="2800" dirty="0">
              <a:latin typeface="Arial"/>
              <a:cs typeface="Arial"/>
            </a:endParaRPr>
          </a:p>
          <a:p>
            <a:pPr algn="just"/>
            <a:r>
              <a:rPr lang="en-US" sz="2800" dirty="0" err="1" smtClean="0">
                <a:latin typeface="Arial"/>
                <a:cs typeface="Arial"/>
              </a:rPr>
              <a:t>Inoltre</a:t>
            </a:r>
            <a:r>
              <a:rPr lang="en-US" sz="2800" dirty="0" smtClean="0">
                <a:latin typeface="Arial"/>
                <a:cs typeface="Arial"/>
              </a:rPr>
              <a:t>, </a:t>
            </a:r>
            <a:r>
              <a:rPr lang="en-US" sz="2800" dirty="0" err="1" smtClean="0">
                <a:latin typeface="Arial"/>
                <a:cs typeface="Arial"/>
              </a:rPr>
              <a:t>possono</a:t>
            </a:r>
            <a:r>
              <a:rPr lang="en-US" sz="2800" dirty="0" smtClean="0">
                <a:latin typeface="Arial"/>
                <a:cs typeface="Arial"/>
              </a:rPr>
              <a:t> </a:t>
            </a:r>
            <a:r>
              <a:rPr lang="en-US" sz="2800" dirty="0" err="1" smtClean="0">
                <a:latin typeface="Arial"/>
                <a:cs typeface="Arial"/>
              </a:rPr>
              <a:t>essere</a:t>
            </a:r>
            <a:r>
              <a:rPr lang="en-US" sz="2800" dirty="0" smtClean="0">
                <a:latin typeface="Arial"/>
                <a:cs typeface="Arial"/>
              </a:rPr>
              <a:t> </a:t>
            </a:r>
            <a:r>
              <a:rPr lang="en-US" sz="2800" dirty="0" err="1" smtClean="0">
                <a:latin typeface="Arial"/>
                <a:cs typeface="Arial"/>
              </a:rPr>
              <a:t>usate</a:t>
            </a:r>
            <a:r>
              <a:rPr lang="en-US" sz="2800" dirty="0" smtClean="0">
                <a:latin typeface="Arial"/>
                <a:cs typeface="Arial"/>
              </a:rPr>
              <a:t> </a:t>
            </a:r>
            <a:r>
              <a:rPr lang="en-US" sz="2800" dirty="0" err="1" smtClean="0">
                <a:latin typeface="Arial"/>
                <a:cs typeface="Arial"/>
              </a:rPr>
              <a:t>celle</a:t>
            </a:r>
            <a:r>
              <a:rPr lang="en-US" sz="2800" dirty="0" smtClean="0">
                <a:latin typeface="Arial"/>
                <a:cs typeface="Arial"/>
              </a:rPr>
              <a:t> di </a:t>
            </a:r>
            <a:r>
              <a:rPr lang="en-US" sz="2800" dirty="0" err="1" smtClean="0">
                <a:latin typeface="Arial"/>
                <a:cs typeface="Arial"/>
              </a:rPr>
              <a:t>vetro</a:t>
            </a:r>
            <a:r>
              <a:rPr lang="en-US" sz="2800" dirty="0" smtClean="0">
                <a:latin typeface="Arial"/>
                <a:cs typeface="Arial"/>
              </a:rPr>
              <a:t> o </a:t>
            </a:r>
            <a:r>
              <a:rPr lang="en-US" sz="2800" dirty="0" err="1" smtClean="0">
                <a:latin typeface="Arial"/>
                <a:cs typeface="Arial"/>
              </a:rPr>
              <a:t>quarzo</a:t>
            </a:r>
            <a:r>
              <a:rPr lang="en-US" sz="2800" dirty="0" smtClean="0">
                <a:latin typeface="Arial"/>
                <a:cs typeface="Arial"/>
              </a:rPr>
              <a:t>, </a:t>
            </a:r>
            <a:r>
              <a:rPr lang="en-US" sz="2800" dirty="0" err="1" smtClean="0">
                <a:latin typeface="Arial"/>
                <a:cs typeface="Arial"/>
              </a:rPr>
              <a:t>eliminando</a:t>
            </a:r>
            <a:r>
              <a:rPr lang="en-US" sz="2800" dirty="0" smtClean="0">
                <a:latin typeface="Arial"/>
                <a:cs typeface="Arial"/>
              </a:rPr>
              <a:t> </a:t>
            </a:r>
            <a:r>
              <a:rPr lang="en-US" sz="2800" dirty="0" err="1" smtClean="0">
                <a:latin typeface="Arial"/>
                <a:cs typeface="Arial"/>
              </a:rPr>
              <a:t>l’utilizzo</a:t>
            </a:r>
            <a:r>
              <a:rPr lang="en-US" sz="2800" dirty="0" smtClean="0">
                <a:latin typeface="Arial"/>
                <a:cs typeface="Arial"/>
              </a:rPr>
              <a:t> di </a:t>
            </a:r>
            <a:r>
              <a:rPr lang="en-US" sz="2800" dirty="0" err="1" smtClean="0">
                <a:latin typeface="Arial"/>
                <a:cs typeface="Arial"/>
              </a:rPr>
              <a:t>materiali</a:t>
            </a:r>
            <a:r>
              <a:rPr lang="en-US" sz="2800" dirty="0" smtClean="0">
                <a:latin typeface="Arial"/>
                <a:cs typeface="Arial"/>
              </a:rPr>
              <a:t> </a:t>
            </a:r>
            <a:r>
              <a:rPr lang="en-US" sz="2800" dirty="0" err="1" smtClean="0">
                <a:latin typeface="Arial"/>
                <a:cs typeface="Arial"/>
              </a:rPr>
              <a:t>sensibili</a:t>
            </a:r>
            <a:r>
              <a:rPr lang="en-US" sz="2800" dirty="0" smtClean="0">
                <a:latin typeface="Arial"/>
                <a:cs typeface="Arial"/>
              </a:rPr>
              <a:t> </a:t>
            </a:r>
            <a:r>
              <a:rPr lang="en-US" sz="2800" dirty="0" err="1" smtClean="0">
                <a:latin typeface="Arial"/>
                <a:cs typeface="Arial"/>
              </a:rPr>
              <a:t>all’umidità</a:t>
            </a:r>
            <a:r>
              <a:rPr lang="en-US" sz="2800" dirty="0" smtClean="0">
                <a:latin typeface="Arial"/>
                <a:cs typeface="Arial"/>
              </a:rPr>
              <a:t>, come </a:t>
            </a:r>
            <a:r>
              <a:rPr lang="en-US" sz="2800" dirty="0" err="1" smtClean="0">
                <a:latin typeface="Arial"/>
                <a:cs typeface="Arial"/>
              </a:rPr>
              <a:t>il</a:t>
            </a:r>
            <a:r>
              <a:rPr lang="en-US" sz="2800" dirty="0" smtClean="0">
                <a:latin typeface="Arial"/>
                <a:cs typeface="Arial"/>
              </a:rPr>
              <a:t> </a:t>
            </a:r>
            <a:r>
              <a:rPr lang="en-US" sz="2800" dirty="0" err="1" smtClean="0">
                <a:latin typeface="Arial"/>
                <a:cs typeface="Arial"/>
              </a:rPr>
              <a:t>cloruro</a:t>
            </a:r>
            <a:r>
              <a:rPr lang="en-US" sz="2800" dirty="0" smtClean="0">
                <a:latin typeface="Arial"/>
                <a:cs typeface="Arial"/>
              </a:rPr>
              <a:t> di </a:t>
            </a:r>
            <a:r>
              <a:rPr lang="en-US" sz="2800" dirty="0" err="1" smtClean="0">
                <a:latin typeface="Arial"/>
                <a:cs typeface="Arial"/>
              </a:rPr>
              <a:t>sodio</a:t>
            </a:r>
            <a:r>
              <a:rPr lang="en-US" sz="2800" dirty="0" smtClean="0">
                <a:latin typeface="Arial"/>
                <a:cs typeface="Arial"/>
              </a:rPr>
              <a:t>. </a:t>
            </a:r>
            <a:endParaRPr lang="en-US" sz="3600" b="1" i="1" dirty="0"/>
          </a:p>
          <a:p>
            <a:pPr>
              <a:lnSpc>
                <a:spcPct val="90000"/>
              </a:lnSpc>
            </a:pPr>
            <a:endParaRPr lang="en-US" sz="3600" dirty="0"/>
          </a:p>
        </p:txBody>
      </p:sp>
    </p:spTree>
    <p:extLst>
      <p:ext uri="{BB962C8B-B14F-4D97-AF65-F5344CB8AC3E}">
        <p14:creationId xmlns:p14="http://schemas.microsoft.com/office/powerpoint/2010/main" val="11615208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228600" y="152400"/>
            <a:ext cx="8458200" cy="6705600"/>
          </a:xfrm>
        </p:spPr>
        <p:txBody>
          <a:bodyPr/>
          <a:lstStyle/>
          <a:p>
            <a:pPr algn="ctr">
              <a:buFontTx/>
              <a:buNone/>
            </a:pPr>
            <a:r>
              <a:rPr lang="en-US" sz="2800" b="1" dirty="0"/>
              <a:t>		THEORY OF RAMAN SPECTROSCOPY</a:t>
            </a:r>
          </a:p>
          <a:p>
            <a:pPr algn="ctr">
              <a:buFontTx/>
              <a:buNone/>
            </a:pPr>
            <a:endParaRPr lang="en-US" sz="2800" b="1" dirty="0"/>
          </a:p>
          <a:p>
            <a:pPr algn="just">
              <a:lnSpc>
                <a:spcPct val="110000"/>
              </a:lnSpc>
              <a:buFontTx/>
              <a:buNone/>
            </a:pPr>
            <a:r>
              <a:rPr lang="en-US" sz="2800" b="1" dirty="0"/>
              <a:t>	</a:t>
            </a:r>
            <a:r>
              <a:rPr lang="en-US" sz="2400" dirty="0" err="1" smtClean="0">
                <a:latin typeface="Arial"/>
                <a:cs typeface="Arial"/>
              </a:rPr>
              <a:t>Gli</a:t>
            </a:r>
            <a:r>
              <a:rPr lang="en-US" sz="2400" dirty="0" smtClean="0">
                <a:latin typeface="Arial"/>
                <a:cs typeface="Arial"/>
              </a:rPr>
              <a:t> </a:t>
            </a:r>
            <a:r>
              <a:rPr lang="en-US" sz="2400" dirty="0" err="1" smtClean="0">
                <a:latin typeface="Arial"/>
                <a:cs typeface="Arial"/>
              </a:rPr>
              <a:t>spettri</a:t>
            </a:r>
            <a:r>
              <a:rPr lang="en-US" sz="2400" dirty="0" smtClean="0">
                <a:latin typeface="Arial"/>
                <a:cs typeface="Arial"/>
              </a:rPr>
              <a:t> Raman </a:t>
            </a:r>
            <a:r>
              <a:rPr lang="en-US" sz="2400" dirty="0" err="1" smtClean="0">
                <a:latin typeface="Arial"/>
                <a:cs typeface="Arial"/>
              </a:rPr>
              <a:t>sono</a:t>
            </a:r>
            <a:r>
              <a:rPr lang="en-US" sz="2400" dirty="0" smtClean="0">
                <a:latin typeface="Arial"/>
                <a:cs typeface="Arial"/>
              </a:rPr>
              <a:t> </a:t>
            </a:r>
            <a:r>
              <a:rPr lang="en-US" sz="2400" dirty="0" err="1" smtClean="0">
                <a:latin typeface="Arial"/>
                <a:cs typeface="Arial"/>
              </a:rPr>
              <a:t>registrati</a:t>
            </a:r>
            <a:r>
              <a:rPr lang="en-US" sz="2400" dirty="0" smtClean="0">
                <a:latin typeface="Arial"/>
                <a:cs typeface="Arial"/>
              </a:rPr>
              <a:t> </a:t>
            </a:r>
            <a:r>
              <a:rPr lang="en-US" sz="2400" dirty="0" err="1" smtClean="0">
                <a:latin typeface="Arial"/>
                <a:cs typeface="Arial"/>
              </a:rPr>
              <a:t>irradiando</a:t>
            </a:r>
            <a:r>
              <a:rPr lang="en-US" sz="2400" dirty="0" smtClean="0">
                <a:latin typeface="Arial"/>
                <a:cs typeface="Arial"/>
              </a:rPr>
              <a:t> </a:t>
            </a:r>
            <a:r>
              <a:rPr lang="en-US" sz="2400" dirty="0" err="1" smtClean="0">
                <a:latin typeface="Arial"/>
                <a:cs typeface="Arial"/>
              </a:rPr>
              <a:t>il</a:t>
            </a:r>
            <a:r>
              <a:rPr lang="en-US" sz="2400" dirty="0" smtClean="0">
                <a:latin typeface="Arial"/>
                <a:cs typeface="Arial"/>
              </a:rPr>
              <a:t> </a:t>
            </a:r>
            <a:r>
              <a:rPr lang="en-US" sz="2400" dirty="0" err="1" smtClean="0">
                <a:latin typeface="Arial"/>
                <a:cs typeface="Arial"/>
              </a:rPr>
              <a:t>campione</a:t>
            </a:r>
            <a:r>
              <a:rPr lang="en-US" sz="2400" dirty="0" smtClean="0">
                <a:latin typeface="Arial"/>
                <a:cs typeface="Arial"/>
              </a:rPr>
              <a:t> con </a:t>
            </a:r>
            <a:r>
              <a:rPr lang="en-US" sz="2400" dirty="0" err="1" smtClean="0">
                <a:latin typeface="Arial"/>
                <a:cs typeface="Arial"/>
              </a:rPr>
              <a:t>una</a:t>
            </a:r>
            <a:r>
              <a:rPr lang="en-US" sz="2400" dirty="0" smtClean="0">
                <a:latin typeface="Arial"/>
                <a:cs typeface="Arial"/>
              </a:rPr>
              <a:t> </a:t>
            </a:r>
            <a:r>
              <a:rPr lang="en-US" sz="2400" dirty="0" err="1" smtClean="0">
                <a:latin typeface="Arial"/>
                <a:cs typeface="Arial"/>
              </a:rPr>
              <a:t>radiazione</a:t>
            </a:r>
            <a:r>
              <a:rPr lang="en-US" sz="2400" dirty="0" smtClean="0">
                <a:latin typeface="Arial"/>
                <a:cs typeface="Arial"/>
              </a:rPr>
              <a:t> molto </a:t>
            </a:r>
            <a:r>
              <a:rPr lang="en-US" sz="2400" dirty="0" err="1" smtClean="0">
                <a:latin typeface="Arial"/>
                <a:cs typeface="Arial"/>
              </a:rPr>
              <a:t>intensa</a:t>
            </a:r>
            <a:r>
              <a:rPr lang="en-US" sz="2400" dirty="0" smtClean="0">
                <a:latin typeface="Arial"/>
                <a:cs typeface="Arial"/>
              </a:rPr>
              <a:t> (</a:t>
            </a:r>
            <a:r>
              <a:rPr lang="en-US" sz="2400" dirty="0" err="1" smtClean="0">
                <a:latin typeface="Arial"/>
                <a:cs typeface="Arial"/>
              </a:rPr>
              <a:t>sorgente</a:t>
            </a:r>
            <a:r>
              <a:rPr lang="en-US" sz="2400" dirty="0" smtClean="0">
                <a:latin typeface="Arial"/>
                <a:cs typeface="Arial"/>
              </a:rPr>
              <a:t> laser) </a:t>
            </a:r>
            <a:r>
              <a:rPr lang="en-US" sz="2400" dirty="0" err="1" smtClean="0">
                <a:latin typeface="Arial"/>
                <a:cs typeface="Arial"/>
              </a:rPr>
              <a:t>nel</a:t>
            </a:r>
            <a:r>
              <a:rPr lang="en-US" sz="2400" dirty="0" smtClean="0">
                <a:latin typeface="Arial"/>
                <a:cs typeface="Arial"/>
              </a:rPr>
              <a:t> </a:t>
            </a:r>
            <a:r>
              <a:rPr lang="en-US" sz="2400" dirty="0" err="1" smtClean="0">
                <a:latin typeface="Arial"/>
                <a:cs typeface="Arial"/>
              </a:rPr>
              <a:t>visibile</a:t>
            </a:r>
            <a:r>
              <a:rPr lang="en-US" sz="2400" dirty="0" smtClean="0">
                <a:latin typeface="Arial"/>
                <a:cs typeface="Arial"/>
              </a:rPr>
              <a:t>. Durante </a:t>
            </a:r>
            <a:r>
              <a:rPr lang="en-US" sz="2400" dirty="0" err="1" smtClean="0">
                <a:latin typeface="Arial"/>
                <a:cs typeface="Arial"/>
              </a:rPr>
              <a:t>l’irradiazione</a:t>
            </a:r>
            <a:r>
              <a:rPr lang="en-US" sz="2400" dirty="0" smtClean="0">
                <a:latin typeface="Arial"/>
                <a:cs typeface="Arial"/>
              </a:rPr>
              <a:t> </a:t>
            </a:r>
            <a:r>
              <a:rPr lang="en-US" sz="2400" dirty="0">
                <a:latin typeface="Arial"/>
                <a:cs typeface="Arial"/>
              </a:rPr>
              <a:t>irradiation, </a:t>
            </a:r>
            <a:r>
              <a:rPr lang="en-US" sz="2400" dirty="0" smtClean="0">
                <a:latin typeface="Arial"/>
                <a:cs typeface="Arial"/>
              </a:rPr>
              <a:t>lo </a:t>
            </a:r>
            <a:r>
              <a:rPr lang="en-US" sz="2400" dirty="0" err="1" smtClean="0">
                <a:latin typeface="Arial"/>
                <a:cs typeface="Arial"/>
              </a:rPr>
              <a:t>spettro</a:t>
            </a:r>
            <a:r>
              <a:rPr lang="en-US" sz="2400" dirty="0" smtClean="0">
                <a:latin typeface="Arial"/>
                <a:cs typeface="Arial"/>
              </a:rPr>
              <a:t> </a:t>
            </a:r>
            <a:r>
              <a:rPr lang="en-US" sz="2400" dirty="0" err="1" smtClean="0">
                <a:latin typeface="Arial"/>
                <a:cs typeface="Arial"/>
              </a:rPr>
              <a:t>viene</a:t>
            </a:r>
            <a:r>
              <a:rPr lang="en-US" sz="2400" dirty="0" smtClean="0">
                <a:latin typeface="Arial"/>
                <a:cs typeface="Arial"/>
              </a:rPr>
              <a:t> </a:t>
            </a:r>
            <a:r>
              <a:rPr lang="en-US" sz="2400" dirty="0" err="1" smtClean="0">
                <a:latin typeface="Arial"/>
                <a:cs typeface="Arial"/>
              </a:rPr>
              <a:t>acquisito</a:t>
            </a:r>
            <a:r>
              <a:rPr lang="en-US" sz="2400" dirty="0" smtClean="0">
                <a:latin typeface="Arial"/>
                <a:cs typeface="Arial"/>
              </a:rPr>
              <a:t> ad un </a:t>
            </a:r>
            <a:r>
              <a:rPr lang="en-US" sz="2400" dirty="0" err="1" smtClean="0">
                <a:latin typeface="Arial"/>
                <a:cs typeface="Arial"/>
              </a:rPr>
              <a:t>certo</a:t>
            </a:r>
            <a:r>
              <a:rPr lang="en-US" sz="2400" dirty="0" smtClean="0">
                <a:latin typeface="Arial"/>
                <a:cs typeface="Arial"/>
              </a:rPr>
              <a:t> </a:t>
            </a:r>
            <a:r>
              <a:rPr lang="en-US" sz="2400" dirty="0" err="1" smtClean="0">
                <a:latin typeface="Arial"/>
                <a:cs typeface="Arial"/>
              </a:rPr>
              <a:t>angolo</a:t>
            </a:r>
            <a:r>
              <a:rPr lang="en-US" sz="2400" dirty="0" smtClean="0">
                <a:latin typeface="Arial"/>
                <a:cs typeface="Arial"/>
              </a:rPr>
              <a:t> (</a:t>
            </a:r>
            <a:r>
              <a:rPr lang="en-US" sz="2400" dirty="0" err="1" smtClean="0">
                <a:latin typeface="Arial"/>
                <a:cs typeface="Arial"/>
              </a:rPr>
              <a:t>normalmente</a:t>
            </a:r>
            <a:r>
              <a:rPr lang="en-US" sz="2400" dirty="0" smtClean="0">
                <a:latin typeface="Arial"/>
                <a:cs typeface="Arial"/>
              </a:rPr>
              <a:t> a 90 </a:t>
            </a:r>
            <a:r>
              <a:rPr lang="en-US" sz="2400" dirty="0" err="1" smtClean="0">
                <a:latin typeface="Arial"/>
                <a:cs typeface="Arial"/>
              </a:rPr>
              <a:t>gradi</a:t>
            </a:r>
            <a:r>
              <a:rPr lang="en-US" sz="2400" dirty="0" smtClean="0">
                <a:latin typeface="Arial"/>
                <a:cs typeface="Arial"/>
              </a:rPr>
              <a:t>) </a:t>
            </a:r>
            <a:r>
              <a:rPr lang="en-US" sz="2400" dirty="0" err="1" smtClean="0">
                <a:latin typeface="Arial"/>
                <a:cs typeface="Arial"/>
              </a:rPr>
              <a:t>rispetto</a:t>
            </a:r>
            <a:r>
              <a:rPr lang="en-US" sz="2400" dirty="0" smtClean="0">
                <a:latin typeface="Arial"/>
                <a:cs typeface="Arial"/>
              </a:rPr>
              <a:t> </a:t>
            </a:r>
            <a:r>
              <a:rPr lang="en-US" sz="2400" dirty="0" err="1" smtClean="0">
                <a:latin typeface="Arial"/>
                <a:cs typeface="Arial"/>
              </a:rPr>
              <a:t>alla</a:t>
            </a:r>
            <a:r>
              <a:rPr lang="en-US" sz="2400" dirty="0" smtClean="0">
                <a:latin typeface="Arial"/>
                <a:cs typeface="Arial"/>
              </a:rPr>
              <a:t> </a:t>
            </a:r>
            <a:r>
              <a:rPr lang="en-US" sz="2400" dirty="0" err="1" smtClean="0">
                <a:latin typeface="Arial"/>
                <a:cs typeface="Arial"/>
              </a:rPr>
              <a:t>sorgente</a:t>
            </a:r>
            <a:r>
              <a:rPr lang="en-US" sz="2400" dirty="0" smtClean="0">
                <a:latin typeface="Arial"/>
                <a:cs typeface="Arial"/>
              </a:rPr>
              <a:t> </a:t>
            </a:r>
            <a:r>
              <a:rPr lang="en-US" sz="2400" dirty="0" err="1" smtClean="0">
                <a:latin typeface="Arial"/>
                <a:cs typeface="Arial"/>
              </a:rPr>
              <a:t>luminosa</a:t>
            </a:r>
            <a:r>
              <a:rPr lang="en-US" sz="2400" dirty="0" smtClean="0">
                <a:latin typeface="Arial"/>
                <a:cs typeface="Arial"/>
              </a:rPr>
              <a:t>. </a:t>
            </a:r>
            <a:r>
              <a:rPr lang="en-US" sz="2400" dirty="0" err="1" smtClean="0">
                <a:latin typeface="Arial"/>
                <a:cs typeface="Arial"/>
              </a:rPr>
              <a:t>Normalmente</a:t>
            </a:r>
            <a:r>
              <a:rPr lang="en-US" sz="2400" dirty="0" smtClean="0">
                <a:latin typeface="Arial"/>
                <a:cs typeface="Arial"/>
              </a:rPr>
              <a:t>, </a:t>
            </a:r>
            <a:r>
              <a:rPr lang="en-US" sz="2400" dirty="0" err="1" smtClean="0">
                <a:latin typeface="Arial"/>
                <a:cs typeface="Arial"/>
              </a:rPr>
              <a:t>l’intensità</a:t>
            </a:r>
            <a:r>
              <a:rPr lang="en-US" sz="2400" dirty="0" smtClean="0">
                <a:latin typeface="Arial"/>
                <a:cs typeface="Arial"/>
              </a:rPr>
              <a:t> </a:t>
            </a:r>
            <a:r>
              <a:rPr lang="en-US" sz="2400" dirty="0" err="1" smtClean="0">
                <a:latin typeface="Arial"/>
                <a:cs typeface="Arial"/>
              </a:rPr>
              <a:t>degli</a:t>
            </a:r>
            <a:r>
              <a:rPr lang="en-US" sz="2400" dirty="0" smtClean="0">
                <a:latin typeface="Arial"/>
                <a:cs typeface="Arial"/>
              </a:rPr>
              <a:t> </a:t>
            </a:r>
            <a:r>
              <a:rPr lang="en-US" sz="2400" dirty="0" err="1" smtClean="0">
                <a:latin typeface="Arial"/>
                <a:cs typeface="Arial"/>
              </a:rPr>
              <a:t>assorbimenti</a:t>
            </a:r>
            <a:r>
              <a:rPr lang="en-US" sz="2400" dirty="0" smtClean="0">
                <a:latin typeface="Arial"/>
                <a:cs typeface="Arial"/>
              </a:rPr>
              <a:t> </a:t>
            </a:r>
            <a:r>
              <a:rPr lang="en-US" sz="2400" dirty="0" err="1" smtClean="0">
                <a:latin typeface="Arial"/>
                <a:cs typeface="Arial"/>
              </a:rPr>
              <a:t>sono</a:t>
            </a:r>
            <a:r>
              <a:rPr lang="en-US" sz="2400" dirty="0" smtClean="0">
                <a:latin typeface="Arial"/>
                <a:cs typeface="Arial"/>
              </a:rPr>
              <a:t> lo </a:t>
            </a:r>
            <a:r>
              <a:rPr lang="en-US" sz="2400" dirty="0">
                <a:latin typeface="Arial"/>
                <a:cs typeface="Arial"/>
              </a:rPr>
              <a:t>0.001 % </a:t>
            </a:r>
            <a:r>
              <a:rPr lang="en-US" sz="2400" dirty="0" err="1" smtClean="0">
                <a:latin typeface="Arial"/>
                <a:cs typeface="Arial"/>
              </a:rPr>
              <a:t>dell’intensità</a:t>
            </a:r>
            <a:r>
              <a:rPr lang="en-US" sz="2400" dirty="0" smtClean="0">
                <a:latin typeface="Arial"/>
                <a:cs typeface="Arial"/>
              </a:rPr>
              <a:t> </a:t>
            </a:r>
            <a:r>
              <a:rPr lang="en-US" sz="2400" dirty="0" err="1" smtClean="0">
                <a:latin typeface="Arial"/>
                <a:cs typeface="Arial"/>
              </a:rPr>
              <a:t>della</a:t>
            </a:r>
            <a:r>
              <a:rPr lang="en-US" sz="2400" dirty="0" smtClean="0">
                <a:latin typeface="Arial"/>
                <a:cs typeface="Arial"/>
              </a:rPr>
              <a:t> </a:t>
            </a:r>
            <a:r>
              <a:rPr lang="en-US" sz="2400" dirty="0" err="1" smtClean="0">
                <a:latin typeface="Arial"/>
                <a:cs typeface="Arial"/>
              </a:rPr>
              <a:t>sorgente</a:t>
            </a:r>
            <a:r>
              <a:rPr lang="en-US" sz="2400" dirty="0" smtClean="0">
                <a:latin typeface="Arial"/>
                <a:cs typeface="Arial"/>
              </a:rPr>
              <a:t>; di </a:t>
            </a:r>
            <a:r>
              <a:rPr lang="en-US" sz="2400" dirty="0" err="1" smtClean="0">
                <a:latin typeface="Arial"/>
                <a:cs typeface="Arial"/>
              </a:rPr>
              <a:t>conseguenza</a:t>
            </a:r>
            <a:r>
              <a:rPr lang="en-US" sz="2400" dirty="0" smtClean="0">
                <a:latin typeface="Arial"/>
                <a:cs typeface="Arial"/>
              </a:rPr>
              <a:t>, la </a:t>
            </a:r>
            <a:r>
              <a:rPr lang="en-US" sz="2400" dirty="0" err="1" smtClean="0">
                <a:latin typeface="Arial"/>
                <a:cs typeface="Arial"/>
              </a:rPr>
              <a:t>loro</a:t>
            </a:r>
            <a:r>
              <a:rPr lang="en-US" sz="2400" dirty="0" smtClean="0">
                <a:latin typeface="Arial"/>
                <a:cs typeface="Arial"/>
              </a:rPr>
              <a:t> </a:t>
            </a:r>
            <a:r>
              <a:rPr lang="en-US" sz="2400" dirty="0" err="1" smtClean="0">
                <a:latin typeface="Arial"/>
                <a:cs typeface="Arial"/>
              </a:rPr>
              <a:t>misura</a:t>
            </a:r>
            <a:r>
              <a:rPr lang="en-US" sz="2400" dirty="0" smtClean="0">
                <a:latin typeface="Arial"/>
                <a:cs typeface="Arial"/>
              </a:rPr>
              <a:t> </a:t>
            </a:r>
            <a:r>
              <a:rPr lang="en-US" sz="2400" dirty="0" err="1" smtClean="0">
                <a:latin typeface="Arial"/>
                <a:cs typeface="Arial"/>
              </a:rPr>
              <a:t>è</a:t>
            </a:r>
            <a:r>
              <a:rPr lang="en-US" sz="2400" dirty="0" smtClean="0">
                <a:latin typeface="Arial"/>
                <a:cs typeface="Arial"/>
              </a:rPr>
              <a:t> </a:t>
            </a:r>
            <a:r>
              <a:rPr lang="en-US" sz="2400" dirty="0" err="1" smtClean="0">
                <a:latin typeface="Arial"/>
                <a:cs typeface="Arial"/>
              </a:rPr>
              <a:t>più</a:t>
            </a:r>
            <a:r>
              <a:rPr lang="en-US" sz="2400" dirty="0" smtClean="0">
                <a:latin typeface="Arial"/>
                <a:cs typeface="Arial"/>
              </a:rPr>
              <a:t> </a:t>
            </a:r>
            <a:r>
              <a:rPr lang="en-US" sz="2400" dirty="0" err="1" smtClean="0">
                <a:latin typeface="Arial"/>
                <a:cs typeface="Arial"/>
              </a:rPr>
              <a:t>difficile</a:t>
            </a:r>
            <a:r>
              <a:rPr lang="en-US" sz="2400" dirty="0" smtClean="0">
                <a:latin typeface="Arial"/>
                <a:cs typeface="Arial"/>
              </a:rPr>
              <a:t> </a:t>
            </a:r>
            <a:r>
              <a:rPr lang="en-US" sz="2400" dirty="0" err="1" smtClean="0">
                <a:latin typeface="Arial"/>
                <a:cs typeface="Arial"/>
              </a:rPr>
              <a:t>rispetto</a:t>
            </a:r>
            <a:r>
              <a:rPr lang="en-US" sz="2400" dirty="0" smtClean="0">
                <a:latin typeface="Arial"/>
                <a:cs typeface="Arial"/>
              </a:rPr>
              <a:t> a </a:t>
            </a:r>
            <a:r>
              <a:rPr lang="en-US" sz="2400" dirty="0" err="1" smtClean="0">
                <a:latin typeface="Arial"/>
                <a:cs typeface="Arial"/>
              </a:rPr>
              <a:t>quella</a:t>
            </a:r>
            <a:r>
              <a:rPr lang="en-US" sz="2400" dirty="0" smtClean="0">
                <a:latin typeface="Arial"/>
                <a:cs typeface="Arial"/>
              </a:rPr>
              <a:t> </a:t>
            </a:r>
            <a:r>
              <a:rPr lang="en-US" sz="2400" dirty="0" err="1" smtClean="0">
                <a:latin typeface="Arial"/>
                <a:cs typeface="Arial"/>
              </a:rPr>
              <a:t>infrarossa</a:t>
            </a:r>
            <a:r>
              <a:rPr lang="en-US" sz="2400" dirty="0" smtClean="0">
                <a:latin typeface="Arial"/>
                <a:cs typeface="Arial"/>
              </a:rPr>
              <a:t>. </a:t>
            </a:r>
            <a:endParaRPr lang="en-US" sz="2400" b="1" dirty="0">
              <a:latin typeface="Arial"/>
              <a:cs typeface="Arial"/>
            </a:endParaRPr>
          </a:p>
        </p:txBody>
      </p:sp>
    </p:spTree>
    <p:extLst>
      <p:ext uri="{BB962C8B-B14F-4D97-AF65-F5344CB8AC3E}">
        <p14:creationId xmlns:p14="http://schemas.microsoft.com/office/powerpoint/2010/main" val="9168996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8600" y="228600"/>
            <a:ext cx="8534400" cy="6629400"/>
          </a:xfrm>
        </p:spPr>
        <p:txBody>
          <a:bodyPr/>
          <a:lstStyle/>
          <a:p>
            <a:pPr algn="ctr">
              <a:buFontTx/>
              <a:buNone/>
            </a:pPr>
            <a:r>
              <a:rPr lang="en-US" sz="3600" b="1" dirty="0"/>
              <a:t>Excitation of Raman Spectra</a:t>
            </a:r>
          </a:p>
          <a:p>
            <a:pPr>
              <a:buFontTx/>
              <a:buNone/>
            </a:pPr>
            <a:r>
              <a:rPr lang="en-US" dirty="0"/>
              <a:t>	</a:t>
            </a:r>
          </a:p>
          <a:p>
            <a:pPr algn="just">
              <a:lnSpc>
                <a:spcPct val="110000"/>
              </a:lnSpc>
              <a:buFontTx/>
              <a:buNone/>
            </a:pPr>
            <a:r>
              <a:rPr lang="en-US" dirty="0"/>
              <a:t>	</a:t>
            </a:r>
            <a:r>
              <a:rPr lang="en-US" sz="2400" dirty="0" smtClean="0">
                <a:latin typeface="Arial"/>
                <a:cs typeface="Arial"/>
              </a:rPr>
              <a:t>Uno </a:t>
            </a:r>
            <a:r>
              <a:rPr lang="en-US" sz="2400" dirty="0" err="1" smtClean="0">
                <a:latin typeface="Arial"/>
                <a:cs typeface="Arial"/>
              </a:rPr>
              <a:t>spettro</a:t>
            </a:r>
            <a:r>
              <a:rPr lang="en-US" sz="2400" dirty="0" smtClean="0">
                <a:latin typeface="Arial"/>
                <a:cs typeface="Arial"/>
              </a:rPr>
              <a:t> </a:t>
            </a:r>
            <a:r>
              <a:rPr lang="en-US" sz="2400" dirty="0">
                <a:latin typeface="Arial"/>
                <a:cs typeface="Arial"/>
              </a:rPr>
              <a:t>Raman </a:t>
            </a:r>
            <a:r>
              <a:rPr lang="en-US" sz="2400" dirty="0" err="1" smtClean="0">
                <a:latin typeface="Arial"/>
                <a:cs typeface="Arial"/>
              </a:rPr>
              <a:t>può</a:t>
            </a:r>
            <a:r>
              <a:rPr lang="en-US" sz="2400" dirty="0" smtClean="0">
                <a:latin typeface="Arial"/>
                <a:cs typeface="Arial"/>
              </a:rPr>
              <a:t> </a:t>
            </a:r>
            <a:r>
              <a:rPr lang="en-US" sz="2400" dirty="0" err="1" smtClean="0">
                <a:latin typeface="Arial"/>
                <a:cs typeface="Arial"/>
              </a:rPr>
              <a:t>essere</a:t>
            </a:r>
            <a:r>
              <a:rPr lang="en-US" sz="2400" dirty="0" smtClean="0">
                <a:latin typeface="Arial"/>
                <a:cs typeface="Arial"/>
              </a:rPr>
              <a:t> </a:t>
            </a:r>
            <a:r>
              <a:rPr lang="en-US" sz="2400" dirty="0" err="1" smtClean="0">
                <a:latin typeface="Arial"/>
                <a:cs typeface="Arial"/>
              </a:rPr>
              <a:t>ottenuto</a:t>
            </a:r>
            <a:r>
              <a:rPr lang="en-US" sz="2400" dirty="0" smtClean="0">
                <a:latin typeface="Arial"/>
                <a:cs typeface="Arial"/>
              </a:rPr>
              <a:t> </a:t>
            </a:r>
            <a:r>
              <a:rPr lang="en-US" sz="2400" dirty="0" err="1" smtClean="0">
                <a:latin typeface="Arial"/>
                <a:cs typeface="Arial"/>
              </a:rPr>
              <a:t>irradiando</a:t>
            </a:r>
            <a:r>
              <a:rPr lang="en-US" sz="2400" dirty="0" smtClean="0">
                <a:latin typeface="Arial"/>
                <a:cs typeface="Arial"/>
              </a:rPr>
              <a:t> un </a:t>
            </a:r>
            <a:r>
              <a:rPr lang="en-US" sz="2400" dirty="0" err="1" smtClean="0">
                <a:latin typeface="Arial"/>
                <a:cs typeface="Arial"/>
              </a:rPr>
              <a:t>campione</a:t>
            </a:r>
            <a:r>
              <a:rPr lang="en-US" sz="2400" dirty="0" smtClean="0">
                <a:latin typeface="Arial"/>
                <a:cs typeface="Arial"/>
              </a:rPr>
              <a:t> di </a:t>
            </a:r>
            <a:r>
              <a:rPr lang="en-US" sz="2400" dirty="0" err="1" smtClean="0">
                <a:latin typeface="Arial"/>
                <a:cs typeface="Arial"/>
              </a:rPr>
              <a:t>tetracloruro</a:t>
            </a:r>
            <a:r>
              <a:rPr lang="en-US" sz="2400" dirty="0" smtClean="0">
                <a:latin typeface="Arial"/>
                <a:cs typeface="Arial"/>
              </a:rPr>
              <a:t> di </a:t>
            </a:r>
            <a:r>
              <a:rPr lang="en-US" sz="2400" dirty="0" err="1" smtClean="0">
                <a:latin typeface="Arial"/>
                <a:cs typeface="Arial"/>
              </a:rPr>
              <a:t>carbonio</a:t>
            </a:r>
            <a:r>
              <a:rPr lang="en-US" sz="2400" dirty="0" smtClean="0">
                <a:latin typeface="Arial"/>
                <a:cs typeface="Arial"/>
              </a:rPr>
              <a:t> con un </a:t>
            </a:r>
            <a:r>
              <a:rPr lang="en-US" sz="2400" dirty="0" err="1" smtClean="0">
                <a:latin typeface="Arial"/>
                <a:cs typeface="Arial"/>
              </a:rPr>
              <a:t>intensa</a:t>
            </a:r>
            <a:r>
              <a:rPr lang="en-US" sz="2400" dirty="0" smtClean="0">
                <a:latin typeface="Arial"/>
                <a:cs typeface="Arial"/>
              </a:rPr>
              <a:t> </a:t>
            </a:r>
            <a:r>
              <a:rPr lang="en-US" sz="2400" dirty="0" err="1" smtClean="0">
                <a:latin typeface="Arial"/>
                <a:cs typeface="Arial"/>
              </a:rPr>
              <a:t>sorgente</a:t>
            </a:r>
            <a:r>
              <a:rPr lang="en-US" sz="2400" dirty="0" smtClean="0">
                <a:latin typeface="Arial"/>
                <a:cs typeface="Arial"/>
              </a:rPr>
              <a:t> laser ad argon, </a:t>
            </a:r>
            <a:r>
              <a:rPr lang="en-US" sz="2400" dirty="0" err="1" smtClean="0">
                <a:latin typeface="Arial"/>
                <a:cs typeface="Arial"/>
              </a:rPr>
              <a:t>che</a:t>
            </a:r>
            <a:r>
              <a:rPr lang="en-US" sz="2400" dirty="0" smtClean="0">
                <a:latin typeface="Arial"/>
                <a:cs typeface="Arial"/>
              </a:rPr>
              <a:t> ha </a:t>
            </a:r>
            <a:r>
              <a:rPr lang="en-US" sz="2400" dirty="0" err="1" smtClean="0">
                <a:latin typeface="Arial"/>
                <a:cs typeface="Arial"/>
              </a:rPr>
              <a:t>una</a:t>
            </a:r>
            <a:r>
              <a:rPr lang="en-US" sz="2400" dirty="0" smtClean="0">
                <a:latin typeface="Arial"/>
                <a:cs typeface="Arial"/>
              </a:rPr>
              <a:t> </a:t>
            </a:r>
            <a:r>
              <a:rPr lang="en-US" sz="2400" dirty="0" err="1" smtClean="0">
                <a:latin typeface="Arial"/>
                <a:cs typeface="Arial"/>
              </a:rPr>
              <a:t>lunghezza</a:t>
            </a:r>
            <a:r>
              <a:rPr lang="en-US" sz="2400" dirty="0" smtClean="0">
                <a:latin typeface="Arial"/>
                <a:cs typeface="Arial"/>
              </a:rPr>
              <a:t> </a:t>
            </a:r>
            <a:r>
              <a:rPr lang="en-US" sz="2400" dirty="0" err="1" smtClean="0">
                <a:latin typeface="Arial"/>
                <a:cs typeface="Arial"/>
              </a:rPr>
              <a:t>d’onda</a:t>
            </a:r>
            <a:r>
              <a:rPr lang="en-US" sz="2400" dirty="0" smtClean="0">
                <a:latin typeface="Arial"/>
                <a:cs typeface="Arial"/>
              </a:rPr>
              <a:t> di 488.0 </a:t>
            </a:r>
            <a:r>
              <a:rPr lang="en-US" sz="2400" dirty="0">
                <a:latin typeface="Arial"/>
                <a:cs typeface="Arial"/>
              </a:rPr>
              <a:t>nm (20492 </a:t>
            </a:r>
            <a:r>
              <a:rPr lang="en-US" sz="2400" dirty="0">
                <a:latin typeface="Arial"/>
                <a:cs typeface="Arial"/>
                <a:sym typeface="Symbol" charset="0"/>
              </a:rPr>
              <a:t>cm</a:t>
            </a:r>
            <a:r>
              <a:rPr lang="en-US" sz="2400" baseline="30000" dirty="0">
                <a:latin typeface="Arial"/>
                <a:cs typeface="Arial"/>
                <a:sym typeface="Symbol" charset="0"/>
              </a:rPr>
              <a:t>-1</a:t>
            </a:r>
            <a:r>
              <a:rPr lang="en-US" sz="2400" dirty="0">
                <a:latin typeface="Arial"/>
                <a:cs typeface="Arial"/>
              </a:rPr>
              <a:t>). </a:t>
            </a:r>
            <a:r>
              <a:rPr lang="en-US" sz="2400" dirty="0" smtClean="0">
                <a:latin typeface="Arial"/>
                <a:cs typeface="Arial"/>
              </a:rPr>
              <a:t>La </a:t>
            </a:r>
            <a:r>
              <a:rPr lang="en-US" sz="2400" dirty="0" err="1" smtClean="0">
                <a:latin typeface="Arial"/>
                <a:cs typeface="Arial"/>
              </a:rPr>
              <a:t>radiazione</a:t>
            </a:r>
            <a:r>
              <a:rPr lang="en-US" sz="2400" dirty="0" smtClean="0">
                <a:latin typeface="Arial"/>
                <a:cs typeface="Arial"/>
              </a:rPr>
              <a:t> </a:t>
            </a:r>
            <a:r>
              <a:rPr lang="en-US" sz="2400" dirty="0" err="1" smtClean="0">
                <a:latin typeface="Arial"/>
                <a:cs typeface="Arial"/>
              </a:rPr>
              <a:t>emessa</a:t>
            </a:r>
            <a:r>
              <a:rPr lang="en-US" sz="2400" dirty="0" smtClean="0">
                <a:latin typeface="Arial"/>
                <a:cs typeface="Arial"/>
              </a:rPr>
              <a:t> </a:t>
            </a:r>
            <a:r>
              <a:rPr lang="en-US" sz="2400" dirty="0" err="1" smtClean="0">
                <a:latin typeface="Arial"/>
                <a:cs typeface="Arial"/>
              </a:rPr>
              <a:t>è</a:t>
            </a:r>
            <a:r>
              <a:rPr lang="en-US" sz="2400" dirty="0" smtClean="0">
                <a:latin typeface="Arial"/>
                <a:cs typeface="Arial"/>
              </a:rPr>
              <a:t> di </a:t>
            </a:r>
            <a:r>
              <a:rPr lang="en-US" sz="2400" dirty="0" err="1" smtClean="0">
                <a:latin typeface="Arial"/>
                <a:cs typeface="Arial"/>
              </a:rPr>
              <a:t>tre</a:t>
            </a:r>
            <a:r>
              <a:rPr lang="en-US" sz="2400" dirty="0" smtClean="0">
                <a:latin typeface="Arial"/>
                <a:cs typeface="Arial"/>
              </a:rPr>
              <a:t> tipi : </a:t>
            </a:r>
          </a:p>
          <a:p>
            <a:pPr algn="just">
              <a:lnSpc>
                <a:spcPct val="110000"/>
              </a:lnSpc>
              <a:buFontTx/>
              <a:buNone/>
            </a:pPr>
            <a:endParaRPr lang="en-US" sz="2400" dirty="0">
              <a:latin typeface="Arial"/>
              <a:cs typeface="Arial"/>
            </a:endParaRPr>
          </a:p>
          <a:p>
            <a:pPr>
              <a:lnSpc>
                <a:spcPct val="110000"/>
              </a:lnSpc>
              <a:buFontTx/>
              <a:buNone/>
            </a:pPr>
            <a:r>
              <a:rPr lang="en-US" sz="2400" dirty="0">
                <a:latin typeface="Arial"/>
                <a:cs typeface="Arial"/>
              </a:rPr>
              <a:t>	1. </a:t>
            </a:r>
            <a:r>
              <a:rPr lang="en-US" sz="2400" b="1" dirty="0">
                <a:latin typeface="Arial"/>
                <a:cs typeface="Arial"/>
              </a:rPr>
              <a:t>Stokes</a:t>
            </a:r>
            <a:r>
              <a:rPr lang="en-US" sz="2400" dirty="0">
                <a:latin typeface="Arial"/>
                <a:cs typeface="Arial"/>
              </a:rPr>
              <a:t> scattering </a:t>
            </a:r>
          </a:p>
          <a:p>
            <a:pPr>
              <a:lnSpc>
                <a:spcPct val="110000"/>
              </a:lnSpc>
              <a:buFontTx/>
              <a:buNone/>
            </a:pPr>
            <a:r>
              <a:rPr lang="en-US" sz="2400" dirty="0">
                <a:latin typeface="Arial"/>
                <a:cs typeface="Arial"/>
              </a:rPr>
              <a:t>	2. </a:t>
            </a:r>
            <a:r>
              <a:rPr lang="en-US" sz="2400" b="1" dirty="0">
                <a:latin typeface="Arial"/>
                <a:cs typeface="Arial"/>
              </a:rPr>
              <a:t>Anti-stokes</a:t>
            </a:r>
            <a:r>
              <a:rPr lang="en-US" sz="2400" dirty="0">
                <a:latin typeface="Arial"/>
                <a:cs typeface="Arial"/>
              </a:rPr>
              <a:t> scattering </a:t>
            </a:r>
          </a:p>
          <a:p>
            <a:pPr>
              <a:lnSpc>
                <a:spcPct val="110000"/>
              </a:lnSpc>
              <a:buFontTx/>
              <a:buNone/>
            </a:pPr>
            <a:r>
              <a:rPr lang="en-US" sz="2400" dirty="0">
                <a:latin typeface="Arial"/>
                <a:cs typeface="Arial"/>
              </a:rPr>
              <a:t>	3. </a:t>
            </a:r>
            <a:r>
              <a:rPr lang="en-US" sz="2400" b="1" dirty="0">
                <a:latin typeface="Arial"/>
                <a:cs typeface="Arial"/>
              </a:rPr>
              <a:t>Rayleigh</a:t>
            </a:r>
            <a:r>
              <a:rPr lang="en-US" sz="2400" dirty="0">
                <a:latin typeface="Arial"/>
                <a:cs typeface="Arial"/>
              </a:rPr>
              <a:t> scattering</a:t>
            </a:r>
          </a:p>
          <a:p>
            <a:pPr>
              <a:buFontTx/>
              <a:buNone/>
            </a:pPr>
            <a:r>
              <a:rPr lang="en-US" dirty="0"/>
              <a:t>	</a:t>
            </a:r>
          </a:p>
        </p:txBody>
      </p:sp>
    </p:spTree>
    <p:extLst>
      <p:ext uri="{BB962C8B-B14F-4D97-AF65-F5344CB8AC3E}">
        <p14:creationId xmlns:p14="http://schemas.microsoft.com/office/powerpoint/2010/main" val="23710518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6" name="Picture 4" descr="W3334-f18-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0" y="101600"/>
            <a:ext cx="8966200" cy="6653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323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152400" y="0"/>
            <a:ext cx="8534400" cy="6858000"/>
          </a:xfrm>
        </p:spPr>
        <p:txBody>
          <a:bodyPr/>
          <a:lstStyle/>
          <a:p>
            <a:pPr algn="ctr">
              <a:buFontTx/>
              <a:buNone/>
            </a:pPr>
            <a:r>
              <a:rPr lang="en-US" sz="3600" b="1" dirty="0"/>
              <a:t>Excitation of Raman Spectra</a:t>
            </a:r>
          </a:p>
          <a:p>
            <a:pPr algn="just">
              <a:buFontTx/>
              <a:buNone/>
            </a:pPr>
            <a:r>
              <a:rPr lang="en-US" dirty="0"/>
              <a:t>	</a:t>
            </a:r>
            <a:r>
              <a:rPr lang="en-US" sz="2800" dirty="0"/>
              <a:t>The abscissa of Raman spectrum is the wavenumber shift </a:t>
            </a:r>
            <a:r>
              <a:rPr lang="en-US" sz="2800" dirty="0">
                <a:sym typeface="Symbol" charset="0"/>
              </a:rPr>
              <a:t>, which is defined as the difference in wavenumbers (cm</a:t>
            </a:r>
            <a:r>
              <a:rPr lang="en-US" sz="2800" baseline="30000" dirty="0">
                <a:sym typeface="Symbol" charset="0"/>
              </a:rPr>
              <a:t>-1</a:t>
            </a:r>
            <a:r>
              <a:rPr lang="en-US" sz="2800" dirty="0">
                <a:sym typeface="Symbol" charset="0"/>
              </a:rPr>
              <a:t>) between the observed radiation and that of the source. For CCl</a:t>
            </a:r>
            <a:r>
              <a:rPr lang="en-US" sz="2800" baseline="-25000" dirty="0">
                <a:sym typeface="Symbol" charset="0"/>
              </a:rPr>
              <a:t>4 </a:t>
            </a:r>
            <a:r>
              <a:rPr lang="en-US" sz="2800" dirty="0">
                <a:sym typeface="Symbol" charset="0"/>
              </a:rPr>
              <a:t>three peaks are found on both sides of the Rayleigh peak and that the pattern of shifts on each side is </a:t>
            </a:r>
            <a:r>
              <a:rPr lang="en-US" sz="2800" dirty="0" smtClean="0">
                <a:sym typeface="Symbol" charset="0"/>
              </a:rPr>
              <a:t>identical.</a:t>
            </a:r>
          </a:p>
          <a:p>
            <a:pPr algn="just">
              <a:buFontTx/>
              <a:buNone/>
            </a:pPr>
            <a:r>
              <a:rPr lang="en-US" sz="2800" dirty="0" smtClean="0">
                <a:sym typeface="Symbol" charset="0"/>
              </a:rPr>
              <a:t> </a:t>
            </a:r>
            <a:r>
              <a:rPr lang="en-US" sz="2800" dirty="0">
                <a:sym typeface="Symbol" charset="0"/>
              </a:rPr>
              <a:t>Anti-Stokes lines are appreciably less intense that the corresponding Stokes lines. For this reason, only the Stokes part of a spectrum is generally used. The magnitude of Raman shifts are independent of the wavelength of excitation. </a:t>
            </a:r>
            <a:endParaRPr lang="en-US" sz="2800" dirty="0"/>
          </a:p>
          <a:p>
            <a:endParaRPr lang="en-US" sz="3600" dirty="0"/>
          </a:p>
        </p:txBody>
      </p:sp>
      <p:sp>
        <p:nvSpPr>
          <p:cNvPr id="7173" name="Line 5"/>
          <p:cNvSpPr>
            <a:spLocks noChangeShapeType="1"/>
          </p:cNvSpPr>
          <p:nvPr/>
        </p:nvSpPr>
        <p:spPr bwMode="auto">
          <a:xfrm>
            <a:off x="4038600" y="15240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it-IT" sz="2400" smtClean="0">
              <a:solidFill>
                <a:srgbClr val="000000"/>
              </a:solidFill>
              <a:latin typeface="Times New Roman" charset="0"/>
            </a:endParaRPr>
          </a:p>
        </p:txBody>
      </p:sp>
    </p:spTree>
    <p:extLst>
      <p:ext uri="{BB962C8B-B14F-4D97-AF65-F5344CB8AC3E}">
        <p14:creationId xmlns:p14="http://schemas.microsoft.com/office/powerpoint/2010/main" val="6362328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4" name="Picture 4" descr="W3334-f18-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4375" y="0"/>
            <a:ext cx="5173663" cy="6859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7484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228600" y="152400"/>
            <a:ext cx="8458200" cy="6705600"/>
          </a:xfrm>
        </p:spPr>
        <p:txBody>
          <a:bodyPr/>
          <a:lstStyle/>
          <a:p>
            <a:pPr algn="ctr">
              <a:lnSpc>
                <a:spcPct val="90000"/>
              </a:lnSpc>
              <a:buFontTx/>
              <a:buNone/>
            </a:pPr>
            <a:r>
              <a:rPr lang="en-US" sz="3600" b="1"/>
              <a:t>Mechanism of Raman and </a:t>
            </a:r>
          </a:p>
          <a:p>
            <a:pPr algn="ctr">
              <a:lnSpc>
                <a:spcPct val="90000"/>
              </a:lnSpc>
              <a:buFontTx/>
              <a:buNone/>
            </a:pPr>
            <a:r>
              <a:rPr lang="en-US" sz="3600" b="1"/>
              <a:t>Rayleigh Scattering</a:t>
            </a:r>
          </a:p>
          <a:p>
            <a:pPr>
              <a:lnSpc>
                <a:spcPct val="90000"/>
              </a:lnSpc>
              <a:buFontTx/>
              <a:buNone/>
            </a:pPr>
            <a:r>
              <a:rPr lang="en-US" sz="2800"/>
              <a:t>	</a:t>
            </a:r>
          </a:p>
          <a:p>
            <a:pPr algn="just">
              <a:lnSpc>
                <a:spcPct val="90000"/>
              </a:lnSpc>
              <a:buFontTx/>
              <a:buNone/>
            </a:pPr>
            <a:r>
              <a:rPr lang="en-US" sz="2800"/>
              <a:t>	</a:t>
            </a:r>
            <a:r>
              <a:rPr lang="en-US"/>
              <a:t>The middle set of arrows depicts the changes that produce Rayleigh scattering. The energy changes that produce stokes and anti-Stokes emission are depicted on the right. The two differ from the Rayleigh radiation by frequencies corresponding to </a:t>
            </a:r>
            <a:r>
              <a:rPr lang="en-US">
                <a:sym typeface="Symbol" charset="0"/>
              </a:rPr>
              <a:t></a:t>
            </a:r>
            <a:r>
              <a:rPr lang="en-US"/>
              <a:t>E, the energy of the first vibrational level of the ground state. If the bond were infrared active, the energy of its absorption would also be </a:t>
            </a:r>
            <a:r>
              <a:rPr lang="en-US">
                <a:sym typeface="Symbol" charset="0"/>
              </a:rPr>
              <a:t></a:t>
            </a:r>
            <a:r>
              <a:rPr lang="en-US"/>
              <a:t>E. Thus, the Raman frequency shift and the infrared absorption peak frequency are identical.</a:t>
            </a:r>
          </a:p>
        </p:txBody>
      </p:sp>
    </p:spTree>
    <p:extLst>
      <p:ext uri="{BB962C8B-B14F-4D97-AF65-F5344CB8AC3E}">
        <p14:creationId xmlns:p14="http://schemas.microsoft.com/office/powerpoint/2010/main" val="23860465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152400" y="228600"/>
            <a:ext cx="8610600" cy="6629400"/>
          </a:xfrm>
        </p:spPr>
        <p:txBody>
          <a:bodyPr/>
          <a:lstStyle/>
          <a:p>
            <a:pPr algn="ctr">
              <a:lnSpc>
                <a:spcPct val="90000"/>
              </a:lnSpc>
              <a:buFontTx/>
              <a:buNone/>
            </a:pPr>
            <a:r>
              <a:rPr lang="en-US" sz="3600" b="1"/>
              <a:t>Mechanism of Raman and </a:t>
            </a:r>
          </a:p>
          <a:p>
            <a:pPr algn="ctr">
              <a:lnSpc>
                <a:spcPct val="90000"/>
              </a:lnSpc>
              <a:buFontTx/>
              <a:buNone/>
            </a:pPr>
            <a:r>
              <a:rPr lang="en-US" sz="3600" b="1"/>
              <a:t>Rayleigh Scattering</a:t>
            </a:r>
          </a:p>
          <a:p>
            <a:pPr algn="just">
              <a:lnSpc>
                <a:spcPct val="90000"/>
              </a:lnSpc>
              <a:buFontTx/>
              <a:buNone/>
            </a:pPr>
            <a:r>
              <a:rPr lang="en-US"/>
              <a:t>	The relative populations of the two upper energy states are such that Stokes emission is much favored over anti-Stokes. Rayleigh scattering has a considerably higher probability of occurring than Raman because the most probable event is the energy transfer to molecules in the ground state and reemission by the return of these molecules to the ground state. The ratio of anti-Stokes to Stokes intensities will increase with temperature because a larger fraction of the molecules will be in the first vibrationally excited state under these circumstances.</a:t>
            </a:r>
          </a:p>
        </p:txBody>
      </p:sp>
    </p:spTree>
    <p:extLst>
      <p:ext uri="{BB962C8B-B14F-4D97-AF65-F5344CB8AC3E}">
        <p14:creationId xmlns:p14="http://schemas.microsoft.com/office/powerpoint/2010/main" val="20861487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152400" y="228600"/>
            <a:ext cx="8534400" cy="6477000"/>
          </a:xfrm>
        </p:spPr>
        <p:txBody>
          <a:bodyPr/>
          <a:lstStyle/>
          <a:p>
            <a:pPr algn="ctr">
              <a:buFontTx/>
              <a:buNone/>
            </a:pPr>
            <a:r>
              <a:rPr lang="en-US" sz="3600" b="1"/>
              <a:t>Raman vs. I.R</a:t>
            </a:r>
          </a:p>
          <a:p>
            <a:pPr algn="just">
              <a:lnSpc>
                <a:spcPct val="105000"/>
              </a:lnSpc>
              <a:buFontTx/>
              <a:buNone/>
            </a:pPr>
            <a:r>
              <a:rPr lang="en-US"/>
              <a:t>	For a given bond, the energy shifts observed in a Raman experiment should be identical to the energies of its infrared absorption bands, provided that the vibrational modes involved are active toward both infrared absorption and Raman scattering. The differences between a Raman spectrum and an infrared spectrum are not surprising. Infrared absorption requires that a vibrational mode of the molecule have a change in dipole moment or charge distribution associated with it. </a:t>
            </a:r>
          </a:p>
          <a:p>
            <a:pPr>
              <a:buFontTx/>
              <a:buNone/>
            </a:pPr>
            <a:endParaRPr lang="en-US"/>
          </a:p>
        </p:txBody>
      </p:sp>
    </p:spTree>
    <p:extLst>
      <p:ext uri="{BB962C8B-B14F-4D97-AF65-F5344CB8AC3E}">
        <p14:creationId xmlns:p14="http://schemas.microsoft.com/office/powerpoint/2010/main" val="29632653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2" name="Picture 4" descr="W3334-f18-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0" y="57150"/>
            <a:ext cx="8966200" cy="6742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580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7"/>
          <p:cNvSpPr>
            <a:spLocks noChangeArrowheads="1"/>
          </p:cNvSpPr>
          <p:nvPr/>
        </p:nvSpPr>
        <p:spPr bwMode="auto">
          <a:xfrm>
            <a:off x="285750" y="1111250"/>
            <a:ext cx="8572500" cy="324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14000"/>
              </a:lnSpc>
            </a:pPr>
            <a:r>
              <a:rPr lang="it-IT" dirty="0"/>
              <a:t>Lo spettro IR, ottenuto diagrammando </a:t>
            </a:r>
            <a:r>
              <a:rPr lang="it-IT" dirty="0" smtClean="0"/>
              <a:t>l’intensità dell’assorbimento </a:t>
            </a:r>
            <a:r>
              <a:rPr lang="it-IT" dirty="0"/>
              <a:t>in funzione della lunghezza </a:t>
            </a:r>
            <a:r>
              <a:rPr lang="it-IT" dirty="0" smtClean="0"/>
              <a:t>d’onda</a:t>
            </a:r>
            <a:r>
              <a:rPr lang="it-IT" dirty="0"/>
              <a:t>, sebbene sia riferito alla molecola nella sua interezza, è caratterizzato da dei picchi riferibili a gruppi funzionali specifici, facenti parte della sua struttura. </a:t>
            </a:r>
          </a:p>
          <a:p>
            <a:pPr algn="just">
              <a:lnSpc>
                <a:spcPct val="114000"/>
              </a:lnSpc>
            </a:pPr>
            <a:r>
              <a:rPr lang="it-IT" dirty="0"/>
              <a:t>È proprio grazie alla riproducibilità di questi picchi, e soprattutto dei valori caratteristici di assorbimento, che noi siamo in grado di risalire alla struttura della molecola in esame. </a:t>
            </a:r>
          </a:p>
          <a:p>
            <a:pPr algn="just">
              <a:lnSpc>
                <a:spcPct val="114000"/>
              </a:lnSpc>
            </a:pPr>
            <a:r>
              <a:rPr lang="it-IT" dirty="0"/>
              <a:t>La frequenza di vibrazione stretching di un particolare gruppo funzionale può essere calcolata in modo approssimato usando la legge di </a:t>
            </a:r>
            <a:r>
              <a:rPr lang="it-IT" dirty="0" err="1"/>
              <a:t>Hooke</a:t>
            </a:r>
            <a:r>
              <a:rPr lang="it-IT" dirty="0"/>
              <a:t> </a:t>
            </a:r>
            <a:r>
              <a:rPr lang="it-IT" dirty="0" smtClean="0"/>
              <a:t>dell’oscillatore </a:t>
            </a:r>
            <a:r>
              <a:rPr lang="it-IT" dirty="0"/>
              <a:t>armonico, considerando quindi gli atomi </a:t>
            </a:r>
            <a:r>
              <a:rPr lang="it-IT" dirty="0" smtClean="0"/>
              <a:t>come masse </a:t>
            </a:r>
            <a:r>
              <a:rPr lang="it-IT" dirty="0"/>
              <a:t>legate da una molla:</a:t>
            </a:r>
          </a:p>
        </p:txBody>
      </p:sp>
      <p:sp>
        <p:nvSpPr>
          <p:cNvPr id="5124" name="Rectangle 8"/>
          <p:cNvSpPr>
            <a:spLocks noChangeArrowheads="1"/>
          </p:cNvSpPr>
          <p:nvPr/>
        </p:nvSpPr>
        <p:spPr bwMode="auto">
          <a:xfrm>
            <a:off x="357188" y="3286125"/>
            <a:ext cx="8429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a:t> </a:t>
            </a:r>
          </a:p>
        </p:txBody>
      </p:sp>
      <p:sp>
        <p:nvSpPr>
          <p:cNvPr id="5125" name="Rectangle 9"/>
          <p:cNvSpPr>
            <a:spLocks noChangeArrowheads="1"/>
          </p:cNvSpPr>
          <p:nvPr/>
        </p:nvSpPr>
        <p:spPr bwMode="auto">
          <a:xfrm>
            <a:off x="3714750" y="4572000"/>
            <a:ext cx="5143500" cy="1348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14000"/>
              </a:lnSpc>
              <a:buFontTx/>
              <a:buChar char="-"/>
            </a:pPr>
            <a:r>
              <a:rPr lang="it-IT" dirty="0"/>
              <a:t> più piccole sono le masse, maggiore è la frequenza alla quale oscillano </a:t>
            </a:r>
          </a:p>
          <a:p>
            <a:pPr algn="just">
              <a:lnSpc>
                <a:spcPct val="114000"/>
              </a:lnSpc>
              <a:buFontTx/>
              <a:buChar char="-"/>
            </a:pPr>
            <a:r>
              <a:rPr lang="it-IT" dirty="0"/>
              <a:t> più rigida è la molla, maggiore sarà la frequenza alla quale si ha </a:t>
            </a:r>
            <a:r>
              <a:rPr lang="it-IT" dirty="0" smtClean="0"/>
              <a:t>l’oscillazione </a:t>
            </a:r>
            <a:endParaRPr lang="it-IT" dirty="0"/>
          </a:p>
        </p:txBody>
      </p:sp>
      <p:pic>
        <p:nvPicPr>
          <p:cNvPr id="512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4643438"/>
            <a:ext cx="257175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3"/>
          <p:cNvSpPr txBox="1">
            <a:spLocks noChangeArrowheads="1"/>
          </p:cNvSpPr>
          <p:nvPr/>
        </p:nvSpPr>
        <p:spPr bwMode="auto">
          <a:xfrm>
            <a:off x="0" y="-66873"/>
            <a:ext cx="9144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396000" eaLnBrk="1" hangingPunct="1">
              <a:lnSpc>
                <a:spcPct val="150000"/>
              </a:lnSpc>
            </a:pPr>
            <a:r>
              <a:rPr lang="it-IT" sz="2400" b="1" i="1" dirty="0" smtClean="0"/>
              <a:t>Spettroscopia IR: principi</a:t>
            </a:r>
            <a:endParaRPr lang="it-IT" sz="2400" b="1" i="1" dirty="0"/>
          </a:p>
        </p:txBody>
      </p:sp>
      <p:grpSp>
        <p:nvGrpSpPr>
          <p:cNvPr id="13" name="Gruppo 12"/>
          <p:cNvGrpSpPr/>
          <p:nvPr/>
        </p:nvGrpSpPr>
        <p:grpSpPr>
          <a:xfrm>
            <a:off x="467544" y="692696"/>
            <a:ext cx="8208912" cy="144016"/>
            <a:chOff x="467544" y="692696"/>
            <a:chExt cx="8208912" cy="144016"/>
          </a:xfrm>
        </p:grpSpPr>
        <p:cxnSp>
          <p:nvCxnSpPr>
            <p:cNvPr id="14" name="Connettore 1 13"/>
            <p:cNvCxnSpPr/>
            <p:nvPr/>
          </p:nvCxnSpPr>
          <p:spPr>
            <a:xfrm>
              <a:off x="467544" y="764704"/>
              <a:ext cx="8208912" cy="0"/>
            </a:xfrm>
            <a:prstGeom prst="line">
              <a:avLst/>
            </a:prstGeom>
            <a:ln w="3175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5" name="Rettangolo arrotondato 14"/>
            <p:cNvSpPr/>
            <p:nvPr/>
          </p:nvSpPr>
          <p:spPr>
            <a:xfrm>
              <a:off x="2699792" y="692696"/>
              <a:ext cx="3672408" cy="144016"/>
            </a:xfrm>
            <a:prstGeom prst="roundRect">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pic>
        <p:nvPicPr>
          <p:cNvPr id="1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6270"/>
            <a:ext cx="1551427" cy="48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228600" y="228600"/>
            <a:ext cx="8534400" cy="6629400"/>
          </a:xfrm>
        </p:spPr>
        <p:txBody>
          <a:bodyPr/>
          <a:lstStyle/>
          <a:p>
            <a:pPr algn="ctr">
              <a:buFontTx/>
              <a:buNone/>
            </a:pPr>
            <a:r>
              <a:rPr lang="en-US" sz="3600" b="1"/>
              <a:t>Raman vs. I.R</a:t>
            </a:r>
          </a:p>
          <a:p>
            <a:pPr algn="just">
              <a:lnSpc>
                <a:spcPct val="110000"/>
              </a:lnSpc>
              <a:buFontTx/>
              <a:buNone/>
            </a:pPr>
            <a:r>
              <a:rPr lang="en-US"/>
              <a:t>	In contrast, scattering involves a momentary distortion of the electrons distributed around a bond in a molecule, followed by reemission of the radiation as the bond returns to its normal state. In its distorted form, the molecule is temporarily polarized; that is, it develops momentarily an induced dipole that disappears upon relaxation and reemission. The Raman activity of a given vibrational mode may differ markedly from its infrared activity. </a:t>
            </a:r>
          </a:p>
          <a:p>
            <a:endParaRPr lang="en-US" sz="3600"/>
          </a:p>
        </p:txBody>
      </p:sp>
    </p:spTree>
    <p:extLst>
      <p:ext uri="{BB962C8B-B14F-4D97-AF65-F5344CB8AC3E}">
        <p14:creationId xmlns:p14="http://schemas.microsoft.com/office/powerpoint/2010/main" val="21099670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228600" y="228600"/>
            <a:ext cx="8534400" cy="6629400"/>
          </a:xfrm>
        </p:spPr>
        <p:txBody>
          <a:bodyPr/>
          <a:lstStyle/>
          <a:p>
            <a:pPr algn="ctr">
              <a:buFontTx/>
              <a:buNone/>
            </a:pPr>
            <a:r>
              <a:rPr lang="en-US" b="1"/>
              <a:t>	Intensity of Normal Raman Peaks</a:t>
            </a:r>
            <a:endParaRPr lang="en-US"/>
          </a:p>
          <a:p>
            <a:pPr algn="just">
              <a:buFontTx/>
              <a:buNone/>
            </a:pPr>
            <a:r>
              <a:rPr lang="en-US" b="1"/>
              <a:t>	</a:t>
            </a:r>
            <a:r>
              <a:rPr lang="en-US"/>
              <a:t>The intensity or power of a normal Raman peak depends in a complex way upon the polarizability of the molecule, the intensity of the source, and the concentration of the active group. The power of Raman emission increases with the fourth power of the frequency of the source; however, advantage can seldom be taken of this relationship because of the likelihood that ultraviolet irradiation will cause photodecomposition. Raman intensities are usually directly proportional to the concentration of the active species.</a:t>
            </a:r>
            <a:endParaRPr lang="en-US" b="1"/>
          </a:p>
        </p:txBody>
      </p:sp>
    </p:spTree>
    <p:extLst>
      <p:ext uri="{BB962C8B-B14F-4D97-AF65-F5344CB8AC3E}">
        <p14:creationId xmlns:p14="http://schemas.microsoft.com/office/powerpoint/2010/main" val="23109626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685800" y="1066800"/>
            <a:ext cx="80772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en-US" sz="2400" smtClean="0">
                <a:solidFill>
                  <a:srgbClr val="000000"/>
                </a:solidFill>
                <a:latin typeface="Times" charset="0"/>
              </a:rPr>
              <a:t>•  Group assignments identify characteristic vibrational energy</a:t>
            </a:r>
            <a:endParaRPr lang="en-US" sz="2000" i="1" smtClean="0">
              <a:solidFill>
                <a:srgbClr val="000000"/>
              </a:solidFill>
              <a:latin typeface="Times" charset="0"/>
            </a:endParaRPr>
          </a:p>
        </p:txBody>
      </p:sp>
      <p:pic>
        <p:nvPicPr>
          <p:cNvPr id="4104" name="Picture 8" descr="Characteristic Groups.png                                      000D9151LittleDTS HD                   BC875F0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906588"/>
            <a:ext cx="7159625" cy="4570412"/>
          </a:xfrm>
          <a:prstGeom prst="rect">
            <a:avLst/>
          </a:prstGeom>
          <a:noFill/>
          <a:extLst>
            <a:ext uri="{909E8E84-426E-40dd-AFC4-6F175D3DCCD1}">
              <a14:hiddenFill xmlns:a14="http://schemas.microsoft.com/office/drawing/2010/main">
                <a:solidFill>
                  <a:srgbClr val="FFFFFF"/>
                </a:solidFill>
              </a14:hiddenFill>
            </a:ext>
          </a:extLst>
        </p:spPr>
      </p:pic>
      <p:sp>
        <p:nvSpPr>
          <p:cNvPr id="4107" name="Text Box 11"/>
          <p:cNvSpPr txBox="1">
            <a:spLocks noChangeArrowheads="1"/>
          </p:cNvSpPr>
          <p:nvPr/>
        </p:nvSpPr>
        <p:spPr bwMode="auto">
          <a:xfrm>
            <a:off x="457200" y="76200"/>
            <a:ext cx="8077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en-US" sz="3600" smtClean="0">
                <a:solidFill>
                  <a:srgbClr val="000000"/>
                </a:solidFill>
                <a:latin typeface="Times" charset="0"/>
              </a:rPr>
              <a:t>Raman Spectroscopy:  </a:t>
            </a:r>
            <a:r>
              <a:rPr lang="en-US" sz="2800" smtClean="0">
                <a:solidFill>
                  <a:srgbClr val="333399"/>
                </a:solidFill>
                <a:latin typeface="Times" charset="0"/>
              </a:rPr>
              <a:t>General</a:t>
            </a:r>
          </a:p>
        </p:txBody>
      </p:sp>
      <p:sp>
        <p:nvSpPr>
          <p:cNvPr id="4108" name="Oval 12"/>
          <p:cNvSpPr>
            <a:spLocks noChangeArrowheads="1"/>
          </p:cNvSpPr>
          <p:nvPr/>
        </p:nvSpPr>
        <p:spPr bwMode="auto">
          <a:xfrm>
            <a:off x="3657600" y="5867400"/>
            <a:ext cx="2590800" cy="685800"/>
          </a:xfrm>
          <a:prstGeom prst="ellipse">
            <a:avLst/>
          </a:prstGeom>
          <a:noFill/>
          <a:ln w="1905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it-IT" sz="2400" smtClean="0">
              <a:solidFill>
                <a:srgbClr val="000000"/>
              </a:solidFill>
              <a:latin typeface="Times" charset="0"/>
            </a:endParaRPr>
          </a:p>
        </p:txBody>
      </p:sp>
    </p:spTree>
    <p:extLst>
      <p:ext uri="{BB962C8B-B14F-4D97-AF65-F5344CB8AC3E}">
        <p14:creationId xmlns:p14="http://schemas.microsoft.com/office/powerpoint/2010/main" val="15301571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457200" y="76200"/>
            <a:ext cx="8077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en-US" sz="3600" smtClean="0">
                <a:solidFill>
                  <a:srgbClr val="000000"/>
                </a:solidFill>
                <a:latin typeface="Times" charset="0"/>
              </a:rPr>
              <a:t>Raman Spectroscopy:  </a:t>
            </a:r>
            <a:r>
              <a:rPr lang="en-US" sz="2800" smtClean="0">
                <a:solidFill>
                  <a:srgbClr val="333399"/>
                </a:solidFill>
                <a:latin typeface="Times" charset="0"/>
              </a:rPr>
              <a:t>Classical Treatment</a:t>
            </a:r>
          </a:p>
        </p:txBody>
      </p:sp>
      <p:sp>
        <p:nvSpPr>
          <p:cNvPr id="29699" name="Text Box 3"/>
          <p:cNvSpPr txBox="1">
            <a:spLocks noChangeArrowheads="1"/>
          </p:cNvSpPr>
          <p:nvPr/>
        </p:nvSpPr>
        <p:spPr bwMode="auto">
          <a:xfrm>
            <a:off x="685800" y="914400"/>
            <a:ext cx="8077200" cy="29035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en-US" sz="2400" smtClean="0">
                <a:solidFill>
                  <a:srgbClr val="000000"/>
                </a:solidFill>
                <a:latin typeface="Times" charset="0"/>
              </a:rPr>
              <a:t>•  Number of peaks related to degrees of freedom</a:t>
            </a:r>
          </a:p>
          <a:p>
            <a:pPr eaLnBrk="0" hangingPunct="0">
              <a:lnSpc>
                <a:spcPct val="80000"/>
              </a:lnSpc>
              <a:spcBef>
                <a:spcPct val="50000"/>
              </a:spcBef>
            </a:pPr>
            <a:r>
              <a:rPr lang="en-US" sz="2400" smtClean="0">
                <a:solidFill>
                  <a:srgbClr val="000000"/>
                </a:solidFill>
                <a:latin typeface="Times" charset="0"/>
              </a:rPr>
              <a:t>	</a:t>
            </a:r>
            <a:r>
              <a:rPr lang="en-US" sz="2000" i="1" smtClean="0">
                <a:solidFill>
                  <a:srgbClr val="000000"/>
                </a:solidFill>
                <a:latin typeface="Times" charset="0"/>
              </a:rPr>
              <a:t>DoF = 3N - 6 (bent) or 3N - 5 (linear) for N atoms</a:t>
            </a:r>
          </a:p>
          <a:p>
            <a:pPr eaLnBrk="0" hangingPunct="0">
              <a:spcBef>
                <a:spcPct val="50000"/>
              </a:spcBef>
            </a:pPr>
            <a:r>
              <a:rPr lang="en-US" sz="2400" smtClean="0">
                <a:solidFill>
                  <a:srgbClr val="000000"/>
                </a:solidFill>
                <a:latin typeface="Times" charset="0"/>
              </a:rPr>
              <a:t>•  Energy related to harmonic oscillator</a:t>
            </a:r>
          </a:p>
          <a:p>
            <a:pPr eaLnBrk="0" hangingPunct="0">
              <a:lnSpc>
                <a:spcPct val="40000"/>
              </a:lnSpc>
              <a:spcBef>
                <a:spcPct val="50000"/>
              </a:spcBef>
            </a:pPr>
            <a:r>
              <a:rPr lang="en-US" sz="2400" smtClean="0">
                <a:solidFill>
                  <a:srgbClr val="000000"/>
                </a:solidFill>
                <a:latin typeface="Times" charset="0"/>
              </a:rPr>
              <a:t>	</a:t>
            </a:r>
            <a:r>
              <a:rPr lang="en-US" sz="2000" i="1" smtClean="0">
                <a:solidFill>
                  <a:srgbClr val="000000"/>
                </a:solidFill>
                <a:latin typeface="Times" charset="0"/>
              </a:rPr>
              <a:t>  </a:t>
            </a:r>
          </a:p>
          <a:p>
            <a:pPr eaLnBrk="0" hangingPunct="0">
              <a:lnSpc>
                <a:spcPct val="130000"/>
              </a:lnSpc>
              <a:spcBef>
                <a:spcPct val="50000"/>
              </a:spcBef>
            </a:pPr>
            <a:r>
              <a:rPr lang="en-US" sz="2400" smtClean="0">
                <a:solidFill>
                  <a:srgbClr val="000000"/>
                </a:solidFill>
                <a:latin typeface="Times" charset="0"/>
              </a:rPr>
              <a:t>•  Selection rules related to symmetry </a:t>
            </a:r>
          </a:p>
          <a:p>
            <a:pPr eaLnBrk="0" hangingPunct="0">
              <a:lnSpc>
                <a:spcPct val="70000"/>
              </a:lnSpc>
              <a:spcBef>
                <a:spcPct val="50000"/>
              </a:spcBef>
            </a:pPr>
            <a:r>
              <a:rPr lang="en-US" sz="2400" smtClean="0">
                <a:solidFill>
                  <a:srgbClr val="000000"/>
                </a:solidFill>
                <a:latin typeface="Times" charset="0"/>
              </a:rPr>
              <a:t>	</a:t>
            </a:r>
            <a:r>
              <a:rPr lang="en-US" sz="2000" i="1" smtClean="0">
                <a:solidFill>
                  <a:srgbClr val="000000"/>
                </a:solidFill>
                <a:latin typeface="Times" charset="0"/>
              </a:rPr>
              <a:t>Rule of thumb: symmetric=Raman active, asymmetric=IR active</a:t>
            </a:r>
          </a:p>
        </p:txBody>
      </p:sp>
      <p:pic>
        <p:nvPicPr>
          <p:cNvPr id="29700" name="Picture 4" descr="&#10;CO2 modes.png                                                  000D9151LittleDTS HD                   BC875F0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645025"/>
            <a:ext cx="1651000" cy="1908175"/>
          </a:xfrm>
          <a:prstGeom prst="rect">
            <a:avLst/>
          </a:prstGeom>
          <a:noFill/>
          <a:extLst>
            <a:ext uri="{909E8E84-426E-40dd-AFC4-6F175D3DCCD1}">
              <a14:hiddenFill xmlns:a14="http://schemas.microsoft.com/office/drawing/2010/main">
                <a:solidFill>
                  <a:srgbClr val="FFFFFF"/>
                </a:solidFill>
              </a14:hiddenFill>
            </a:ext>
          </a:extLst>
        </p:spPr>
      </p:pic>
      <p:sp>
        <p:nvSpPr>
          <p:cNvPr id="29701" name="AutoShape 5"/>
          <p:cNvSpPr>
            <a:spLocks/>
          </p:cNvSpPr>
          <p:nvPr/>
        </p:nvSpPr>
        <p:spPr bwMode="auto">
          <a:xfrm>
            <a:off x="2133600" y="5711825"/>
            <a:ext cx="76200" cy="762000"/>
          </a:xfrm>
          <a:prstGeom prst="rightBrace">
            <a:avLst>
              <a:gd name="adj1" fmla="val 83333"/>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it-IT" sz="2400" smtClean="0">
              <a:solidFill>
                <a:srgbClr val="000000"/>
              </a:solidFill>
              <a:latin typeface="Times" charset="0"/>
            </a:endParaRPr>
          </a:p>
        </p:txBody>
      </p:sp>
      <p:sp>
        <p:nvSpPr>
          <p:cNvPr id="29702" name="Text Box 6"/>
          <p:cNvSpPr txBox="1">
            <a:spLocks noChangeArrowheads="1"/>
          </p:cNvSpPr>
          <p:nvPr/>
        </p:nvSpPr>
        <p:spPr bwMode="auto">
          <a:xfrm>
            <a:off x="2286000" y="4568825"/>
            <a:ext cx="195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mtClean="0">
                <a:solidFill>
                  <a:srgbClr val="000000"/>
                </a:solidFill>
                <a:latin typeface="Times" charset="0"/>
              </a:rPr>
              <a:t>Raman: 1335 cm</a:t>
            </a:r>
            <a:r>
              <a:rPr lang="en-US" baseline="30000" smtClean="0">
                <a:solidFill>
                  <a:srgbClr val="000000"/>
                </a:solidFill>
                <a:latin typeface="Times" charset="0"/>
              </a:rPr>
              <a:t>–1</a:t>
            </a:r>
            <a:r>
              <a:rPr lang="en-US" smtClean="0">
                <a:solidFill>
                  <a:srgbClr val="000000"/>
                </a:solidFill>
                <a:latin typeface="Times" charset="0"/>
              </a:rPr>
              <a:t> </a:t>
            </a:r>
          </a:p>
        </p:txBody>
      </p:sp>
      <p:sp>
        <p:nvSpPr>
          <p:cNvPr id="29703" name="Text Box 7"/>
          <p:cNvSpPr txBox="1">
            <a:spLocks noChangeArrowheads="1"/>
          </p:cNvSpPr>
          <p:nvPr/>
        </p:nvSpPr>
        <p:spPr bwMode="auto">
          <a:xfrm>
            <a:off x="2286000" y="5102225"/>
            <a:ext cx="1536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mtClean="0">
                <a:solidFill>
                  <a:srgbClr val="000000"/>
                </a:solidFill>
                <a:latin typeface="Times" charset="0"/>
              </a:rPr>
              <a:t>IR: 2349 cm</a:t>
            </a:r>
            <a:r>
              <a:rPr lang="en-US" baseline="30000" smtClean="0">
                <a:solidFill>
                  <a:srgbClr val="000000"/>
                </a:solidFill>
                <a:latin typeface="Times" charset="0"/>
              </a:rPr>
              <a:t>–1</a:t>
            </a:r>
            <a:r>
              <a:rPr lang="en-US" smtClean="0">
                <a:solidFill>
                  <a:srgbClr val="000000"/>
                </a:solidFill>
                <a:latin typeface="Times" charset="0"/>
              </a:rPr>
              <a:t> </a:t>
            </a:r>
          </a:p>
        </p:txBody>
      </p:sp>
      <p:sp>
        <p:nvSpPr>
          <p:cNvPr id="29704" name="Text Box 8"/>
          <p:cNvSpPr txBox="1">
            <a:spLocks noChangeArrowheads="1"/>
          </p:cNvSpPr>
          <p:nvPr/>
        </p:nvSpPr>
        <p:spPr bwMode="auto">
          <a:xfrm>
            <a:off x="2286000" y="5878513"/>
            <a:ext cx="1422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mtClean="0">
                <a:solidFill>
                  <a:srgbClr val="000000"/>
                </a:solidFill>
                <a:latin typeface="Times" charset="0"/>
              </a:rPr>
              <a:t>IR: 667 cm</a:t>
            </a:r>
            <a:r>
              <a:rPr lang="en-US" baseline="30000" smtClean="0">
                <a:solidFill>
                  <a:srgbClr val="000000"/>
                </a:solidFill>
                <a:latin typeface="Times" charset="0"/>
              </a:rPr>
              <a:t>–1</a:t>
            </a:r>
            <a:r>
              <a:rPr lang="en-US" smtClean="0">
                <a:solidFill>
                  <a:srgbClr val="000000"/>
                </a:solidFill>
                <a:latin typeface="Times" charset="0"/>
              </a:rPr>
              <a:t> </a:t>
            </a:r>
          </a:p>
        </p:txBody>
      </p:sp>
      <p:sp>
        <p:nvSpPr>
          <p:cNvPr id="29705" name="Text Box 9"/>
          <p:cNvSpPr txBox="1">
            <a:spLocks noChangeArrowheads="1"/>
          </p:cNvSpPr>
          <p:nvPr/>
        </p:nvSpPr>
        <p:spPr bwMode="auto">
          <a:xfrm>
            <a:off x="1881188" y="3962400"/>
            <a:ext cx="709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2400" smtClean="0">
                <a:solidFill>
                  <a:srgbClr val="000000"/>
                </a:solidFill>
                <a:latin typeface="Times" charset="0"/>
              </a:rPr>
              <a:t>CO</a:t>
            </a:r>
            <a:r>
              <a:rPr lang="en-US" sz="2400" baseline="-25000" smtClean="0">
                <a:solidFill>
                  <a:srgbClr val="000000"/>
                </a:solidFill>
                <a:latin typeface="Times" charset="0"/>
              </a:rPr>
              <a:t>2</a:t>
            </a:r>
            <a:endParaRPr lang="en-US" sz="2400" smtClean="0">
              <a:solidFill>
                <a:srgbClr val="000000"/>
              </a:solidFill>
              <a:latin typeface="Times" charset="0"/>
            </a:endParaRPr>
          </a:p>
        </p:txBody>
      </p:sp>
      <p:pic>
        <p:nvPicPr>
          <p:cNvPr id="29706" name="Picture 10" descr="oscillator.png                                                 000D9151LittleDTS HD                   BC875F0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0100" y="2362200"/>
            <a:ext cx="1206500" cy="6270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9707" name="Object 11"/>
          <p:cNvGraphicFramePr>
            <a:graphicFrameLocks noChangeAspect="1"/>
          </p:cNvGraphicFramePr>
          <p:nvPr/>
        </p:nvGraphicFramePr>
        <p:xfrm>
          <a:off x="1719263" y="2332038"/>
          <a:ext cx="2852737" cy="639762"/>
        </p:xfrm>
        <a:graphic>
          <a:graphicData uri="http://schemas.openxmlformats.org/presentationml/2006/ole">
            <mc:AlternateContent xmlns:mc="http://schemas.openxmlformats.org/markup-compatibility/2006">
              <mc:Choice xmlns:v="urn:schemas-microsoft-com:vml" Requires="v">
                <p:oleObj spid="_x0000_s9224" name="Equation" r:id="rId5" imgW="1981200" imgH="444500" progId="Equation.3">
                  <p:embed/>
                </p:oleObj>
              </mc:Choice>
              <mc:Fallback>
                <p:oleObj name="Equation" r:id="rId5" imgW="1981200" imgH="444500" progId="Equation.3">
                  <p:embed/>
                  <p:pic>
                    <p:nvPicPr>
                      <p:cNvPr id="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9263" y="2332038"/>
                        <a:ext cx="2852737"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pic>
        <p:nvPicPr>
          <p:cNvPr id="29708" name="Picture 12" descr="&#10;H2O modes.png                                                  000D9151LittleDTS HD                   BC875F0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6800" y="4630738"/>
            <a:ext cx="901700" cy="1998662"/>
          </a:xfrm>
          <a:prstGeom prst="rect">
            <a:avLst/>
          </a:prstGeom>
          <a:noFill/>
          <a:extLst>
            <a:ext uri="{909E8E84-426E-40dd-AFC4-6F175D3DCCD1}">
              <a14:hiddenFill xmlns:a14="http://schemas.microsoft.com/office/drawing/2010/main">
                <a:solidFill>
                  <a:srgbClr val="FFFFFF"/>
                </a:solidFill>
              </a14:hiddenFill>
            </a:ext>
          </a:extLst>
        </p:spPr>
      </p:pic>
      <p:sp>
        <p:nvSpPr>
          <p:cNvPr id="29709" name="Line 13"/>
          <p:cNvSpPr>
            <a:spLocks noChangeShapeType="1"/>
          </p:cNvSpPr>
          <p:nvPr/>
        </p:nvSpPr>
        <p:spPr bwMode="auto">
          <a:xfrm>
            <a:off x="304800" y="4419600"/>
            <a:ext cx="8458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it-IT" sz="2400" smtClean="0">
              <a:solidFill>
                <a:srgbClr val="000000"/>
              </a:solidFill>
              <a:latin typeface="Times" charset="0"/>
            </a:endParaRPr>
          </a:p>
        </p:txBody>
      </p:sp>
      <p:sp>
        <p:nvSpPr>
          <p:cNvPr id="29710" name="Line 14"/>
          <p:cNvSpPr>
            <a:spLocks noChangeShapeType="1"/>
          </p:cNvSpPr>
          <p:nvPr/>
        </p:nvSpPr>
        <p:spPr bwMode="auto">
          <a:xfrm>
            <a:off x="4419600" y="3962400"/>
            <a:ext cx="0" cy="2743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it-IT" sz="2400" smtClean="0">
              <a:solidFill>
                <a:srgbClr val="000000"/>
              </a:solidFill>
              <a:latin typeface="Times" charset="0"/>
            </a:endParaRPr>
          </a:p>
        </p:txBody>
      </p:sp>
      <p:sp>
        <p:nvSpPr>
          <p:cNvPr id="29711" name="Line 15"/>
          <p:cNvSpPr>
            <a:spLocks noChangeShapeType="1"/>
          </p:cNvSpPr>
          <p:nvPr/>
        </p:nvSpPr>
        <p:spPr bwMode="auto">
          <a:xfrm>
            <a:off x="304800" y="3962400"/>
            <a:ext cx="8458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it-IT" sz="2400" smtClean="0">
              <a:solidFill>
                <a:srgbClr val="000000"/>
              </a:solidFill>
              <a:latin typeface="Times" charset="0"/>
            </a:endParaRPr>
          </a:p>
        </p:txBody>
      </p:sp>
      <p:sp>
        <p:nvSpPr>
          <p:cNvPr id="29712" name="Text Box 16"/>
          <p:cNvSpPr txBox="1">
            <a:spLocks noChangeArrowheads="1"/>
          </p:cNvSpPr>
          <p:nvPr/>
        </p:nvSpPr>
        <p:spPr bwMode="auto">
          <a:xfrm>
            <a:off x="6107113" y="4724400"/>
            <a:ext cx="24272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mtClean="0">
                <a:solidFill>
                  <a:srgbClr val="000000"/>
                </a:solidFill>
                <a:latin typeface="Times" charset="0"/>
              </a:rPr>
              <a:t>Raman + IR: 3657 cm</a:t>
            </a:r>
            <a:r>
              <a:rPr lang="en-US" baseline="30000" smtClean="0">
                <a:solidFill>
                  <a:srgbClr val="000000"/>
                </a:solidFill>
                <a:latin typeface="Times" charset="0"/>
              </a:rPr>
              <a:t>–1</a:t>
            </a:r>
            <a:r>
              <a:rPr lang="en-US" smtClean="0">
                <a:solidFill>
                  <a:srgbClr val="000000"/>
                </a:solidFill>
                <a:latin typeface="Times" charset="0"/>
              </a:rPr>
              <a:t> </a:t>
            </a:r>
          </a:p>
        </p:txBody>
      </p:sp>
      <p:sp>
        <p:nvSpPr>
          <p:cNvPr id="29713" name="Text Box 17"/>
          <p:cNvSpPr txBox="1">
            <a:spLocks noChangeArrowheads="1"/>
          </p:cNvSpPr>
          <p:nvPr/>
        </p:nvSpPr>
        <p:spPr bwMode="auto">
          <a:xfrm>
            <a:off x="6107113" y="5257800"/>
            <a:ext cx="24272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dirty="0" smtClean="0">
                <a:solidFill>
                  <a:srgbClr val="000000"/>
                </a:solidFill>
                <a:latin typeface="Times" charset="0"/>
              </a:rPr>
              <a:t>Raman + IR: 3756 cm</a:t>
            </a:r>
            <a:r>
              <a:rPr lang="en-US" baseline="30000" dirty="0" smtClean="0">
                <a:solidFill>
                  <a:srgbClr val="000000"/>
                </a:solidFill>
                <a:latin typeface="Times" charset="0"/>
              </a:rPr>
              <a:t>–1</a:t>
            </a:r>
            <a:r>
              <a:rPr lang="en-US" dirty="0" smtClean="0">
                <a:solidFill>
                  <a:srgbClr val="000000"/>
                </a:solidFill>
                <a:latin typeface="Times" charset="0"/>
              </a:rPr>
              <a:t> </a:t>
            </a:r>
          </a:p>
        </p:txBody>
      </p:sp>
      <p:sp>
        <p:nvSpPr>
          <p:cNvPr id="29714" name="Text Box 18"/>
          <p:cNvSpPr txBox="1">
            <a:spLocks noChangeArrowheads="1"/>
          </p:cNvSpPr>
          <p:nvPr/>
        </p:nvSpPr>
        <p:spPr bwMode="auto">
          <a:xfrm>
            <a:off x="6107113" y="6034088"/>
            <a:ext cx="24272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dirty="0" smtClean="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charset="0"/>
              </a:rPr>
              <a:t>Raman</a:t>
            </a:r>
            <a:r>
              <a:rPr lang="en-US" dirty="0" smtClean="0">
                <a:solidFill>
                  <a:srgbClr val="000000"/>
                </a:solidFill>
                <a:latin typeface="Times" charset="0"/>
              </a:rPr>
              <a:t> + IR: 1594 cm</a:t>
            </a:r>
            <a:r>
              <a:rPr lang="en-US" baseline="30000" dirty="0" smtClean="0">
                <a:solidFill>
                  <a:srgbClr val="000000"/>
                </a:solidFill>
                <a:latin typeface="Times" charset="0"/>
              </a:rPr>
              <a:t>–1</a:t>
            </a:r>
            <a:r>
              <a:rPr lang="en-US" dirty="0" smtClean="0">
                <a:solidFill>
                  <a:srgbClr val="000000"/>
                </a:solidFill>
                <a:latin typeface="Times" charset="0"/>
              </a:rPr>
              <a:t> </a:t>
            </a:r>
          </a:p>
        </p:txBody>
      </p:sp>
      <p:sp>
        <p:nvSpPr>
          <p:cNvPr id="29715" name="Text Box 19"/>
          <p:cNvSpPr txBox="1">
            <a:spLocks noChangeArrowheads="1"/>
          </p:cNvSpPr>
          <p:nvPr/>
        </p:nvSpPr>
        <p:spPr bwMode="auto">
          <a:xfrm>
            <a:off x="6172200" y="3962400"/>
            <a:ext cx="803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2400" smtClean="0">
                <a:solidFill>
                  <a:srgbClr val="000000"/>
                </a:solidFill>
                <a:latin typeface="Times" charset="0"/>
              </a:rPr>
              <a:t>H</a:t>
            </a:r>
            <a:r>
              <a:rPr lang="en-US" sz="2400" baseline="-25000" smtClean="0">
                <a:solidFill>
                  <a:srgbClr val="000000"/>
                </a:solidFill>
                <a:latin typeface="Times" charset="0"/>
              </a:rPr>
              <a:t>2</a:t>
            </a:r>
            <a:r>
              <a:rPr lang="en-US" sz="2400" smtClean="0">
                <a:solidFill>
                  <a:srgbClr val="000000"/>
                </a:solidFill>
                <a:latin typeface="Times" charset="0"/>
              </a:rPr>
              <a:t>O </a:t>
            </a:r>
          </a:p>
        </p:txBody>
      </p:sp>
    </p:spTree>
    <p:extLst>
      <p:ext uri="{BB962C8B-B14F-4D97-AF65-F5344CB8AC3E}">
        <p14:creationId xmlns:p14="http://schemas.microsoft.com/office/powerpoint/2010/main" val="3119843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152400" y="152400"/>
            <a:ext cx="8686800" cy="6705600"/>
          </a:xfrm>
        </p:spPr>
        <p:txBody>
          <a:bodyPr/>
          <a:lstStyle/>
          <a:p>
            <a:pPr algn="ctr">
              <a:buFontTx/>
              <a:buNone/>
            </a:pPr>
            <a:r>
              <a:rPr lang="en-US" sz="2800" b="1"/>
              <a:t>	INSTRUMENTATION</a:t>
            </a:r>
          </a:p>
          <a:p>
            <a:pPr algn="just">
              <a:lnSpc>
                <a:spcPct val="95000"/>
              </a:lnSpc>
              <a:buFontTx/>
              <a:buNone/>
            </a:pPr>
            <a:r>
              <a:rPr lang="en-US" sz="2800"/>
              <a:t>	Instrumentation for modern Raman spectroscopy consists of three components:</a:t>
            </a:r>
          </a:p>
          <a:p>
            <a:pPr algn="just">
              <a:lnSpc>
                <a:spcPct val="95000"/>
              </a:lnSpc>
              <a:buFontTx/>
              <a:buNone/>
            </a:pPr>
            <a:r>
              <a:rPr lang="en-US" sz="2800"/>
              <a:t>	A laser source, a sample illumination system and a  suitable spectrometer.</a:t>
            </a:r>
          </a:p>
          <a:p>
            <a:pPr algn="just">
              <a:lnSpc>
                <a:spcPct val="95000"/>
              </a:lnSpc>
              <a:buFontTx/>
              <a:buNone/>
            </a:pPr>
            <a:r>
              <a:rPr lang="en-US" sz="2800" b="1"/>
              <a:t>	Source</a:t>
            </a:r>
          </a:p>
          <a:p>
            <a:pPr algn="just">
              <a:lnSpc>
                <a:spcPct val="95000"/>
              </a:lnSpc>
              <a:buFontTx/>
              <a:buNone/>
            </a:pPr>
            <a:r>
              <a:rPr lang="en-US" sz="2800" b="1"/>
              <a:t>	</a:t>
            </a:r>
            <a:r>
              <a:rPr lang="en-US" sz="2800"/>
              <a:t>The sources used in modern Raman spectrometry are nearly always lasers because their high intensity is necessary to produce Raman scattering of sufficient intensity to be measured with a reasonable signal-to-noise ratio. Because the intensity of Raman scattering varies as the fourth power of the frequency, argon and krypton ion sources that emit in the blue and green region of the spectrum have and advantage over the other sources.</a:t>
            </a:r>
          </a:p>
        </p:txBody>
      </p:sp>
    </p:spTree>
    <p:extLst>
      <p:ext uri="{BB962C8B-B14F-4D97-AF65-F5344CB8AC3E}">
        <p14:creationId xmlns:p14="http://schemas.microsoft.com/office/powerpoint/2010/main" val="1215226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8" name="Rectangle 4" descr="1806"/>
          <p:cNvSpPr>
            <a:spLocks noGrp="1" noChangeAspect="1" noChangeArrowheads="1"/>
          </p:cNvSpPr>
          <p:nvPr isPhoto="1"/>
        </p:nvSpPr>
        <p:spPr bwMode="auto">
          <a:xfrm>
            <a:off x="228600" y="890588"/>
            <a:ext cx="8915400" cy="4948237"/>
          </a:xfrm>
          <a:prstGeom prst="rect">
            <a:avLst/>
          </a:prstGeom>
          <a:blipFill dpi="0" rotWithShape="1">
            <a:blip r:embed="rId3"/>
            <a:srcRect/>
            <a:stretch>
              <a:fillRect r="-4"/>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it-IT" sz="2400" smtClean="0">
              <a:solidFill>
                <a:srgbClr val="000000"/>
              </a:solidFill>
              <a:latin typeface="Times New Roman" charset="0"/>
            </a:endParaRPr>
          </a:p>
        </p:txBody>
      </p:sp>
    </p:spTree>
    <p:extLst>
      <p:ext uri="{BB962C8B-B14F-4D97-AF65-F5344CB8AC3E}">
        <p14:creationId xmlns:p14="http://schemas.microsoft.com/office/powerpoint/2010/main" val="30133148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Rectangle 4" descr="18T01"/>
          <p:cNvSpPr>
            <a:spLocks noGrp="1" noChangeAspect="1" noChangeArrowheads="1"/>
          </p:cNvSpPr>
          <p:nvPr isPhoto="1"/>
        </p:nvSpPr>
        <p:spPr bwMode="auto">
          <a:xfrm>
            <a:off x="0" y="1000125"/>
            <a:ext cx="9144000" cy="4856163"/>
          </a:xfrm>
          <a:prstGeom prst="rect">
            <a:avLst/>
          </a:prstGeom>
          <a:blipFill dpi="0" rotWithShape="1">
            <a:blip r:embed="rId3"/>
            <a:srcRect/>
            <a:stretch>
              <a:fillRect r="-14"/>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it-IT" sz="2400" smtClean="0">
              <a:solidFill>
                <a:srgbClr val="000000"/>
              </a:solidFill>
              <a:latin typeface="Times New Roman" charset="0"/>
            </a:endParaRPr>
          </a:p>
        </p:txBody>
      </p:sp>
    </p:spTree>
    <p:extLst>
      <p:ext uri="{BB962C8B-B14F-4D97-AF65-F5344CB8AC3E}">
        <p14:creationId xmlns:p14="http://schemas.microsoft.com/office/powerpoint/2010/main" val="9059524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Rectangle 4" descr="1808"/>
          <p:cNvSpPr>
            <a:spLocks noGrp="1" noChangeAspect="1" noChangeArrowheads="1"/>
          </p:cNvSpPr>
          <p:nvPr isPhoto="1"/>
        </p:nvSpPr>
        <p:spPr bwMode="auto">
          <a:xfrm>
            <a:off x="228600" y="442913"/>
            <a:ext cx="8686800" cy="6305550"/>
          </a:xfrm>
          <a:prstGeom prst="rect">
            <a:avLst/>
          </a:prstGeom>
          <a:blipFill dpi="0" rotWithShape="1">
            <a:blip r:embed="rId3"/>
            <a:srcRect/>
            <a:stretch>
              <a:fillRect b="-17"/>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it-IT" sz="2400" smtClean="0">
              <a:solidFill>
                <a:srgbClr val="000000"/>
              </a:solidFill>
              <a:latin typeface="Times New Roman" charset="0"/>
            </a:endParaRPr>
          </a:p>
        </p:txBody>
      </p:sp>
    </p:spTree>
    <p:extLst>
      <p:ext uri="{BB962C8B-B14F-4D97-AF65-F5344CB8AC3E}">
        <p14:creationId xmlns:p14="http://schemas.microsoft.com/office/powerpoint/2010/main" val="7721918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152400" y="228600"/>
            <a:ext cx="8534400" cy="6629400"/>
          </a:xfrm>
        </p:spPr>
        <p:txBody>
          <a:bodyPr/>
          <a:lstStyle/>
          <a:p>
            <a:pPr algn="ctr">
              <a:buFontTx/>
              <a:buNone/>
            </a:pPr>
            <a:r>
              <a:rPr lang="en-US" sz="2800" b="1" dirty="0"/>
              <a:t>	</a:t>
            </a:r>
            <a:r>
              <a:rPr lang="en-US" b="1" dirty="0"/>
              <a:t>Sample Illumination System</a:t>
            </a:r>
          </a:p>
          <a:p>
            <a:pPr algn="just">
              <a:lnSpc>
                <a:spcPct val="105000"/>
              </a:lnSpc>
              <a:buFontTx/>
              <a:buNone/>
            </a:pPr>
            <a:r>
              <a:rPr lang="en-US" sz="2800" dirty="0"/>
              <a:t>	</a:t>
            </a:r>
            <a:r>
              <a:rPr lang="en-US" sz="3000" dirty="0"/>
              <a:t>Sample handling for Raman spectroscopic measurements is simpler than for infrared spectroscopy because glass can be used for windows, lenses, and other optical components instead of the more fragile and atmospherically less stable crystalline halides. In addition, the laser source is easily focused on a small sample area and the emitted radiation efficiently focused on a slit. Consequently, very small samples can be investigated. A common sample holder for </a:t>
            </a:r>
            <a:r>
              <a:rPr lang="en-US" sz="3000" dirty="0" err="1"/>
              <a:t>nonabsorbing</a:t>
            </a:r>
            <a:r>
              <a:rPr lang="en-US" sz="3000" dirty="0"/>
              <a:t> liquid samples is an ordinary glass melting-point capillary.</a:t>
            </a:r>
          </a:p>
        </p:txBody>
      </p:sp>
    </p:spTree>
    <p:extLst>
      <p:ext uri="{BB962C8B-B14F-4D97-AF65-F5344CB8AC3E}">
        <p14:creationId xmlns:p14="http://schemas.microsoft.com/office/powerpoint/2010/main" val="28617376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228600" y="152400"/>
            <a:ext cx="8610600" cy="6705600"/>
          </a:xfrm>
        </p:spPr>
        <p:txBody>
          <a:bodyPr/>
          <a:lstStyle/>
          <a:p>
            <a:pPr algn="ctr">
              <a:spcBef>
                <a:spcPct val="0"/>
              </a:spcBef>
              <a:buFontTx/>
              <a:buNone/>
            </a:pPr>
            <a:r>
              <a:rPr lang="en-US" b="1"/>
              <a:t>Sample Illumination System</a:t>
            </a:r>
            <a:r>
              <a:rPr lang="en-US" sz="2800" b="1"/>
              <a:t> </a:t>
            </a:r>
          </a:p>
          <a:p>
            <a:pPr algn="just">
              <a:lnSpc>
                <a:spcPct val="105000"/>
              </a:lnSpc>
              <a:spcBef>
                <a:spcPct val="0"/>
              </a:spcBef>
            </a:pPr>
            <a:r>
              <a:rPr lang="en-US" sz="2800" b="1"/>
              <a:t>Liquid Samples:</a:t>
            </a:r>
            <a:r>
              <a:rPr lang="en-US" sz="2800"/>
              <a:t> A major advantage of sample handling in Raman spectroscopy compared with infrared arises because water is a weak Raman scatterer but a strong absorber of infrared radiation. Thus, aqueous solutions can be studied by Raman spectroscopy but not by infrared. This advantage is particularly important for biological and inorganic systems and in studies dealing with water pollution problems.</a:t>
            </a:r>
          </a:p>
          <a:p>
            <a:pPr algn="just">
              <a:lnSpc>
                <a:spcPct val="105000"/>
              </a:lnSpc>
            </a:pPr>
            <a:r>
              <a:rPr lang="en-US" sz="2800" b="1"/>
              <a:t>Solid Samples:</a:t>
            </a:r>
            <a:r>
              <a:rPr lang="en-US" sz="2800"/>
              <a:t> Raman spectra of solid samples are often acquired by filling a small cavity with the sample after it has been ground to a fine powder. Polymers can usually be examined directly with no sample pretreatment. </a:t>
            </a:r>
          </a:p>
        </p:txBody>
      </p:sp>
    </p:spTree>
    <p:extLst>
      <p:ext uri="{BB962C8B-B14F-4D97-AF65-F5344CB8AC3E}">
        <p14:creationId xmlns:p14="http://schemas.microsoft.com/office/powerpoint/2010/main" val="4214353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800" y="1000125"/>
            <a:ext cx="733107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8"/>
          <p:cNvSpPr>
            <a:spLocks noChangeArrowheads="1"/>
          </p:cNvSpPr>
          <p:nvPr/>
        </p:nvSpPr>
        <p:spPr bwMode="auto">
          <a:xfrm>
            <a:off x="428625" y="3000375"/>
            <a:ext cx="8429625"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14000"/>
              </a:lnSpc>
            </a:pPr>
            <a:r>
              <a:rPr lang="it-IT" dirty="0"/>
              <a:t>Maggiore è la costante di forza k, maggiore è la frequenza di assorbimento.</a:t>
            </a:r>
          </a:p>
          <a:p>
            <a:pPr>
              <a:lnSpc>
                <a:spcPct val="114000"/>
              </a:lnSpc>
            </a:pPr>
            <a:r>
              <a:rPr lang="it-IT" dirty="0"/>
              <a:t>Maggiore è la massa ridotta, minore è la frequenza.</a:t>
            </a:r>
          </a:p>
          <a:p>
            <a:pPr>
              <a:lnSpc>
                <a:spcPct val="114000"/>
              </a:lnSpc>
            </a:pPr>
            <a:endParaRPr lang="it-IT" dirty="0"/>
          </a:p>
          <a:p>
            <a:pPr>
              <a:lnSpc>
                <a:spcPct val="114000"/>
              </a:lnSpc>
            </a:pPr>
            <a:r>
              <a:rPr lang="it-IT" dirty="0"/>
              <a:t>La costante di forza, che aumenta spostandosi verso destra lungo le prime due righe della tavola periodica, ha un effetto maggiore rispetto </a:t>
            </a:r>
            <a:r>
              <a:rPr lang="it-IT" dirty="0" smtClean="0"/>
              <a:t>all’incremento </a:t>
            </a:r>
            <a:r>
              <a:rPr lang="it-IT" dirty="0"/>
              <a:t>della massa: F-H assorbe ad una frequenza maggiore rispetto a C-H</a:t>
            </a:r>
          </a:p>
        </p:txBody>
      </p:sp>
      <p:sp>
        <p:nvSpPr>
          <p:cNvPr id="9" name="Text Box 3"/>
          <p:cNvSpPr txBox="1">
            <a:spLocks noChangeArrowheads="1"/>
          </p:cNvSpPr>
          <p:nvPr/>
        </p:nvSpPr>
        <p:spPr bwMode="auto">
          <a:xfrm>
            <a:off x="0" y="-66873"/>
            <a:ext cx="9144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396000" eaLnBrk="1" hangingPunct="1">
              <a:lnSpc>
                <a:spcPct val="150000"/>
              </a:lnSpc>
            </a:pPr>
            <a:r>
              <a:rPr lang="it-IT" sz="2400" b="1" i="1" dirty="0" smtClean="0"/>
              <a:t>Spettroscopia IR: principi</a:t>
            </a:r>
            <a:endParaRPr lang="it-IT" sz="2400" b="1" i="1" dirty="0"/>
          </a:p>
        </p:txBody>
      </p:sp>
      <p:grpSp>
        <p:nvGrpSpPr>
          <p:cNvPr id="11" name="Gruppo 10"/>
          <p:cNvGrpSpPr/>
          <p:nvPr/>
        </p:nvGrpSpPr>
        <p:grpSpPr>
          <a:xfrm>
            <a:off x="467544" y="692696"/>
            <a:ext cx="8208912" cy="144016"/>
            <a:chOff x="467544" y="692696"/>
            <a:chExt cx="8208912" cy="144016"/>
          </a:xfrm>
        </p:grpSpPr>
        <p:cxnSp>
          <p:nvCxnSpPr>
            <p:cNvPr id="12" name="Connettore 1 11"/>
            <p:cNvCxnSpPr/>
            <p:nvPr/>
          </p:nvCxnSpPr>
          <p:spPr>
            <a:xfrm>
              <a:off x="467544" y="764704"/>
              <a:ext cx="8208912" cy="0"/>
            </a:xfrm>
            <a:prstGeom prst="line">
              <a:avLst/>
            </a:prstGeom>
            <a:ln w="3175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3" name="Rettangolo arrotondato 12"/>
            <p:cNvSpPr/>
            <p:nvPr/>
          </p:nvSpPr>
          <p:spPr>
            <a:xfrm>
              <a:off x="2699792" y="692696"/>
              <a:ext cx="3672408" cy="144016"/>
            </a:xfrm>
            <a:prstGeom prst="roundRect">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pic>
        <p:nvPicPr>
          <p:cNvPr id="1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6270"/>
            <a:ext cx="1551427" cy="48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152400" y="152400"/>
            <a:ext cx="8686800" cy="6705600"/>
          </a:xfrm>
        </p:spPr>
        <p:txBody>
          <a:bodyPr/>
          <a:lstStyle/>
          <a:p>
            <a:pPr algn="ctr">
              <a:buFontTx/>
              <a:buNone/>
            </a:pPr>
            <a:r>
              <a:rPr lang="en-US" b="1"/>
              <a:t>		</a:t>
            </a:r>
            <a:r>
              <a:rPr lang="en-US" sz="4000" b="1"/>
              <a:t>Raman Spectrometers</a:t>
            </a:r>
          </a:p>
          <a:p>
            <a:pPr algn="just">
              <a:lnSpc>
                <a:spcPct val="110000"/>
              </a:lnSpc>
              <a:buFontTx/>
              <a:buNone/>
            </a:pPr>
            <a:r>
              <a:rPr lang="en-US"/>
              <a:t>	Raman spectrometers were similar in design and used the same type of components as the classical ultraviolet/visible dispersing instruments. Most employed double grating systems to minimize the spurious radiation reaching the transducer. Photomultipliers served as transducers. Now Raman spectrometers being marketed are either Fourier transform instruments equipped with cooled germanium transducers or multichannel instruments based upon charge-coupled devices.</a:t>
            </a:r>
          </a:p>
        </p:txBody>
      </p:sp>
    </p:spTree>
    <p:extLst>
      <p:ext uri="{BB962C8B-B14F-4D97-AF65-F5344CB8AC3E}">
        <p14:creationId xmlns:p14="http://schemas.microsoft.com/office/powerpoint/2010/main" val="31945707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8" name="Rectangle 4" descr="1806"/>
          <p:cNvSpPr>
            <a:spLocks noGrp="1" noChangeAspect="1" noChangeArrowheads="1"/>
          </p:cNvSpPr>
          <p:nvPr isPhoto="1"/>
        </p:nvSpPr>
        <p:spPr bwMode="auto">
          <a:xfrm>
            <a:off x="228600" y="890588"/>
            <a:ext cx="8915400" cy="4948237"/>
          </a:xfrm>
          <a:prstGeom prst="rect">
            <a:avLst/>
          </a:prstGeom>
          <a:blipFill dpi="0" rotWithShape="1">
            <a:blip r:embed="rId3"/>
            <a:srcRect/>
            <a:stretch>
              <a:fillRect r="-4"/>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it-IT" sz="2400" smtClean="0">
              <a:solidFill>
                <a:srgbClr val="000000"/>
              </a:solidFill>
              <a:latin typeface="Times New Roman" charset="0"/>
            </a:endParaRPr>
          </a:p>
        </p:txBody>
      </p:sp>
    </p:spTree>
    <p:extLst>
      <p:ext uri="{BB962C8B-B14F-4D97-AF65-F5344CB8AC3E}">
        <p14:creationId xmlns:p14="http://schemas.microsoft.com/office/powerpoint/2010/main" val="33586254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Rectangle 4" descr="1812"/>
          <p:cNvSpPr>
            <a:spLocks noGrp="1" noChangeAspect="1" noChangeArrowheads="1"/>
          </p:cNvSpPr>
          <p:nvPr isPhoto="1"/>
        </p:nvSpPr>
        <p:spPr bwMode="auto">
          <a:xfrm>
            <a:off x="0" y="557213"/>
            <a:ext cx="9144000" cy="5741987"/>
          </a:xfrm>
          <a:prstGeom prst="rect">
            <a:avLst/>
          </a:prstGeom>
          <a:blipFill dpi="0" rotWithShape="1">
            <a:blip r:embed="rId3"/>
            <a:srcRect/>
            <a:stretch>
              <a:fillRect b="-8"/>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it-IT" sz="2400" smtClean="0">
              <a:solidFill>
                <a:srgbClr val="000000"/>
              </a:solidFill>
              <a:latin typeface="Times New Roman" charset="0"/>
            </a:endParaRPr>
          </a:p>
        </p:txBody>
      </p:sp>
    </p:spTree>
    <p:extLst>
      <p:ext uri="{BB962C8B-B14F-4D97-AF65-F5344CB8AC3E}">
        <p14:creationId xmlns:p14="http://schemas.microsoft.com/office/powerpoint/2010/main" val="27270002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0" y="304800"/>
            <a:ext cx="8839200" cy="6553200"/>
          </a:xfrm>
        </p:spPr>
        <p:txBody>
          <a:bodyPr/>
          <a:lstStyle/>
          <a:p>
            <a:pPr algn="ctr">
              <a:buFontTx/>
              <a:buNone/>
            </a:pPr>
            <a:r>
              <a:rPr lang="en-US" sz="2800" b="1"/>
              <a:t>	Surface-Enhanced Raman Spectroscopy (SERS)</a:t>
            </a:r>
          </a:p>
          <a:p>
            <a:pPr algn="just">
              <a:lnSpc>
                <a:spcPct val="105000"/>
              </a:lnSpc>
              <a:buFontTx/>
              <a:buNone/>
            </a:pPr>
            <a:r>
              <a:rPr lang="en-US" sz="2800" b="1"/>
              <a:t>	</a:t>
            </a:r>
            <a:r>
              <a:rPr lang="en-US" sz="2800"/>
              <a:t>Surface enhanced Raman spectroscopy involves obtaining Raman spectra in the usual way on samples that are adsorbed on the surface of colloidal metal particles (usually silver, gold, or copper) or on roughened surfaces of pieces of these metals. For reasons that are not fully understood, the Raman lines of the adsorbed molecule are often enhanced by a factor of 10</a:t>
            </a:r>
            <a:r>
              <a:rPr lang="en-US" sz="2800" baseline="30000"/>
              <a:t>3</a:t>
            </a:r>
            <a:r>
              <a:rPr lang="en-US" sz="2800"/>
              <a:t> to 10</a:t>
            </a:r>
            <a:r>
              <a:rPr lang="en-US" sz="2800" baseline="30000"/>
              <a:t>6</a:t>
            </a:r>
            <a:r>
              <a:rPr lang="en-US" sz="2800"/>
              <a:t>. When surface enhancement is combined with the resonance enhancement technique discussed in the previous section, the net increase in signal intensity is roughly the product of the intensity produced by each of the techniques. Consequently, detection limits in the 10</a:t>
            </a:r>
            <a:r>
              <a:rPr lang="en-US" sz="2800" baseline="30000"/>
              <a:t>-9</a:t>
            </a:r>
            <a:r>
              <a:rPr lang="en-US" sz="2800"/>
              <a:t> to 10</a:t>
            </a:r>
            <a:r>
              <a:rPr lang="en-US" sz="2800" baseline="30000"/>
              <a:t>-12</a:t>
            </a:r>
            <a:r>
              <a:rPr lang="en-US" sz="2800"/>
              <a:t> M range have been observed.</a:t>
            </a:r>
          </a:p>
        </p:txBody>
      </p:sp>
    </p:spTree>
    <p:extLst>
      <p:ext uri="{BB962C8B-B14F-4D97-AF65-F5344CB8AC3E}">
        <p14:creationId xmlns:p14="http://schemas.microsoft.com/office/powerpoint/2010/main" val="217810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7"/>
          <p:cNvSpPr>
            <a:spLocks noChangeArrowheads="1"/>
          </p:cNvSpPr>
          <p:nvPr/>
        </p:nvSpPr>
        <p:spPr bwMode="auto">
          <a:xfrm>
            <a:off x="285750" y="1143000"/>
            <a:ext cx="8572500" cy="51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14000"/>
              </a:lnSpc>
            </a:pPr>
            <a:r>
              <a:rPr lang="it-IT" dirty="0"/>
              <a:t>In una molecola costituita da </a:t>
            </a:r>
            <a:r>
              <a:rPr lang="it-IT" dirty="0" err="1"/>
              <a:t>n</a:t>
            </a:r>
            <a:r>
              <a:rPr lang="it-IT" dirty="0"/>
              <a:t> atomi, il movimento nello spazio di ogni atomo può essere definito facendo riferimento ad un sistema di assi cartesiani x, y, </a:t>
            </a:r>
            <a:r>
              <a:rPr lang="it-IT" dirty="0" err="1"/>
              <a:t>z</a:t>
            </a:r>
            <a:r>
              <a:rPr lang="it-IT" dirty="0"/>
              <a:t>: ogni atomo ha tre gradi di libertà.</a:t>
            </a:r>
          </a:p>
          <a:p>
            <a:pPr algn="just">
              <a:lnSpc>
                <a:spcPct val="114000"/>
              </a:lnSpc>
            </a:pPr>
            <a:endParaRPr lang="it-IT" dirty="0"/>
          </a:p>
          <a:p>
            <a:pPr algn="just">
              <a:lnSpc>
                <a:spcPct val="114000"/>
              </a:lnSpc>
            </a:pPr>
            <a:r>
              <a:rPr lang="it-IT" dirty="0"/>
              <a:t>Il numero di gradi di libertà </a:t>
            </a:r>
            <a:r>
              <a:rPr lang="it-IT" dirty="0" smtClean="0"/>
              <a:t>dell’intera </a:t>
            </a:r>
            <a:r>
              <a:rPr lang="it-IT" dirty="0"/>
              <a:t>molecola sarà 3n, ed in questo valore sono compresi i moti traslazionali, rotazionali e vibrazionali.</a:t>
            </a:r>
          </a:p>
          <a:p>
            <a:pPr algn="just">
              <a:lnSpc>
                <a:spcPct val="114000"/>
              </a:lnSpc>
            </a:pPr>
            <a:endParaRPr lang="it-IT" dirty="0"/>
          </a:p>
          <a:p>
            <a:pPr algn="just">
              <a:lnSpc>
                <a:spcPct val="114000"/>
              </a:lnSpc>
            </a:pPr>
            <a:r>
              <a:rPr lang="it-IT" dirty="0"/>
              <a:t>I moti traslazionali riguardano la molecola nel suo complesso (si comporta come un corpo rigido): la molecola ha quindi tre gradi di libertà traslazionali.</a:t>
            </a:r>
          </a:p>
          <a:p>
            <a:pPr algn="just">
              <a:lnSpc>
                <a:spcPct val="114000"/>
              </a:lnSpc>
            </a:pPr>
            <a:endParaRPr lang="it-IT" dirty="0"/>
          </a:p>
          <a:p>
            <a:pPr algn="just">
              <a:lnSpc>
                <a:spcPct val="114000"/>
              </a:lnSpc>
            </a:pPr>
            <a:r>
              <a:rPr lang="it-IT" dirty="0"/>
              <a:t>Anche i moti rotazionali possono avvenire intorno ai tre assi cartesiani: la molecola ha quindi tre gradi di libertà rotazionali (due nel caso delle molecole lineari).</a:t>
            </a:r>
          </a:p>
          <a:p>
            <a:pPr algn="just">
              <a:lnSpc>
                <a:spcPct val="114000"/>
              </a:lnSpc>
            </a:pPr>
            <a:endParaRPr lang="it-IT" dirty="0"/>
          </a:p>
          <a:p>
            <a:pPr algn="just">
              <a:lnSpc>
                <a:spcPct val="114000"/>
              </a:lnSpc>
            </a:pPr>
            <a:r>
              <a:rPr lang="it-IT" dirty="0"/>
              <a:t>I gradi di libertà vibrazionali si ricavano per differenza tra i gradi di libertà totali, quelli traslazionali e quelli rotazionali, e saranno:</a:t>
            </a:r>
          </a:p>
          <a:p>
            <a:pPr algn="just">
              <a:lnSpc>
                <a:spcPct val="114000"/>
              </a:lnSpc>
            </a:pPr>
            <a:r>
              <a:rPr lang="it-IT" dirty="0"/>
              <a:t>3n+6 o 3n-5 per le molecole lineari.</a:t>
            </a:r>
          </a:p>
        </p:txBody>
      </p:sp>
      <p:sp>
        <p:nvSpPr>
          <p:cNvPr id="8" name="Text Box 3"/>
          <p:cNvSpPr txBox="1">
            <a:spLocks noChangeArrowheads="1"/>
          </p:cNvSpPr>
          <p:nvPr/>
        </p:nvSpPr>
        <p:spPr bwMode="auto">
          <a:xfrm>
            <a:off x="0" y="-66873"/>
            <a:ext cx="9144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396000" eaLnBrk="1" hangingPunct="1">
              <a:lnSpc>
                <a:spcPct val="150000"/>
              </a:lnSpc>
            </a:pPr>
            <a:r>
              <a:rPr lang="it-IT" sz="2400" b="1" i="1" dirty="0"/>
              <a:t>G</a:t>
            </a:r>
            <a:r>
              <a:rPr lang="it-IT" sz="2400" b="1" i="1" dirty="0" smtClean="0"/>
              <a:t>radi di libertà</a:t>
            </a:r>
            <a:endParaRPr lang="it-IT" sz="2400" b="1" i="1" dirty="0"/>
          </a:p>
        </p:txBody>
      </p:sp>
      <p:grpSp>
        <p:nvGrpSpPr>
          <p:cNvPr id="10" name="Gruppo 9"/>
          <p:cNvGrpSpPr/>
          <p:nvPr/>
        </p:nvGrpSpPr>
        <p:grpSpPr>
          <a:xfrm>
            <a:off x="467544" y="692696"/>
            <a:ext cx="8208912" cy="144016"/>
            <a:chOff x="467544" y="692696"/>
            <a:chExt cx="8208912" cy="144016"/>
          </a:xfrm>
        </p:grpSpPr>
        <p:cxnSp>
          <p:nvCxnSpPr>
            <p:cNvPr id="11" name="Connettore 1 10"/>
            <p:cNvCxnSpPr/>
            <p:nvPr/>
          </p:nvCxnSpPr>
          <p:spPr>
            <a:xfrm>
              <a:off x="467544" y="764704"/>
              <a:ext cx="8208912" cy="0"/>
            </a:xfrm>
            <a:prstGeom prst="line">
              <a:avLst/>
            </a:prstGeom>
            <a:ln w="3175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2" name="Rettangolo arrotondato 11"/>
            <p:cNvSpPr/>
            <p:nvPr/>
          </p:nvSpPr>
          <p:spPr>
            <a:xfrm>
              <a:off x="2699792" y="692696"/>
              <a:ext cx="3672408" cy="144016"/>
            </a:xfrm>
            <a:prstGeom prst="roundRect">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pic>
        <p:nvPicPr>
          <p:cNvPr id="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6270"/>
            <a:ext cx="1551427" cy="48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7"/>
          <p:cNvSpPr>
            <a:spLocks noChangeArrowheads="1"/>
          </p:cNvSpPr>
          <p:nvPr/>
        </p:nvSpPr>
        <p:spPr bwMode="auto">
          <a:xfrm>
            <a:off x="285750" y="1143000"/>
            <a:ext cx="85725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14000"/>
              </a:lnSpc>
            </a:pPr>
            <a:r>
              <a:rPr lang="it-IT"/>
              <a:t>H</a:t>
            </a:r>
            <a:r>
              <a:rPr lang="it-IT" baseline="-25000"/>
              <a:t>2</a:t>
            </a:r>
            <a:r>
              <a:rPr lang="it-IT"/>
              <a:t>O: n = 3 che significa 9 gradi di libertà totali </a:t>
            </a:r>
          </a:p>
          <a:p>
            <a:pPr algn="just">
              <a:lnSpc>
                <a:spcPct val="114000"/>
              </a:lnSpc>
            </a:pPr>
            <a:r>
              <a:rPr lang="it-IT"/>
              <a:t>gradi di libertà traslazionali: 3</a:t>
            </a:r>
          </a:p>
          <a:p>
            <a:pPr algn="just">
              <a:lnSpc>
                <a:spcPct val="114000"/>
              </a:lnSpc>
            </a:pPr>
            <a:r>
              <a:rPr lang="it-IT"/>
              <a:t>gradi di libertà rotazionali: 3</a:t>
            </a:r>
          </a:p>
          <a:p>
            <a:pPr algn="just">
              <a:lnSpc>
                <a:spcPct val="114000"/>
              </a:lnSpc>
            </a:pPr>
            <a:r>
              <a:rPr lang="it-IT"/>
              <a:t>gradi di libertà vibrazionali: 9-3-3 = 3</a:t>
            </a:r>
          </a:p>
        </p:txBody>
      </p:sp>
      <p:pic>
        <p:nvPicPr>
          <p:cNvPr id="81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3" y="1643063"/>
            <a:ext cx="44577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Rectangle 8"/>
          <p:cNvSpPr>
            <a:spLocks noChangeArrowheads="1"/>
          </p:cNvSpPr>
          <p:nvPr/>
        </p:nvSpPr>
        <p:spPr bwMode="auto">
          <a:xfrm>
            <a:off x="285750" y="3228975"/>
            <a:ext cx="8072438"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14000"/>
              </a:lnSpc>
            </a:pPr>
            <a:r>
              <a:rPr lang="it-IT"/>
              <a:t>CO</a:t>
            </a:r>
            <a:r>
              <a:rPr lang="it-IT" baseline="-25000"/>
              <a:t>2</a:t>
            </a:r>
            <a:r>
              <a:rPr lang="it-IT"/>
              <a:t>: n = 3 che significa 9 gradi di libertà totali </a:t>
            </a:r>
          </a:p>
          <a:p>
            <a:pPr algn="just">
              <a:lnSpc>
                <a:spcPct val="114000"/>
              </a:lnSpc>
            </a:pPr>
            <a:r>
              <a:rPr lang="it-IT"/>
              <a:t>gradi di libertà traslazionali: 3</a:t>
            </a:r>
          </a:p>
          <a:p>
            <a:pPr algn="just">
              <a:lnSpc>
                <a:spcPct val="114000"/>
              </a:lnSpc>
            </a:pPr>
            <a:r>
              <a:rPr lang="it-IT"/>
              <a:t>gradi di libertà rotazionali: 2</a:t>
            </a:r>
          </a:p>
          <a:p>
            <a:pPr algn="just">
              <a:lnSpc>
                <a:spcPct val="114000"/>
              </a:lnSpc>
            </a:pPr>
            <a:r>
              <a:rPr lang="it-IT"/>
              <a:t>gradi di libertà vibrazionali: 9-3-2 = 4</a:t>
            </a:r>
          </a:p>
        </p:txBody>
      </p:sp>
      <p:pic>
        <p:nvPicPr>
          <p:cNvPr id="819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709988"/>
            <a:ext cx="4048125"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3"/>
          <p:cNvSpPr txBox="1">
            <a:spLocks noChangeArrowheads="1"/>
          </p:cNvSpPr>
          <p:nvPr/>
        </p:nvSpPr>
        <p:spPr bwMode="auto">
          <a:xfrm>
            <a:off x="0" y="-66873"/>
            <a:ext cx="9144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396000" eaLnBrk="1" hangingPunct="1">
              <a:lnSpc>
                <a:spcPct val="150000"/>
              </a:lnSpc>
            </a:pPr>
            <a:r>
              <a:rPr lang="it-IT" sz="2400" b="1" i="1" dirty="0" smtClean="0"/>
              <a:t>Gradi di libertà</a:t>
            </a:r>
            <a:endParaRPr lang="it-IT" sz="2400" b="1" i="1" dirty="0"/>
          </a:p>
        </p:txBody>
      </p:sp>
      <p:grpSp>
        <p:nvGrpSpPr>
          <p:cNvPr id="12" name="Gruppo 11"/>
          <p:cNvGrpSpPr/>
          <p:nvPr/>
        </p:nvGrpSpPr>
        <p:grpSpPr>
          <a:xfrm>
            <a:off x="467544" y="692696"/>
            <a:ext cx="8208912" cy="144016"/>
            <a:chOff x="467544" y="692696"/>
            <a:chExt cx="8208912" cy="144016"/>
          </a:xfrm>
        </p:grpSpPr>
        <p:cxnSp>
          <p:nvCxnSpPr>
            <p:cNvPr id="13" name="Connettore 1 12"/>
            <p:cNvCxnSpPr/>
            <p:nvPr/>
          </p:nvCxnSpPr>
          <p:spPr>
            <a:xfrm>
              <a:off x="467544" y="764704"/>
              <a:ext cx="8208912" cy="0"/>
            </a:xfrm>
            <a:prstGeom prst="line">
              <a:avLst/>
            </a:prstGeom>
            <a:ln w="3175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4" name="Rettangolo arrotondato 13"/>
            <p:cNvSpPr/>
            <p:nvPr/>
          </p:nvSpPr>
          <p:spPr>
            <a:xfrm>
              <a:off x="2699792" y="692696"/>
              <a:ext cx="3672408" cy="144016"/>
            </a:xfrm>
            <a:prstGeom prst="roundRect">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pic>
        <p:nvPicPr>
          <p:cNvPr id="1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336" y="-6270"/>
            <a:ext cx="1551427" cy="48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7"/>
          <p:cNvSpPr>
            <a:spLocks noChangeArrowheads="1"/>
          </p:cNvSpPr>
          <p:nvPr/>
        </p:nvSpPr>
        <p:spPr bwMode="auto">
          <a:xfrm>
            <a:off x="285750" y="1143000"/>
            <a:ext cx="8715375" cy="451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14000"/>
              </a:lnSpc>
            </a:pPr>
            <a:r>
              <a:rPr lang="it-IT" dirty="0"/>
              <a:t>In realtà il numero teorico di vibrazioni fondamentali sarà raramente osservato nello spettro, e questo perché vi sono fattori che fanno aumentare o diminuire il numero delle bande.</a:t>
            </a:r>
          </a:p>
          <a:p>
            <a:pPr algn="just">
              <a:lnSpc>
                <a:spcPct val="114000"/>
              </a:lnSpc>
            </a:pPr>
            <a:r>
              <a:rPr lang="it-IT" dirty="0"/>
              <a:t>Il numero teorico delle bande verrà ridotto dai seguenti fenomeni:</a:t>
            </a:r>
          </a:p>
          <a:p>
            <a:pPr marL="285750" indent="-285750" algn="just">
              <a:lnSpc>
                <a:spcPct val="114000"/>
              </a:lnSpc>
              <a:buSzPct val="90000"/>
              <a:buFont typeface="Wingdings" charset="2"/>
              <a:buChar char="§"/>
            </a:pPr>
            <a:r>
              <a:rPr lang="it-IT" dirty="0" smtClean="0"/>
              <a:t>frequenze </a:t>
            </a:r>
            <a:r>
              <a:rPr lang="it-IT" dirty="0"/>
              <a:t>fondamentali che cadono al di fuori della zona 4.000 – 400 cm</a:t>
            </a:r>
            <a:r>
              <a:rPr lang="it-IT" baseline="30000" dirty="0"/>
              <a:t>-1</a:t>
            </a:r>
          </a:p>
          <a:p>
            <a:pPr marL="285750" indent="-285750" algn="just">
              <a:lnSpc>
                <a:spcPct val="114000"/>
              </a:lnSpc>
              <a:buSzPct val="90000"/>
              <a:buFont typeface="Wingdings" charset="2"/>
              <a:buChar char="§"/>
            </a:pPr>
            <a:r>
              <a:rPr lang="it-IT" dirty="0" smtClean="0"/>
              <a:t>frequenze </a:t>
            </a:r>
            <a:r>
              <a:rPr lang="it-IT" dirty="0"/>
              <a:t>fondamentali che sono troppo deboli per poter essere osservate</a:t>
            </a:r>
          </a:p>
          <a:p>
            <a:pPr marL="285750" indent="-285750" algn="just">
              <a:lnSpc>
                <a:spcPct val="114000"/>
              </a:lnSpc>
              <a:buSzPct val="90000"/>
              <a:buFont typeface="Wingdings" charset="2"/>
              <a:buChar char="§"/>
            </a:pPr>
            <a:r>
              <a:rPr lang="it-IT" dirty="0" smtClean="0"/>
              <a:t>vibrazioni </a:t>
            </a:r>
            <a:r>
              <a:rPr lang="it-IT" dirty="0"/>
              <a:t>fondamentali che sono così vicine da confondersi (coalescenza)</a:t>
            </a:r>
          </a:p>
          <a:p>
            <a:pPr marL="285750" indent="-285750" algn="just">
              <a:lnSpc>
                <a:spcPct val="114000"/>
              </a:lnSpc>
              <a:buSzPct val="90000"/>
              <a:buFont typeface="Wingdings" charset="2"/>
              <a:buChar char="§"/>
            </a:pPr>
            <a:r>
              <a:rPr lang="it-IT" dirty="0" smtClean="0"/>
              <a:t>il </a:t>
            </a:r>
            <a:r>
              <a:rPr lang="it-IT" dirty="0"/>
              <a:t>manifestarsi di una banda megere provocata da diversi assorbimenti della stessa frequenza in molecole molto simmetriche</a:t>
            </a:r>
          </a:p>
          <a:p>
            <a:pPr marL="285750" indent="-285750" algn="just">
              <a:lnSpc>
                <a:spcPct val="114000"/>
              </a:lnSpc>
              <a:buSzPct val="90000"/>
              <a:buFont typeface="Wingdings" charset="2"/>
              <a:buChar char="§"/>
            </a:pPr>
            <a:r>
              <a:rPr lang="it-IT" dirty="0" smtClean="0"/>
              <a:t>l’incapacità </a:t>
            </a:r>
            <a:r>
              <a:rPr lang="it-IT" dirty="0"/>
              <a:t>di alcune vibrazioni fondamentali di apparire </a:t>
            </a:r>
            <a:r>
              <a:rPr lang="it-IT" dirty="0" smtClean="0"/>
              <a:t>nell’IR</a:t>
            </a:r>
            <a:r>
              <a:rPr lang="it-IT" dirty="0"/>
              <a:t>, dovuta alla mancanza di variazione del momento dipolare</a:t>
            </a:r>
          </a:p>
          <a:p>
            <a:pPr algn="just">
              <a:lnSpc>
                <a:spcPct val="114000"/>
              </a:lnSpc>
            </a:pPr>
            <a:r>
              <a:rPr lang="it-IT" dirty="0"/>
              <a:t>Il numero teorico delle bande verrà invece aumentato dai seguenti fenomeni:</a:t>
            </a:r>
          </a:p>
          <a:p>
            <a:pPr marL="285750" indent="-285750" algn="just">
              <a:lnSpc>
                <a:spcPct val="114000"/>
              </a:lnSpc>
              <a:buSzPct val="90000"/>
              <a:buFont typeface="Wingdings" charset="2"/>
              <a:buChar char="§"/>
            </a:pPr>
            <a:r>
              <a:rPr lang="it-IT" dirty="0" err="1" smtClean="0"/>
              <a:t>overtone</a:t>
            </a:r>
            <a:r>
              <a:rPr lang="it-IT" dirty="0" smtClean="0"/>
              <a:t> </a:t>
            </a:r>
            <a:r>
              <a:rPr lang="it-IT" dirty="0"/>
              <a:t>(armoniche, cioè multipli di una data frequenza)</a:t>
            </a:r>
          </a:p>
          <a:p>
            <a:pPr marL="285750" indent="-285750" algn="just">
              <a:lnSpc>
                <a:spcPct val="114000"/>
              </a:lnSpc>
              <a:buSzPct val="90000"/>
              <a:buFont typeface="Wingdings" charset="2"/>
              <a:buChar char="§"/>
            </a:pPr>
            <a:r>
              <a:rPr lang="it-IT" dirty="0" smtClean="0"/>
              <a:t>toni </a:t>
            </a:r>
            <a:r>
              <a:rPr lang="it-IT" dirty="0"/>
              <a:t>di combinazione (somma di due </a:t>
            </a:r>
            <a:r>
              <a:rPr lang="it-IT" dirty="0" smtClean="0"/>
              <a:t>vibrazioni).</a:t>
            </a:r>
            <a:endParaRPr lang="it-IT" dirty="0"/>
          </a:p>
        </p:txBody>
      </p:sp>
      <p:sp>
        <p:nvSpPr>
          <p:cNvPr id="14" name="Text Box 3"/>
          <p:cNvSpPr txBox="1">
            <a:spLocks noChangeArrowheads="1"/>
          </p:cNvSpPr>
          <p:nvPr/>
        </p:nvSpPr>
        <p:spPr bwMode="auto">
          <a:xfrm>
            <a:off x="0" y="-66873"/>
            <a:ext cx="9144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396000" eaLnBrk="1" hangingPunct="1">
              <a:lnSpc>
                <a:spcPct val="150000"/>
              </a:lnSpc>
            </a:pPr>
            <a:r>
              <a:rPr lang="it-IT" sz="2400" b="1" i="1" dirty="0" smtClean="0"/>
              <a:t>Variazione del numero di bande</a:t>
            </a:r>
            <a:endParaRPr lang="it-IT" sz="2400" b="1" i="1" dirty="0"/>
          </a:p>
        </p:txBody>
      </p:sp>
      <p:grpSp>
        <p:nvGrpSpPr>
          <p:cNvPr id="15" name="Gruppo 14"/>
          <p:cNvGrpSpPr/>
          <p:nvPr/>
        </p:nvGrpSpPr>
        <p:grpSpPr>
          <a:xfrm>
            <a:off x="467544" y="692696"/>
            <a:ext cx="8208912" cy="144016"/>
            <a:chOff x="467544" y="692696"/>
            <a:chExt cx="8208912" cy="144016"/>
          </a:xfrm>
        </p:grpSpPr>
        <p:cxnSp>
          <p:nvCxnSpPr>
            <p:cNvPr id="16" name="Connettore 1 15"/>
            <p:cNvCxnSpPr/>
            <p:nvPr/>
          </p:nvCxnSpPr>
          <p:spPr>
            <a:xfrm>
              <a:off x="467544" y="764704"/>
              <a:ext cx="8208912" cy="0"/>
            </a:xfrm>
            <a:prstGeom prst="line">
              <a:avLst/>
            </a:prstGeom>
            <a:ln w="3175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7" name="Rettangolo arrotondato 16"/>
            <p:cNvSpPr/>
            <p:nvPr/>
          </p:nvSpPr>
          <p:spPr>
            <a:xfrm>
              <a:off x="2699792" y="692696"/>
              <a:ext cx="3672408" cy="144016"/>
            </a:xfrm>
            <a:prstGeom prst="roundRect">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pic>
        <p:nvPicPr>
          <p:cNvPr id="1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6270"/>
            <a:ext cx="1551427" cy="48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9684</TotalTime>
  <Words>4129</Words>
  <Application>Microsoft Macintosh PowerPoint</Application>
  <PresentationFormat>Presentazione su schermo (4:3)</PresentationFormat>
  <Paragraphs>312</Paragraphs>
  <Slides>63</Slides>
  <Notes>24</Notes>
  <HiddenSlides>0</HiddenSlides>
  <MMClips>0</MMClips>
  <ScaleCrop>false</ScaleCrop>
  <HeadingPairs>
    <vt:vector size="6" baseType="variant">
      <vt:variant>
        <vt:lpstr>Tema</vt:lpstr>
      </vt:variant>
      <vt:variant>
        <vt:i4>8</vt:i4>
      </vt:variant>
      <vt:variant>
        <vt:lpstr>Server OLE incorporati</vt:lpstr>
      </vt:variant>
      <vt:variant>
        <vt:i4>1</vt:i4>
      </vt:variant>
      <vt:variant>
        <vt:lpstr>Titoli diapositive</vt:lpstr>
      </vt:variant>
      <vt:variant>
        <vt:i4>63</vt:i4>
      </vt:variant>
    </vt:vector>
  </HeadingPairs>
  <TitlesOfParts>
    <vt:vector size="72" baseType="lpstr">
      <vt:lpstr>Tema di Office</vt:lpstr>
      <vt:lpstr>Blank Presentation</vt:lpstr>
      <vt:lpstr>Default Design</vt:lpstr>
      <vt:lpstr>1_Default Design</vt:lpstr>
      <vt:lpstr>2_Default Design</vt:lpstr>
      <vt:lpstr>3_Default Design</vt:lpstr>
      <vt:lpstr>4_Default Design</vt:lpstr>
      <vt:lpstr>5_Default Design</vt:lpstr>
      <vt:lpstr>Equation</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Spettroscopia RAMAN</vt:lpstr>
      <vt:lpstr>Presentazione di PowerPoint</vt:lpstr>
      <vt:lpstr> La Spettroscopia Raman</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Giuseppe Pomarico</dc:creator>
  <cp:lastModifiedBy>Roberto Paolesse</cp:lastModifiedBy>
  <cp:revision>370</cp:revision>
  <cp:lastPrinted>2011-10-11T17:52:12Z</cp:lastPrinted>
  <dcterms:created xsi:type="dcterms:W3CDTF">2013-10-30T06:41:02Z</dcterms:created>
  <dcterms:modified xsi:type="dcterms:W3CDTF">2015-03-25T06:21:30Z</dcterms:modified>
</cp:coreProperties>
</file>