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746" r:id="rId4"/>
    <p:sldMasterId id="2147486807" r:id="rId5"/>
    <p:sldMasterId id="2147487054" r:id="rId6"/>
    <p:sldMasterId id="2147489533" r:id="rId7"/>
    <p:sldMasterId id="2147491401" r:id="rId8"/>
    <p:sldMasterId id="2147493331" r:id="rId9"/>
    <p:sldMasterId id="2147493345" r:id="rId10"/>
    <p:sldMasterId id="2147493543" r:id="rId11"/>
  </p:sldMasterIdLst>
  <p:notesMasterIdLst>
    <p:notesMasterId r:id="rId56"/>
  </p:notesMasterIdLst>
  <p:sldIdLst>
    <p:sldId id="461" r:id="rId12"/>
    <p:sldId id="444" r:id="rId13"/>
    <p:sldId id="453" r:id="rId14"/>
    <p:sldId id="455" r:id="rId15"/>
    <p:sldId id="446" r:id="rId16"/>
    <p:sldId id="270" r:id="rId17"/>
    <p:sldId id="450" r:id="rId18"/>
    <p:sldId id="448" r:id="rId19"/>
    <p:sldId id="272" r:id="rId20"/>
    <p:sldId id="419" r:id="rId21"/>
    <p:sldId id="420" r:id="rId22"/>
    <p:sldId id="267" r:id="rId23"/>
    <p:sldId id="263" r:id="rId24"/>
    <p:sldId id="256" r:id="rId25"/>
    <p:sldId id="367" r:id="rId26"/>
    <p:sldId id="429" r:id="rId27"/>
    <p:sldId id="460" r:id="rId28"/>
    <p:sldId id="434" r:id="rId29"/>
    <p:sldId id="456" r:id="rId30"/>
    <p:sldId id="436" r:id="rId31"/>
    <p:sldId id="373" r:id="rId32"/>
    <p:sldId id="389" r:id="rId33"/>
    <p:sldId id="395" r:id="rId34"/>
    <p:sldId id="401" r:id="rId35"/>
    <p:sldId id="405" r:id="rId36"/>
    <p:sldId id="393" r:id="rId37"/>
    <p:sldId id="394" r:id="rId38"/>
    <p:sldId id="396" r:id="rId39"/>
    <p:sldId id="399" r:id="rId40"/>
    <p:sldId id="400" r:id="rId41"/>
    <p:sldId id="387" r:id="rId42"/>
    <p:sldId id="402" r:id="rId43"/>
    <p:sldId id="397" r:id="rId44"/>
    <p:sldId id="398" r:id="rId45"/>
    <p:sldId id="403" r:id="rId46"/>
    <p:sldId id="379" r:id="rId47"/>
    <p:sldId id="458" r:id="rId48"/>
    <p:sldId id="382" r:id="rId49"/>
    <p:sldId id="383" r:id="rId50"/>
    <p:sldId id="384" r:id="rId51"/>
    <p:sldId id="385" r:id="rId52"/>
    <p:sldId id="457" r:id="rId53"/>
    <p:sldId id="386" r:id="rId54"/>
    <p:sldId id="335" r:id="rId55"/>
  </p:sldIdLst>
  <p:sldSz cx="9144000" cy="6858000" type="screen4x3"/>
  <p:notesSz cx="6858000" cy="9144000"/>
  <p:custDataLst>
    <p:tags r:id="rId57"/>
  </p:custDataLst>
  <p:defaultTextStyle>
    <a:defPPr>
      <a:defRPr lang="it-IT"/>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3" autoAdjust="0"/>
    <p:restoredTop sz="94660"/>
  </p:normalViewPr>
  <p:slideViewPr>
    <p:cSldViewPr>
      <p:cViewPr>
        <p:scale>
          <a:sx n="84" d="100"/>
          <a:sy n="84" d="100"/>
        </p:scale>
        <p:origin x="-474" y="-48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7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74785-A57B-4C45-9C8F-6250FCB932D7}" type="doc">
      <dgm:prSet loTypeId="urn:microsoft.com/office/officeart/2005/8/layout/pyramid2" loCatId="list" qsTypeId="urn:microsoft.com/office/officeart/2005/8/quickstyle/simple1" qsCatId="simple" csTypeId="urn:microsoft.com/office/officeart/2005/8/colors/accent1_2" csCatId="accent1" phldr="1"/>
      <dgm:spPr/>
    </dgm:pt>
    <dgm:pt modelId="{7235EB07-E20C-464B-9629-57541476FF0D}">
      <dgm:prSet phldrT="[Testo]" custT="1"/>
      <dgm:spPr>
        <a:blipFill rotWithShape="0">
          <a:blip xmlns:r="http://schemas.openxmlformats.org/officeDocument/2006/relationships" r:embed="rId1"/>
          <a:tile tx="0" ty="0" sx="100000" sy="100000" flip="none" algn="tl"/>
        </a:blipFill>
      </dgm:spPr>
      <dgm:t>
        <a:bodyPr/>
        <a:lstStyle/>
        <a:p>
          <a:r>
            <a:rPr lang="it-IT" sz="2400" b="1" dirty="0" smtClean="0"/>
            <a:t>Culpa</a:t>
          </a:r>
        </a:p>
        <a:p>
          <a:r>
            <a:rPr lang="it-IT" sz="2400" b="1" dirty="0" smtClean="0"/>
            <a:t>in</a:t>
          </a:r>
        </a:p>
        <a:p>
          <a:r>
            <a:rPr lang="it-IT" sz="2400" b="1" dirty="0" smtClean="0"/>
            <a:t>organizzando</a:t>
          </a:r>
          <a:endParaRPr lang="it-IT" sz="2400" b="1" dirty="0"/>
        </a:p>
      </dgm:t>
    </dgm:pt>
    <dgm:pt modelId="{B2872E72-367E-43F8-AF7F-E0C4A6CCADFB}" type="parTrans" cxnId="{9A836CEE-A5C6-464B-9DEE-61E06F34E6EB}">
      <dgm:prSet/>
      <dgm:spPr/>
      <dgm:t>
        <a:bodyPr/>
        <a:lstStyle/>
        <a:p>
          <a:endParaRPr lang="it-IT"/>
        </a:p>
      </dgm:t>
    </dgm:pt>
    <dgm:pt modelId="{050CC3E7-ADA0-4491-B0F6-CFEB3885C95F}" type="sibTrans" cxnId="{9A836CEE-A5C6-464B-9DEE-61E06F34E6EB}">
      <dgm:prSet/>
      <dgm:spPr/>
      <dgm:t>
        <a:bodyPr/>
        <a:lstStyle/>
        <a:p>
          <a:endParaRPr lang="it-IT"/>
        </a:p>
      </dgm:t>
    </dgm:pt>
    <dgm:pt modelId="{C9B71AE9-037D-4C3D-8D51-8DA8D5822BBB}">
      <dgm:prSet phldrT="[Testo]" custT="1"/>
      <dgm:spPr>
        <a:gradFill rotWithShape="0">
          <a:gsLst>
            <a:gs pos="0">
              <a:schemeClr val="accent2">
                <a:lumMod val="60000"/>
                <a:lumOff val="40000"/>
              </a:schemeClr>
            </a:gs>
            <a:gs pos="66000">
              <a:schemeClr val="accent1">
                <a:tint val="44500"/>
                <a:satMod val="160000"/>
              </a:schemeClr>
            </a:gs>
            <a:gs pos="100000">
              <a:schemeClr val="accent1">
                <a:tint val="23500"/>
                <a:satMod val="160000"/>
              </a:schemeClr>
            </a:gs>
          </a:gsLst>
          <a:lin ang="5400000" scaled="0"/>
        </a:gradFill>
      </dgm:spPr>
      <dgm:t>
        <a:bodyPr/>
        <a:lstStyle/>
        <a:p>
          <a:r>
            <a:rPr lang="it-IT" sz="2400" b="1" dirty="0" smtClean="0"/>
            <a:t>Culpa</a:t>
          </a:r>
        </a:p>
        <a:p>
          <a:r>
            <a:rPr lang="it-IT" sz="2400" b="1" dirty="0" smtClean="0"/>
            <a:t>in </a:t>
          </a:r>
        </a:p>
        <a:p>
          <a:r>
            <a:rPr lang="it-IT" sz="2400" b="1" dirty="0" smtClean="0"/>
            <a:t>vigilando</a:t>
          </a:r>
          <a:endParaRPr lang="it-IT" sz="2400" b="1" dirty="0"/>
        </a:p>
      </dgm:t>
    </dgm:pt>
    <dgm:pt modelId="{0A18B427-5FAC-46BB-A239-C57CFDC5F7D4}" type="parTrans" cxnId="{27D773A8-EE0B-4D75-BD21-B05497C73AAE}">
      <dgm:prSet/>
      <dgm:spPr/>
      <dgm:t>
        <a:bodyPr/>
        <a:lstStyle/>
        <a:p>
          <a:endParaRPr lang="it-IT"/>
        </a:p>
      </dgm:t>
    </dgm:pt>
    <dgm:pt modelId="{6E453036-4672-4F91-BAC9-E846D15221DE}" type="sibTrans" cxnId="{27D773A8-EE0B-4D75-BD21-B05497C73AAE}">
      <dgm:prSet/>
      <dgm:spPr/>
      <dgm:t>
        <a:bodyPr/>
        <a:lstStyle/>
        <a:p>
          <a:endParaRPr lang="it-IT"/>
        </a:p>
      </dgm:t>
    </dgm:pt>
    <dgm:pt modelId="{9C3744CA-64C7-4551-A1CD-2353015488B6}">
      <dgm:prSet phldrT="[Testo]" custT="1"/>
      <dgm:spPr>
        <a:gradFill rotWithShape="0">
          <a:gsLst>
            <a:gs pos="0">
              <a:srgbClr val="FFFF00"/>
            </a:gs>
            <a:gs pos="69000">
              <a:schemeClr val="accent1">
                <a:tint val="44500"/>
                <a:satMod val="160000"/>
              </a:schemeClr>
            </a:gs>
            <a:gs pos="100000">
              <a:schemeClr val="accent1">
                <a:tint val="23500"/>
                <a:satMod val="160000"/>
              </a:schemeClr>
            </a:gs>
          </a:gsLst>
          <a:lin ang="5400000" scaled="0"/>
        </a:gradFill>
      </dgm:spPr>
      <dgm:t>
        <a:bodyPr/>
        <a:lstStyle/>
        <a:p>
          <a:r>
            <a:rPr lang="it-IT" sz="2400" b="1" dirty="0" smtClean="0"/>
            <a:t>Culpa </a:t>
          </a:r>
        </a:p>
        <a:p>
          <a:r>
            <a:rPr lang="it-IT" sz="2400" b="1" dirty="0" smtClean="0"/>
            <a:t>In </a:t>
          </a:r>
        </a:p>
        <a:p>
          <a:r>
            <a:rPr lang="it-IT" sz="2400" b="1" dirty="0" smtClean="0"/>
            <a:t>educando</a:t>
          </a:r>
          <a:endParaRPr lang="it-IT" sz="2400" b="1" dirty="0"/>
        </a:p>
      </dgm:t>
    </dgm:pt>
    <dgm:pt modelId="{71C91BDA-D747-4862-A05E-7819432FDB96}" type="parTrans" cxnId="{51B484AE-1275-4DEA-8226-2F3E6FE10E79}">
      <dgm:prSet/>
      <dgm:spPr/>
      <dgm:t>
        <a:bodyPr/>
        <a:lstStyle/>
        <a:p>
          <a:endParaRPr lang="it-IT"/>
        </a:p>
      </dgm:t>
    </dgm:pt>
    <dgm:pt modelId="{ECE2C21C-550D-441B-B4DF-352868773656}" type="sibTrans" cxnId="{51B484AE-1275-4DEA-8226-2F3E6FE10E79}">
      <dgm:prSet/>
      <dgm:spPr/>
      <dgm:t>
        <a:bodyPr/>
        <a:lstStyle/>
        <a:p>
          <a:endParaRPr lang="it-IT"/>
        </a:p>
      </dgm:t>
    </dgm:pt>
    <dgm:pt modelId="{E7D6713F-7CA2-427D-A0B8-3E1F29FE532F}" type="pres">
      <dgm:prSet presAssocID="{BEC74785-A57B-4C45-9C8F-6250FCB932D7}" presName="compositeShape" presStyleCnt="0">
        <dgm:presLayoutVars>
          <dgm:dir/>
          <dgm:resizeHandles/>
        </dgm:presLayoutVars>
      </dgm:prSet>
      <dgm:spPr/>
    </dgm:pt>
    <dgm:pt modelId="{300BD0A9-BC42-4358-BC11-C70194F8DB2B}" type="pres">
      <dgm:prSet presAssocID="{BEC74785-A57B-4C45-9C8F-6250FCB932D7}" presName="pyramid" presStyleLbl="node1" presStyleIdx="0" presStyleCnt="1"/>
      <dgm:spPr/>
    </dgm:pt>
    <dgm:pt modelId="{3AF631D2-E71B-4DB0-BDAF-9F5FDDAC48DB}" type="pres">
      <dgm:prSet presAssocID="{BEC74785-A57B-4C45-9C8F-6250FCB932D7}" presName="theList" presStyleCnt="0"/>
      <dgm:spPr/>
    </dgm:pt>
    <dgm:pt modelId="{7727DCD9-A326-416A-A9FC-1295C22049BC}" type="pres">
      <dgm:prSet presAssocID="{7235EB07-E20C-464B-9629-57541476FF0D}" presName="aNode" presStyleLbl="fgAcc1" presStyleIdx="0" presStyleCnt="3">
        <dgm:presLayoutVars>
          <dgm:bulletEnabled val="1"/>
        </dgm:presLayoutVars>
      </dgm:prSet>
      <dgm:spPr/>
      <dgm:t>
        <a:bodyPr/>
        <a:lstStyle/>
        <a:p>
          <a:endParaRPr lang="it-IT"/>
        </a:p>
      </dgm:t>
    </dgm:pt>
    <dgm:pt modelId="{DCBCB7D1-41E9-4B54-B666-40B8C26996CD}" type="pres">
      <dgm:prSet presAssocID="{7235EB07-E20C-464B-9629-57541476FF0D}" presName="aSpace" presStyleCnt="0"/>
      <dgm:spPr/>
    </dgm:pt>
    <dgm:pt modelId="{82B26C08-698D-4F8E-BFDD-9182C64B15D0}" type="pres">
      <dgm:prSet presAssocID="{C9B71AE9-037D-4C3D-8D51-8DA8D5822BBB}" presName="aNode" presStyleLbl="fgAcc1" presStyleIdx="1" presStyleCnt="3">
        <dgm:presLayoutVars>
          <dgm:bulletEnabled val="1"/>
        </dgm:presLayoutVars>
      </dgm:prSet>
      <dgm:spPr/>
      <dgm:t>
        <a:bodyPr/>
        <a:lstStyle/>
        <a:p>
          <a:endParaRPr lang="it-IT"/>
        </a:p>
      </dgm:t>
    </dgm:pt>
    <dgm:pt modelId="{4EC6E827-330B-4F0F-A398-7868BBCEB453}" type="pres">
      <dgm:prSet presAssocID="{C9B71AE9-037D-4C3D-8D51-8DA8D5822BBB}" presName="aSpace" presStyleCnt="0"/>
      <dgm:spPr/>
    </dgm:pt>
    <dgm:pt modelId="{1C690FFC-1E54-427B-8DA9-B66FAC727516}" type="pres">
      <dgm:prSet presAssocID="{9C3744CA-64C7-4551-A1CD-2353015488B6}" presName="aNode" presStyleLbl="fgAcc1" presStyleIdx="2" presStyleCnt="3">
        <dgm:presLayoutVars>
          <dgm:bulletEnabled val="1"/>
        </dgm:presLayoutVars>
      </dgm:prSet>
      <dgm:spPr/>
      <dgm:t>
        <a:bodyPr/>
        <a:lstStyle/>
        <a:p>
          <a:endParaRPr lang="it-IT"/>
        </a:p>
      </dgm:t>
    </dgm:pt>
    <dgm:pt modelId="{F91CF5B1-65E7-4D48-AF03-10DC9206E351}" type="pres">
      <dgm:prSet presAssocID="{9C3744CA-64C7-4551-A1CD-2353015488B6}" presName="aSpace" presStyleCnt="0"/>
      <dgm:spPr/>
    </dgm:pt>
  </dgm:ptLst>
  <dgm:cxnLst>
    <dgm:cxn modelId="{27D773A8-EE0B-4D75-BD21-B05497C73AAE}" srcId="{BEC74785-A57B-4C45-9C8F-6250FCB932D7}" destId="{C9B71AE9-037D-4C3D-8D51-8DA8D5822BBB}" srcOrd="1" destOrd="0" parTransId="{0A18B427-5FAC-46BB-A239-C57CFDC5F7D4}" sibTransId="{6E453036-4672-4F91-BAC9-E846D15221DE}"/>
    <dgm:cxn modelId="{A26B3EA4-208C-45B5-8C09-6EF8AC0A0346}" type="presOf" srcId="{9C3744CA-64C7-4551-A1CD-2353015488B6}" destId="{1C690FFC-1E54-427B-8DA9-B66FAC727516}" srcOrd="0" destOrd="0" presId="urn:microsoft.com/office/officeart/2005/8/layout/pyramid2"/>
    <dgm:cxn modelId="{51B484AE-1275-4DEA-8226-2F3E6FE10E79}" srcId="{BEC74785-A57B-4C45-9C8F-6250FCB932D7}" destId="{9C3744CA-64C7-4551-A1CD-2353015488B6}" srcOrd="2" destOrd="0" parTransId="{71C91BDA-D747-4862-A05E-7819432FDB96}" sibTransId="{ECE2C21C-550D-441B-B4DF-352868773656}"/>
    <dgm:cxn modelId="{9A836CEE-A5C6-464B-9DEE-61E06F34E6EB}" srcId="{BEC74785-A57B-4C45-9C8F-6250FCB932D7}" destId="{7235EB07-E20C-464B-9629-57541476FF0D}" srcOrd="0" destOrd="0" parTransId="{B2872E72-367E-43F8-AF7F-E0C4A6CCADFB}" sibTransId="{050CC3E7-ADA0-4491-B0F6-CFEB3885C95F}"/>
    <dgm:cxn modelId="{F6C77990-AB85-4163-9D10-A0E9559527D9}" type="presOf" srcId="{C9B71AE9-037D-4C3D-8D51-8DA8D5822BBB}" destId="{82B26C08-698D-4F8E-BFDD-9182C64B15D0}" srcOrd="0" destOrd="0" presId="urn:microsoft.com/office/officeart/2005/8/layout/pyramid2"/>
    <dgm:cxn modelId="{B60EEB72-968C-4ABE-A002-58826C60AFEC}" type="presOf" srcId="{7235EB07-E20C-464B-9629-57541476FF0D}" destId="{7727DCD9-A326-416A-A9FC-1295C22049BC}" srcOrd="0" destOrd="0" presId="urn:microsoft.com/office/officeart/2005/8/layout/pyramid2"/>
    <dgm:cxn modelId="{67F52E30-2C0F-4928-8573-9BF787F288D9}" type="presOf" srcId="{BEC74785-A57B-4C45-9C8F-6250FCB932D7}" destId="{E7D6713F-7CA2-427D-A0B8-3E1F29FE532F}" srcOrd="0" destOrd="0" presId="urn:microsoft.com/office/officeart/2005/8/layout/pyramid2"/>
    <dgm:cxn modelId="{4A91C1FE-2C29-4680-A136-4BE8BD5B3EC9}" type="presParOf" srcId="{E7D6713F-7CA2-427D-A0B8-3E1F29FE532F}" destId="{300BD0A9-BC42-4358-BC11-C70194F8DB2B}" srcOrd="0" destOrd="0" presId="urn:microsoft.com/office/officeart/2005/8/layout/pyramid2"/>
    <dgm:cxn modelId="{F051A92A-BD4F-4352-94F4-6CFA36126DCA}" type="presParOf" srcId="{E7D6713F-7CA2-427D-A0B8-3E1F29FE532F}" destId="{3AF631D2-E71B-4DB0-BDAF-9F5FDDAC48DB}" srcOrd="1" destOrd="0" presId="urn:microsoft.com/office/officeart/2005/8/layout/pyramid2"/>
    <dgm:cxn modelId="{A28CE7EB-9C18-448B-A5D6-67598D98C0AA}" type="presParOf" srcId="{3AF631D2-E71B-4DB0-BDAF-9F5FDDAC48DB}" destId="{7727DCD9-A326-416A-A9FC-1295C22049BC}" srcOrd="0" destOrd="0" presId="urn:microsoft.com/office/officeart/2005/8/layout/pyramid2"/>
    <dgm:cxn modelId="{40EE5D51-904C-4FA1-80B2-F87C578364C2}" type="presParOf" srcId="{3AF631D2-E71B-4DB0-BDAF-9F5FDDAC48DB}" destId="{DCBCB7D1-41E9-4B54-B666-40B8C26996CD}" srcOrd="1" destOrd="0" presId="urn:microsoft.com/office/officeart/2005/8/layout/pyramid2"/>
    <dgm:cxn modelId="{D7B10C3B-7AF8-4599-A6DD-CA8C58BE520F}" type="presParOf" srcId="{3AF631D2-E71B-4DB0-BDAF-9F5FDDAC48DB}" destId="{82B26C08-698D-4F8E-BFDD-9182C64B15D0}" srcOrd="2" destOrd="0" presId="urn:microsoft.com/office/officeart/2005/8/layout/pyramid2"/>
    <dgm:cxn modelId="{D8686B6B-446F-463A-9440-622D1BEF14D4}" type="presParOf" srcId="{3AF631D2-E71B-4DB0-BDAF-9F5FDDAC48DB}" destId="{4EC6E827-330B-4F0F-A398-7868BBCEB453}" srcOrd="3" destOrd="0" presId="urn:microsoft.com/office/officeart/2005/8/layout/pyramid2"/>
    <dgm:cxn modelId="{A593F427-2719-477B-BD04-C247A1352DDD}" type="presParOf" srcId="{3AF631D2-E71B-4DB0-BDAF-9F5FDDAC48DB}" destId="{1C690FFC-1E54-427B-8DA9-B66FAC727516}" srcOrd="4" destOrd="0" presId="urn:microsoft.com/office/officeart/2005/8/layout/pyramid2"/>
    <dgm:cxn modelId="{8021492B-C122-4465-80B0-F80944051C80}" type="presParOf" srcId="{3AF631D2-E71B-4DB0-BDAF-9F5FDDAC48DB}" destId="{F91CF5B1-65E7-4D48-AF03-10DC9206E351}"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0BD0A9-BC42-4358-BC11-C70194F8DB2B}">
      <dsp:nvSpPr>
        <dsp:cNvPr id="0" name=""/>
        <dsp:cNvSpPr/>
      </dsp:nvSpPr>
      <dsp:spPr>
        <a:xfrm>
          <a:off x="750569" y="0"/>
          <a:ext cx="6248400" cy="62484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27DCD9-A326-416A-A9FC-1295C22049BC}">
      <dsp:nvSpPr>
        <dsp:cNvPr id="0" name=""/>
        <dsp:cNvSpPr/>
      </dsp:nvSpPr>
      <dsp:spPr>
        <a:xfrm>
          <a:off x="3874770" y="628196"/>
          <a:ext cx="4061460" cy="1479113"/>
        </a:xfrm>
        <a:prstGeom prst="roundRect">
          <a:avLst/>
        </a:prstGeom>
        <a:blipFill rotWithShape="0">
          <a:blip xmlns:r="http://schemas.openxmlformats.org/officeDocument/2006/relationships" r:embed="rId1"/>
          <a:tile tx="0" ty="0" sx="100000" sy="100000" flip="none" algn="tl"/>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t>Culpa</a:t>
          </a:r>
        </a:p>
        <a:p>
          <a:pPr lvl="0" algn="ctr" defTabSz="1066800">
            <a:lnSpc>
              <a:spcPct val="90000"/>
            </a:lnSpc>
            <a:spcBef>
              <a:spcPct val="0"/>
            </a:spcBef>
            <a:spcAft>
              <a:spcPct val="35000"/>
            </a:spcAft>
          </a:pPr>
          <a:r>
            <a:rPr lang="it-IT" sz="2400" b="1" kern="1200" dirty="0" smtClean="0"/>
            <a:t>in</a:t>
          </a:r>
        </a:p>
        <a:p>
          <a:pPr lvl="0" algn="ctr" defTabSz="1066800">
            <a:lnSpc>
              <a:spcPct val="90000"/>
            </a:lnSpc>
            <a:spcBef>
              <a:spcPct val="0"/>
            </a:spcBef>
            <a:spcAft>
              <a:spcPct val="35000"/>
            </a:spcAft>
          </a:pPr>
          <a:r>
            <a:rPr lang="it-IT" sz="2400" b="1" kern="1200" dirty="0" smtClean="0"/>
            <a:t>organizzando</a:t>
          </a:r>
          <a:endParaRPr lang="it-IT" sz="2400" b="1" kern="1200" dirty="0"/>
        </a:p>
      </dsp:txBody>
      <dsp:txXfrm>
        <a:off x="3874770" y="628196"/>
        <a:ext cx="4061460" cy="1479113"/>
      </dsp:txXfrm>
    </dsp:sp>
    <dsp:sp modelId="{82B26C08-698D-4F8E-BFDD-9182C64B15D0}">
      <dsp:nvSpPr>
        <dsp:cNvPr id="0" name=""/>
        <dsp:cNvSpPr/>
      </dsp:nvSpPr>
      <dsp:spPr>
        <a:xfrm>
          <a:off x="3874770" y="2292198"/>
          <a:ext cx="4061460" cy="1479113"/>
        </a:xfrm>
        <a:prstGeom prst="roundRect">
          <a:avLst/>
        </a:prstGeom>
        <a:gradFill rotWithShape="0">
          <a:gsLst>
            <a:gs pos="0">
              <a:schemeClr val="accent2">
                <a:lumMod val="60000"/>
                <a:lumOff val="40000"/>
              </a:schemeClr>
            </a:gs>
            <a:gs pos="66000">
              <a:schemeClr val="accent1">
                <a:tint val="44500"/>
                <a:satMod val="160000"/>
              </a:schemeClr>
            </a:gs>
            <a:gs pos="100000">
              <a:schemeClr val="accent1">
                <a:tint val="23500"/>
                <a:satMod val="160000"/>
              </a:schemeClr>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t>Culpa</a:t>
          </a:r>
        </a:p>
        <a:p>
          <a:pPr lvl="0" algn="ctr" defTabSz="1066800">
            <a:lnSpc>
              <a:spcPct val="90000"/>
            </a:lnSpc>
            <a:spcBef>
              <a:spcPct val="0"/>
            </a:spcBef>
            <a:spcAft>
              <a:spcPct val="35000"/>
            </a:spcAft>
          </a:pPr>
          <a:r>
            <a:rPr lang="it-IT" sz="2400" b="1" kern="1200" dirty="0" smtClean="0"/>
            <a:t>in </a:t>
          </a:r>
        </a:p>
        <a:p>
          <a:pPr lvl="0" algn="ctr" defTabSz="1066800">
            <a:lnSpc>
              <a:spcPct val="90000"/>
            </a:lnSpc>
            <a:spcBef>
              <a:spcPct val="0"/>
            </a:spcBef>
            <a:spcAft>
              <a:spcPct val="35000"/>
            </a:spcAft>
          </a:pPr>
          <a:r>
            <a:rPr lang="it-IT" sz="2400" b="1" kern="1200" dirty="0" smtClean="0"/>
            <a:t>vigilando</a:t>
          </a:r>
          <a:endParaRPr lang="it-IT" sz="2400" b="1" kern="1200" dirty="0"/>
        </a:p>
      </dsp:txBody>
      <dsp:txXfrm>
        <a:off x="3874770" y="2292198"/>
        <a:ext cx="4061460" cy="1479113"/>
      </dsp:txXfrm>
    </dsp:sp>
    <dsp:sp modelId="{1C690FFC-1E54-427B-8DA9-B66FAC727516}">
      <dsp:nvSpPr>
        <dsp:cNvPr id="0" name=""/>
        <dsp:cNvSpPr/>
      </dsp:nvSpPr>
      <dsp:spPr>
        <a:xfrm>
          <a:off x="3874770" y="3956201"/>
          <a:ext cx="4061460" cy="1479113"/>
        </a:xfrm>
        <a:prstGeom prst="roundRect">
          <a:avLst/>
        </a:prstGeom>
        <a:gradFill rotWithShape="0">
          <a:gsLst>
            <a:gs pos="0">
              <a:srgbClr val="FFFF00"/>
            </a:gs>
            <a:gs pos="69000">
              <a:schemeClr val="accent1">
                <a:tint val="44500"/>
                <a:satMod val="160000"/>
              </a:schemeClr>
            </a:gs>
            <a:gs pos="100000">
              <a:schemeClr val="accent1">
                <a:tint val="23500"/>
                <a:satMod val="160000"/>
              </a:schemeClr>
            </a:gs>
          </a:gsLst>
          <a:lin ang="5400000" scaled="0"/>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t>Culpa </a:t>
          </a:r>
        </a:p>
        <a:p>
          <a:pPr lvl="0" algn="ctr" defTabSz="1066800">
            <a:lnSpc>
              <a:spcPct val="90000"/>
            </a:lnSpc>
            <a:spcBef>
              <a:spcPct val="0"/>
            </a:spcBef>
            <a:spcAft>
              <a:spcPct val="35000"/>
            </a:spcAft>
          </a:pPr>
          <a:r>
            <a:rPr lang="it-IT" sz="2400" b="1" kern="1200" dirty="0" smtClean="0"/>
            <a:t>In </a:t>
          </a:r>
        </a:p>
        <a:p>
          <a:pPr lvl="0" algn="ctr" defTabSz="1066800">
            <a:lnSpc>
              <a:spcPct val="90000"/>
            </a:lnSpc>
            <a:spcBef>
              <a:spcPct val="0"/>
            </a:spcBef>
            <a:spcAft>
              <a:spcPct val="35000"/>
            </a:spcAft>
          </a:pPr>
          <a:r>
            <a:rPr lang="it-IT" sz="2400" b="1" kern="1200" dirty="0" smtClean="0"/>
            <a:t>educando</a:t>
          </a:r>
          <a:endParaRPr lang="it-IT" sz="2400" b="1" kern="1200" dirty="0"/>
        </a:p>
      </dsp:txBody>
      <dsp:txXfrm>
        <a:off x="3874770" y="3956201"/>
        <a:ext cx="4061460" cy="14791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it-IT"/>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it-IT"/>
          </a:p>
        </p:txBody>
      </p:sp>
      <p:sp>
        <p:nvSpPr>
          <p:cNvPr id="1280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it-IT"/>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7BAD296-B796-4010-AA51-E3EC3817288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it-IT" alt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it-IT" alt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46A0C5EC-13FE-40FE-B216-ADCCEADD543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7848F32E-B490-4B64-AA18-59251CA61ABE}" type="slidenum">
              <a:rPr lang="it-IT"/>
              <a:pPr>
                <a:defRPr/>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A599B936-ED2D-4A4E-90AD-B6C1406F5F46}" type="slidenum">
              <a:rPr lang="it-IT"/>
              <a:pPr>
                <a:defRPr/>
              </a:pPr>
              <a:t>‹N›</a:t>
            </a:fld>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C50563EF-65E9-40B2-8F5A-CDC0CD21A0B4}" type="slidenum">
              <a:rPr lang="it-IT"/>
              <a:pPr>
                <a:defRPr/>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4AF2EADB-3B29-450A-91B3-8F771DDD3944}" type="slidenum">
              <a:rPr lang="it-IT"/>
              <a:pPr>
                <a:defRPr/>
              </a:pPr>
              <a:t>‹N›</a:t>
            </a:fld>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37CEA7EF-A037-4521-AF61-D34219889F55}" type="slidenum">
              <a:rPr lang="it-IT"/>
              <a:pPr>
                <a:defRPr/>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F9C030CA-BE35-46E1-816C-85B16C5C1744}" type="slidenum">
              <a:rPr lang="it-IT"/>
              <a:pPr>
                <a:defRPr/>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8B0032F7-9A79-40E3-BE73-99C3DD4471B9}" type="slidenum">
              <a:rPr lang="it-IT"/>
              <a:pPr>
                <a:defRPr/>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0ACB8741-8D44-4425-95D2-53A621AF8DC2}" type="slidenum">
              <a:rPr lang="it-IT"/>
              <a:pPr>
                <a:defRPr/>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631CBD83-39B5-4DF6-A195-B3FEC93E5780}" type="slidenum">
              <a:rPr lang="it-IT"/>
              <a:pPr>
                <a:defRPr/>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2379875A-1CB7-49BF-887E-65ACEAA09023}" type="slidenum">
              <a:rPr lang="it-IT"/>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663BFEC9-E2AB-4A53-8055-9BB3CDD006A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86F30B76-14B2-4311-A580-95929D96BD5E}" type="slidenum">
              <a:rPr lang="it-IT"/>
              <a:pPr>
                <a:defRPr/>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pPr>
              <a:defRPr/>
            </a:pPr>
            <a:fld id="{A397F508-7524-4AC3-9007-2B102D13D973}" type="slidenum">
              <a:rPr lang="it-IT"/>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pPr>
              <a:defRPr/>
            </a:pPr>
            <a:fld id="{9CC8C6FC-C5D4-482D-99E3-60829073595B}"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pPr>
              <a:defRPr/>
            </a:pPr>
            <a:fld id="{569D568B-818F-4232-90B8-FC6915CB866D}"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BFF4B8EC-3C5E-48CD-9F15-5CC71D2AE74D}"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51CE6273-EE3A-435B-9D50-E2C834F9D366}"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C20141CF-8BAD-4030-B067-8A237694116B}"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591D71E0-C4B5-40F8-9E81-67C0384F27A5}"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B4852072-6B4E-412C-8386-DAADDB319F76}"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ABA0AC22-D43D-407C-A337-503CC2530F6B}" type="slidenum">
              <a:rPr lang="it-IT"/>
              <a:pPr>
                <a:defRPr/>
              </a:pPr>
              <a:t>‹N›</a:t>
            </a:fld>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pertina - Attes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18BF4DA1-1C76-4E16-A83F-39BED25F631C}" type="slidenum">
              <a:rPr lang="it-IT"/>
              <a:pPr>
                <a:defRPr/>
              </a:pPr>
              <a:t>‹N›</a:t>
            </a:fld>
            <a:endParaRPr lang="it-I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Layout personalizzato">
    <p:spTree>
      <p:nvGrpSpPr>
        <p:cNvPr id="1" name=""/>
        <p:cNvGrpSpPr/>
        <p:nvPr/>
      </p:nvGrpSpPr>
      <p:grpSpPr>
        <a:xfrm>
          <a:off x="0" y="0"/>
          <a:ext cx="0" cy="0"/>
          <a:chOff x="0" y="0"/>
          <a:chExt cx="0" cy="0"/>
        </a:xfrm>
      </p:grpSpPr>
      <p:sp>
        <p:nvSpPr>
          <p:cNvPr id="19" name="Segnaposto testo 18"/>
          <p:cNvSpPr>
            <a:spLocks noGrp="1"/>
          </p:cNvSpPr>
          <p:nvPr>
            <p:ph type="body" sz="quarter" idx="10"/>
          </p:nvPr>
        </p:nvSpPr>
        <p:spPr>
          <a:xfrm>
            <a:off x="461963" y="3643953"/>
            <a:ext cx="8220075" cy="720044"/>
          </a:xfrm>
          <a:prstGeom prst="rect">
            <a:avLst/>
          </a:prstGeom>
        </p:spPr>
        <p:txBody>
          <a:bodyPr vert="horz"/>
          <a:lstStyle>
            <a:lvl1pPr marL="0" indent="0" algn="ctr">
              <a:buNone/>
              <a:defRPr sz="4200" b="0" i="0" baseline="0">
                <a:solidFill>
                  <a:srgbClr val="647A9F"/>
                </a:solidFill>
                <a:latin typeface="Open Sans"/>
                <a:cs typeface="Open Sans"/>
              </a:defRPr>
            </a:lvl1pPr>
          </a:lstStyle>
          <a:p>
            <a:pPr lvl="0"/>
            <a:endParaRPr lang="it-IT" dirty="0" smtClean="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Layout personalizzato">
    <p:spTree>
      <p:nvGrpSpPr>
        <p:cNvPr id="1" name=""/>
        <p:cNvGrpSpPr/>
        <p:nvPr/>
      </p:nvGrpSpPr>
      <p:grpSpPr>
        <a:xfrm>
          <a:off x="0" y="0"/>
          <a:ext cx="0" cy="0"/>
          <a:chOff x="0" y="0"/>
          <a:chExt cx="0" cy="0"/>
        </a:xfrm>
      </p:grpSpPr>
      <p:cxnSp>
        <p:nvCxnSpPr>
          <p:cNvPr id="6" name="Connettore 1 5"/>
          <p:cNvCxnSpPr/>
          <p:nvPr userDrawn="1"/>
        </p:nvCxnSpPr>
        <p:spPr>
          <a:xfrm>
            <a:off x="461963" y="5360988"/>
            <a:ext cx="289242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8"/>
          <p:cNvSpPr>
            <a:spLocks noGrp="1"/>
          </p:cNvSpPr>
          <p:nvPr>
            <p:ph type="body" sz="quarter" idx="10"/>
          </p:nvPr>
        </p:nvSpPr>
        <p:spPr>
          <a:xfrm>
            <a:off x="461963" y="3739489"/>
            <a:ext cx="8220075" cy="720044"/>
          </a:xfrm>
          <a:prstGeom prst="rect">
            <a:avLst/>
          </a:prstGeom>
        </p:spPr>
        <p:txBody>
          <a:bodyPr vert="horz"/>
          <a:lstStyle>
            <a:lvl1pPr marL="0" indent="0" algn="ctr">
              <a:buNone/>
              <a:defRPr sz="4200" b="0" i="0" baseline="0">
                <a:solidFill>
                  <a:schemeClr val="bg1"/>
                </a:solidFill>
                <a:latin typeface="Open Sans"/>
                <a:cs typeface="Open Sans"/>
              </a:defRPr>
            </a:lvl1pPr>
          </a:lstStyle>
          <a:p>
            <a:pPr lvl="0"/>
            <a:r>
              <a:rPr lang="it-IT" dirty="0" smtClean="0"/>
              <a:t>Fare clic per modificare stili del testo dello schema</a:t>
            </a:r>
          </a:p>
        </p:txBody>
      </p:sp>
      <p:sp>
        <p:nvSpPr>
          <p:cNvPr id="5" name="Segnaposto testo 4"/>
          <p:cNvSpPr>
            <a:spLocks noGrp="1"/>
          </p:cNvSpPr>
          <p:nvPr>
            <p:ph type="body" sz="quarter" idx="11"/>
          </p:nvPr>
        </p:nvSpPr>
        <p:spPr>
          <a:xfrm>
            <a:off x="359634" y="5369569"/>
            <a:ext cx="5486400" cy="351906"/>
          </a:xfrm>
          <a:prstGeom prst="rect">
            <a:avLst/>
          </a:prstGeom>
        </p:spPr>
        <p:txBody>
          <a:bodyPr vert="horz"/>
          <a:lstStyle>
            <a:lvl1pPr marL="0" indent="0" algn="l">
              <a:buNone/>
              <a:defRPr sz="1600" b="0" i="0" spc="3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8" name="Segnaposto testo 7"/>
          <p:cNvSpPr>
            <a:spLocks noGrp="1"/>
          </p:cNvSpPr>
          <p:nvPr>
            <p:ph type="body" sz="quarter" idx="12"/>
          </p:nvPr>
        </p:nvSpPr>
        <p:spPr>
          <a:xfrm>
            <a:off x="358991" y="5669989"/>
            <a:ext cx="5478462" cy="302068"/>
          </a:xfrm>
          <a:prstGeom prst="rect">
            <a:avLst/>
          </a:prstGeom>
        </p:spPr>
        <p:txBody>
          <a:bodyPr vert="horz"/>
          <a:lstStyle>
            <a:lvl1pPr marL="0" indent="0" algn="l">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
        <p:nvSpPr>
          <p:cNvPr id="10" name="Segnaposto testo 9"/>
          <p:cNvSpPr>
            <a:spLocks noGrp="1"/>
          </p:cNvSpPr>
          <p:nvPr>
            <p:ph type="body" sz="quarter" idx="13"/>
          </p:nvPr>
        </p:nvSpPr>
        <p:spPr>
          <a:xfrm>
            <a:off x="358991" y="5886249"/>
            <a:ext cx="5478462" cy="274577"/>
          </a:xfrm>
          <a:prstGeom prst="rect">
            <a:avLst/>
          </a:prstGeom>
        </p:spPr>
        <p:txBody>
          <a:bodyPr vert="horz"/>
          <a:lstStyle>
            <a:lvl1pPr marL="0" indent="0">
              <a:buNone/>
              <a:defRPr sz="1300" b="0" i="0" baseline="0">
                <a:solidFill>
                  <a:srgbClr val="647A9F"/>
                </a:solidFill>
                <a:latin typeface="Open Sans Condensed Light" pitchFamily="34" charset="0"/>
                <a:ea typeface="Open Sans Condensed Light" pitchFamily="34" charset="0"/>
                <a:cs typeface="Open Sans Condensed Light" pitchFamily="34" charset="0"/>
              </a:defRPr>
            </a:lvl1pPr>
          </a:lstStyle>
          <a:p>
            <a:pPr lvl="0"/>
            <a:r>
              <a:rPr lang="it-IT" dirty="0" smtClean="0"/>
              <a:t>Fare clic per modificare stili del testo dello schema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1C9EDC88-A0E9-4F42-920D-81200B3F3B80}"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6891227-7AA4-439E-8520-6706885ACA9A}" type="datetime1">
              <a:rPr lang="it-IT"/>
              <a:pPr>
                <a:defRPr/>
              </a:pPr>
              <a:t>05/12/2017</a:t>
            </a:fld>
            <a:endParaRPr lang="it-IT"/>
          </a:p>
        </p:txBody>
      </p:sp>
      <p:sp>
        <p:nvSpPr>
          <p:cNvPr id="8" name="Segnaposto numero diapositiva 15"/>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A9D4D56B-8E99-4514-86DF-88AB40EE40F0}" type="slidenum">
              <a:rPr lang="it-IT"/>
              <a:pPr>
                <a:defRPr/>
              </a:pPr>
              <a:t>‹N›</a:t>
            </a:fld>
            <a:endParaRPr lang="it-IT"/>
          </a:p>
        </p:txBody>
      </p:sp>
      <p:sp>
        <p:nvSpPr>
          <p:cNvPr id="10" name="Segnaposto piè di pagina 16"/>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1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C06FEE1-83E7-4F50-B8AC-98787A642C47}" type="datetime1">
              <a:rPr lang="it-IT"/>
              <a:pPr>
                <a:defRPr/>
              </a:pPr>
              <a:t>05/12/2017</a:t>
            </a:fld>
            <a:endParaRPr lang="it-IT"/>
          </a:p>
        </p:txBody>
      </p:sp>
      <p:sp>
        <p:nvSpPr>
          <p:cNvPr id="5" name="Segnaposto numero diapositiva 14"/>
          <p:cNvSpPr>
            <a:spLocks noGrp="1"/>
          </p:cNvSpPr>
          <p:nvPr>
            <p:ph type="sldNum" sz="quarter" idx="11"/>
          </p:nvPr>
        </p:nvSpPr>
        <p:spPr/>
        <p:txBody>
          <a:bodyPr/>
          <a:lstStyle>
            <a:lvl1pPr algn="ctr" fontAlgn="base">
              <a:spcBef>
                <a:spcPct val="0"/>
              </a:spcBef>
              <a:spcAft>
                <a:spcPct val="0"/>
              </a:spcAft>
              <a:defRPr>
                <a:latin typeface="Arial" pitchFamily="34" charset="0"/>
              </a:defRPr>
            </a:lvl1pPr>
          </a:lstStyle>
          <a:p>
            <a:pPr>
              <a:defRPr/>
            </a:pPr>
            <a:fld id="{1279488B-13EE-4D7E-9A14-5E0D5FD405A9}" type="slidenum">
              <a:rPr lang="it-IT"/>
              <a:pPr>
                <a:defRPr/>
              </a:pPr>
              <a:t>‹N›</a:t>
            </a:fld>
            <a:endParaRPr lang="it-IT"/>
          </a:p>
        </p:txBody>
      </p:sp>
      <p:sp>
        <p:nvSpPr>
          <p:cNvPr id="6" name="Segnaposto piè di pagina 15"/>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4B503A6-983D-4BF5-A94E-0E53B0D0A2C9}" type="datetime1">
              <a:rPr lang="it-IT"/>
              <a:pPr>
                <a:defRPr/>
              </a:pPr>
              <a:t>05/12/2017</a:t>
            </a:fld>
            <a:endParaRPr lang="it-IT"/>
          </a:p>
        </p:txBody>
      </p:sp>
      <p:sp>
        <p:nvSpPr>
          <p:cNvPr id="6"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9ED2628-520B-48B2-8063-8C9A4700DE69}"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E0D180C-9F0C-455D-84BA-B78B190630FD}" type="datetime1">
              <a:rPr lang="it-IT"/>
              <a:pPr>
                <a:defRPr/>
              </a:pPr>
              <a:t>05/12/2017</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F831F53-E5B5-4A2D-ACC2-01DB9E8FCCE0}"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57E435E4-B4F7-489B-ACFD-AA48332E65AE}" type="slidenum">
              <a:rPr lang="it-IT"/>
              <a:pPr>
                <a:defRPr/>
              </a:pPr>
              <a:t>‹N›</a:t>
            </a:fld>
            <a:endParaRPr lang="it-IT"/>
          </a:p>
        </p:txBody>
      </p:sp>
      <p:sp>
        <p:nvSpPr>
          <p:cNvPr id="10"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11" name="Segnaposto data 6"/>
          <p:cNvSpPr>
            <a:spLocks noGrp="1"/>
          </p:cNvSpPr>
          <p:nvPr>
            <p:ph type="dt" sz="half" idx="12"/>
          </p:nvPr>
        </p:nvSpPr>
        <p:spPr/>
        <p:txBody>
          <a:bodyPr/>
          <a:lstStyle>
            <a:lvl1pPr fontAlgn="base">
              <a:spcBef>
                <a:spcPct val="0"/>
              </a:spcBef>
              <a:spcAft>
                <a:spcPct val="0"/>
              </a:spcAft>
              <a:defRPr>
                <a:latin typeface="Arial" pitchFamily="34" charset="0"/>
              </a:defRPr>
            </a:lvl1pPr>
          </a:lstStyle>
          <a:p>
            <a:pPr>
              <a:defRPr/>
            </a:pPr>
            <a:fld id="{1F291560-1566-417A-9AAF-E455C43D8FA8}" type="datetime1">
              <a:rPr lang="it-IT"/>
              <a:pPr>
                <a:defRPr/>
              </a:pPr>
              <a:t>05/12/2017</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8E722C0-14BD-4C80-BA92-46A754527849}" type="datetime1">
              <a:rPr lang="it-IT"/>
              <a:pPr>
                <a:defRPr/>
              </a:pPr>
              <a:t>05/12/2017</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1AFC6DE-5939-475E-BE10-6696BB52CF2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5DBA8E16-C005-45A8-AB6C-6A0A47634511}"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52A4C65-0DCC-4876-9E98-1A69AE45956E}" type="datetime1">
              <a:rPr lang="it-IT"/>
              <a:pPr>
                <a:defRPr/>
              </a:pPr>
              <a:t>05/12/2017</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EB00514-1039-4AB6-8997-9EC531D4E60A}"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C362E4A-6172-4AF0-AE5D-406C3EAEE037}"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D24EBB29-625B-4DCF-A44E-38A357909BB6}"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2E13F64-C37A-401A-B347-9F691D9CB56F}"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D0485D24-C6FB-474B-84AF-C04BAD521205}"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8F8B086-40FB-4316-9B7C-6F33D87CF7DF}"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5EB3985-82B9-485D-A3E4-92139E531727}"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542BB19-4034-40E2-9628-5692AD852F1F}"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7FDDE42-A766-4CC6-AA46-F3EC25450396}"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53E01FC-6AD3-47EB-9776-A55DAB1C018F}" type="datetime1">
              <a:rPr lang="it-IT"/>
              <a:pPr>
                <a:defRPr/>
              </a:pPr>
              <a:t>05/12/2017</a:t>
            </a:fld>
            <a:endParaRPr lang="it-IT"/>
          </a:p>
        </p:txBody>
      </p:sp>
      <p:sp>
        <p:nvSpPr>
          <p:cNvPr id="8" name="Segnaposto numero diapositiva 15"/>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ED517BB7-B7C2-4A2C-AB29-F4115B8D1FBF}" type="slidenum">
              <a:rPr lang="it-IT"/>
              <a:pPr>
                <a:defRPr/>
              </a:pPr>
              <a:t>‹N›</a:t>
            </a:fld>
            <a:endParaRPr lang="it-IT"/>
          </a:p>
        </p:txBody>
      </p:sp>
      <p:sp>
        <p:nvSpPr>
          <p:cNvPr id="10" name="Segnaposto piè di pagina 16"/>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1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AAB3968-70C6-404D-9E28-17ED5AF76A59}" type="datetime1">
              <a:rPr lang="it-IT"/>
              <a:pPr>
                <a:defRPr/>
              </a:pPr>
              <a:t>05/12/2017</a:t>
            </a:fld>
            <a:endParaRPr lang="it-IT"/>
          </a:p>
        </p:txBody>
      </p:sp>
      <p:sp>
        <p:nvSpPr>
          <p:cNvPr id="5" name="Segnaposto numero diapositiva 14"/>
          <p:cNvSpPr>
            <a:spLocks noGrp="1"/>
          </p:cNvSpPr>
          <p:nvPr>
            <p:ph type="sldNum" sz="quarter" idx="11"/>
          </p:nvPr>
        </p:nvSpPr>
        <p:spPr/>
        <p:txBody>
          <a:bodyPr/>
          <a:lstStyle>
            <a:lvl1pPr algn="ctr" fontAlgn="base">
              <a:spcBef>
                <a:spcPct val="0"/>
              </a:spcBef>
              <a:spcAft>
                <a:spcPct val="0"/>
              </a:spcAft>
              <a:defRPr>
                <a:latin typeface="Arial" pitchFamily="34" charset="0"/>
              </a:defRPr>
            </a:lvl1pPr>
          </a:lstStyle>
          <a:p>
            <a:pPr>
              <a:defRPr/>
            </a:pPr>
            <a:fld id="{0F528B8D-0F6F-4B8F-92DF-EC111030706E}" type="slidenum">
              <a:rPr lang="it-IT"/>
              <a:pPr>
                <a:defRPr/>
              </a:pPr>
              <a:t>‹N›</a:t>
            </a:fld>
            <a:endParaRPr lang="it-IT"/>
          </a:p>
        </p:txBody>
      </p:sp>
      <p:sp>
        <p:nvSpPr>
          <p:cNvPr id="6" name="Segnaposto piè di pagina 15"/>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7FB67BA-C5A5-49F7-B3D4-BFE457528FB8}" type="datetime1">
              <a:rPr lang="it-IT"/>
              <a:pPr>
                <a:defRPr/>
              </a:pPr>
              <a:t>05/12/2017</a:t>
            </a:fld>
            <a:endParaRPr lang="it-IT"/>
          </a:p>
        </p:txBody>
      </p:sp>
      <p:sp>
        <p:nvSpPr>
          <p:cNvPr id="6"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1BB51D3-6E1A-4419-8E21-515FBA0DB0D1}"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EB19E84-98A3-43A1-96FD-FFE8E668DAA2}" type="datetime1">
              <a:rPr lang="it-IT"/>
              <a:pPr>
                <a:defRPr/>
              </a:pPr>
              <a:t>05/12/2017</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C214E37-259F-46CD-A1B7-C2DD2B2A80F4}"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0CA7E338-5D00-4FEC-A857-655729EF6825}" type="slidenum">
              <a:rPr lang="it-IT"/>
              <a:pPr>
                <a:defRPr/>
              </a:pPr>
              <a:t>‹N›</a:t>
            </a:fld>
            <a:endParaRPr lang="it-IT"/>
          </a:p>
        </p:txBody>
      </p:sp>
      <p:sp>
        <p:nvSpPr>
          <p:cNvPr id="10"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11" name="Segnaposto data 6"/>
          <p:cNvSpPr>
            <a:spLocks noGrp="1"/>
          </p:cNvSpPr>
          <p:nvPr>
            <p:ph type="dt" sz="half" idx="12"/>
          </p:nvPr>
        </p:nvSpPr>
        <p:spPr/>
        <p:txBody>
          <a:bodyPr/>
          <a:lstStyle>
            <a:lvl1pPr fontAlgn="base">
              <a:spcBef>
                <a:spcPct val="0"/>
              </a:spcBef>
              <a:spcAft>
                <a:spcPct val="0"/>
              </a:spcAft>
              <a:defRPr>
                <a:latin typeface="Arial" pitchFamily="34" charset="0"/>
              </a:defRPr>
            </a:lvl1pPr>
          </a:lstStyle>
          <a:p>
            <a:pPr>
              <a:defRPr/>
            </a:pPr>
            <a:fld id="{C0420000-8D52-42D4-AA88-259FA02DF4D4}" type="datetime1">
              <a:rPr lang="it-IT"/>
              <a:pPr>
                <a:defRPr/>
              </a:pPr>
              <a:t>05/12/2017</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4B2023EA-A3A9-4522-A566-A11221D9DA0E}"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805B44C-2918-4EF5-BAA0-DDB99043EAA7}" type="datetime1">
              <a:rPr lang="it-IT"/>
              <a:pPr>
                <a:defRPr/>
              </a:pPr>
              <a:t>05/12/2017</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1CEAB36-5D27-4C0A-AA16-95AA7701A346}"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C8BE3DC-7AA5-4B64-A429-C540885F5760}" type="datetime1">
              <a:rPr lang="it-IT"/>
              <a:pPr>
                <a:defRPr/>
              </a:pPr>
              <a:t>05/12/2017</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5F194A0-371B-4B29-B33D-4A773B84B67B}"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66FFE0B-D1F2-4C67-86B0-719D4F0E30B6}"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6FCCE210-B3F4-479D-B714-04A4665E3A83}"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A3CA52A-36DE-4B23-BCD4-FC5A5F57203E}"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86661131-317C-4459-B37F-453F5DA16CE1}"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63F282C-5E96-4046-A2CD-FFF0CA585B9B}"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EE151CA-05EC-4E9F-ADDB-7CBD89165CAC}"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328C0F7-DBA3-40AA-9134-8A139BD14358}"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357E116-B8AB-41C0-828B-2AB172575C6D}"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28458B5-6D74-4923-A78E-22AF5B7C01A3}" type="datetime1">
              <a:rPr lang="it-IT"/>
              <a:pPr>
                <a:defRPr/>
              </a:pPr>
              <a:t>05/12/2017</a:t>
            </a:fld>
            <a:endParaRPr lang="it-IT"/>
          </a:p>
        </p:txBody>
      </p:sp>
      <p:sp>
        <p:nvSpPr>
          <p:cNvPr id="8" name="Segnaposto numero diapositiva 15"/>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5DB95033-175E-4BA6-BE2F-9813D482250E}" type="slidenum">
              <a:rPr lang="it-IT"/>
              <a:pPr>
                <a:defRPr/>
              </a:pPr>
              <a:t>‹N›</a:t>
            </a:fld>
            <a:endParaRPr lang="it-IT"/>
          </a:p>
        </p:txBody>
      </p:sp>
      <p:sp>
        <p:nvSpPr>
          <p:cNvPr id="10" name="Segnaposto piè di pagina 16"/>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1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511A7BB-B2F3-404F-920F-34636D5B20AC}" type="datetime1">
              <a:rPr lang="it-IT"/>
              <a:pPr>
                <a:defRPr/>
              </a:pPr>
              <a:t>05/12/2017</a:t>
            </a:fld>
            <a:endParaRPr lang="it-IT"/>
          </a:p>
        </p:txBody>
      </p:sp>
      <p:sp>
        <p:nvSpPr>
          <p:cNvPr id="5" name="Segnaposto numero diapositiva 14"/>
          <p:cNvSpPr>
            <a:spLocks noGrp="1"/>
          </p:cNvSpPr>
          <p:nvPr>
            <p:ph type="sldNum" sz="quarter" idx="11"/>
          </p:nvPr>
        </p:nvSpPr>
        <p:spPr/>
        <p:txBody>
          <a:bodyPr/>
          <a:lstStyle>
            <a:lvl1pPr algn="ctr" fontAlgn="base">
              <a:spcBef>
                <a:spcPct val="0"/>
              </a:spcBef>
              <a:spcAft>
                <a:spcPct val="0"/>
              </a:spcAft>
              <a:defRPr>
                <a:latin typeface="Arial" pitchFamily="34" charset="0"/>
              </a:defRPr>
            </a:lvl1pPr>
          </a:lstStyle>
          <a:p>
            <a:pPr>
              <a:defRPr/>
            </a:pPr>
            <a:fld id="{5E425382-1B30-4301-ACF5-9741E2965B56}" type="slidenum">
              <a:rPr lang="it-IT"/>
              <a:pPr>
                <a:defRPr/>
              </a:pPr>
              <a:t>‹N›</a:t>
            </a:fld>
            <a:endParaRPr lang="it-IT"/>
          </a:p>
        </p:txBody>
      </p:sp>
      <p:sp>
        <p:nvSpPr>
          <p:cNvPr id="6" name="Segnaposto piè di pagina 15"/>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481CC3-D47A-4E70-8053-23F666926E4D}" type="datetime1">
              <a:rPr lang="it-IT"/>
              <a:pPr>
                <a:defRPr/>
              </a:pPr>
              <a:t>05/12/2017</a:t>
            </a:fld>
            <a:endParaRPr lang="it-IT"/>
          </a:p>
        </p:txBody>
      </p:sp>
      <p:sp>
        <p:nvSpPr>
          <p:cNvPr id="6"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A401BEE-A115-44F7-9CFB-E4CF595FD846}"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31031C4-F58C-4F11-A393-6C1CBA8F64B5}" type="datetime1">
              <a:rPr lang="it-IT"/>
              <a:pPr>
                <a:defRPr/>
              </a:pPr>
              <a:t>05/12/2017</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26316E7-103C-46B1-9481-1A6BEF63579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15398DA6-BDE9-445E-BACA-9647FA77D2B5}"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fontAlgn="base">
              <a:spcBef>
                <a:spcPct val="0"/>
              </a:spcBef>
              <a:spcAft>
                <a:spcPct val="0"/>
              </a:spcAft>
              <a:defRPr>
                <a:latin typeface="Arial" pitchFamily="34" charset="0"/>
              </a:defRPr>
            </a:lvl1pPr>
          </a:lstStyle>
          <a:p>
            <a:pPr>
              <a:defRPr/>
            </a:pPr>
            <a:fld id="{A82C7135-2138-45A4-BC80-B22CC17B6D6A}" type="slidenum">
              <a:rPr lang="it-IT"/>
              <a:pPr>
                <a:defRPr/>
              </a:pPr>
              <a:t>‹N›</a:t>
            </a:fld>
            <a:endParaRPr lang="it-IT"/>
          </a:p>
        </p:txBody>
      </p:sp>
      <p:sp>
        <p:nvSpPr>
          <p:cNvPr id="10"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11" name="Segnaposto data 6"/>
          <p:cNvSpPr>
            <a:spLocks noGrp="1"/>
          </p:cNvSpPr>
          <p:nvPr>
            <p:ph type="dt" sz="half" idx="12"/>
          </p:nvPr>
        </p:nvSpPr>
        <p:spPr/>
        <p:txBody>
          <a:bodyPr/>
          <a:lstStyle>
            <a:lvl1pPr fontAlgn="base">
              <a:spcBef>
                <a:spcPct val="0"/>
              </a:spcBef>
              <a:spcAft>
                <a:spcPct val="0"/>
              </a:spcAft>
              <a:defRPr>
                <a:latin typeface="Arial" pitchFamily="34" charset="0"/>
              </a:defRPr>
            </a:lvl1pPr>
          </a:lstStyle>
          <a:p>
            <a:pPr>
              <a:defRPr/>
            </a:pPr>
            <a:fld id="{CE260B44-C0D1-4F4D-8195-F4A28C2FDA60}" type="datetime1">
              <a:rPr lang="it-IT"/>
              <a:pPr>
                <a:defRPr/>
              </a:pPr>
              <a:t>05/12/2017</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D53D4AA-8756-4B20-8AEB-D4BBFCBE9E21}" type="datetime1">
              <a:rPr lang="it-IT"/>
              <a:pPr>
                <a:defRPr/>
              </a:pPr>
              <a:t>05/12/2017</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59B16C1-8920-42DD-90C6-39F08A0DCDA0}"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97DFD99-BBC9-48D2-B8D1-15D1467EF0EB}" type="datetime1">
              <a:rPr lang="it-IT"/>
              <a:pPr>
                <a:defRPr/>
              </a:pPr>
              <a:t>05/12/2017</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00EA301-D0F0-4E7D-9597-53D3F1EF6A8C}"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FEB856-7D01-43F9-A2F2-DC4E75D74105}"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B777A018-BC13-4408-BC62-5FC57518AF73}"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0B6D63C-9446-4024-83BE-75EA0A13F251}" type="datetime1">
              <a:rPr lang="it-IT"/>
              <a:pPr>
                <a:defRPr/>
              </a:pPr>
              <a:t>05/12/2017</a:t>
            </a:fld>
            <a:endParaRPr lang="it-IT"/>
          </a:p>
        </p:txBody>
      </p:sp>
      <p:sp>
        <p:nvSpPr>
          <p:cNvPr id="6" name="Segnaposto numero diapositiva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1C843CC5-76ED-4DD9-A04F-27AF6224E6C8}" type="slidenum">
              <a:rPr lang="it-IT"/>
              <a:pPr>
                <a:defRPr/>
              </a:pPr>
              <a:t>‹N›</a:t>
            </a:fld>
            <a:endParaRPr 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5EB361E-8571-4A96-9B5B-EAA9D6FE43CD}"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3CB3BA3-B859-4D91-AD9A-A4B4A0BA614F}"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5885A50-5F1F-4521-A9D5-66CB0C10D12B}" type="datetime1">
              <a:rPr lang="it-IT"/>
              <a:pPr>
                <a:defRPr/>
              </a:pPr>
              <a:t>05/12/2017</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 Giuseppe Renato Croce </a:t>
            </a:r>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5E6256F-FEAB-49DF-9F8D-01F079D26F6F}"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grpSp>
      <p:sp>
        <p:nvSpPr>
          <p:cNvPr id="11469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it-IT" noProof="0" smtClean="0"/>
              <a:t>Fare clic per modificare lo stile del titolo dello schema</a:t>
            </a:r>
          </a:p>
        </p:txBody>
      </p:sp>
      <p:sp>
        <p:nvSpPr>
          <p:cNvPr id="11469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7" name="Rectangle 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8"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10BEC630-DB28-4E75-A999-A90527076E25}" type="slidenum">
              <a:rPr lang="it-IT"/>
              <a:pPr>
                <a:defRPr/>
              </a:pPr>
              <a:t>‹N›</a:t>
            </a:fld>
            <a:endParaRPr lang="it-IT"/>
          </a:p>
        </p:txBody>
      </p:sp>
    </p:spTree>
  </p:cSld>
  <p:clrMapOvr>
    <a:masterClrMapping/>
  </p:clrMapOvr>
  <p:transition>
    <p:split orient="vert" dir="in"/>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5C2409BD-8958-484D-BB6E-4C3F545EAC7C}" type="slidenum">
              <a:rPr lang="it-IT"/>
              <a:pPr>
                <a:defRPr/>
              </a:pPr>
              <a:t>‹N›</a:t>
            </a:fld>
            <a:endParaRPr lang="it-IT"/>
          </a:p>
        </p:txBody>
      </p:sp>
    </p:spTree>
  </p:cSld>
  <p:clrMapOvr>
    <a:masterClrMapping/>
  </p:clrMapOvr>
  <p:transition>
    <p:split orient="vert"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20B015CA-C45F-4C5D-82F1-FB4D2A68BB79}" type="slidenum">
              <a:rPr lang="it-IT"/>
              <a:pPr>
                <a:defRPr/>
              </a:pPr>
              <a:t>‹N›</a:t>
            </a:fld>
            <a:endParaRPr lang="it-IT"/>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pPr>
              <a:defRPr/>
            </a:pPr>
            <a:fld id="{B11E9D1C-BF02-451D-B0C7-ED8C660540D3}"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6E95A566-276F-40EE-BE92-B2C1095EDA92}" type="slidenum">
              <a:rPr lang="it-IT"/>
              <a:pPr>
                <a:defRPr/>
              </a:pPr>
              <a:t>‹N›</a:t>
            </a:fld>
            <a:endParaRPr lang="it-IT"/>
          </a:p>
        </p:txBody>
      </p:sp>
    </p:spTree>
  </p:cSld>
  <p:clrMapOvr>
    <a:masterClrMapping/>
  </p:clrMapOvr>
  <p:transition>
    <p:split orient="vert"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8" name="Segnaposto piè di pagina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9" name="Segnaposto numero diapositiva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2C025562-AF71-41A5-AEDE-F171309D1DC6}" type="slidenum">
              <a:rPr lang="it-IT"/>
              <a:pPr>
                <a:defRPr/>
              </a:pPr>
              <a:t>‹N›</a:t>
            </a:fld>
            <a:endParaRPr lang="it-IT"/>
          </a:p>
        </p:txBody>
      </p:sp>
    </p:spTree>
  </p:cSld>
  <p:clrMapOvr>
    <a:masterClrMapping/>
  </p:clrMapOvr>
  <p:transition>
    <p:split orient="vert"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4" name="Segnaposto piè di pagina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5" name="Segnaposto numero diapositiva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64E165FC-B3A0-4B9F-AABE-3DAF26674E46}" type="slidenum">
              <a:rPr lang="it-IT"/>
              <a:pPr>
                <a:defRPr/>
              </a:pPr>
              <a:t>‹N›</a:t>
            </a:fld>
            <a:endParaRPr lang="it-IT"/>
          </a:p>
        </p:txBody>
      </p:sp>
    </p:spTree>
  </p:cSld>
  <p:clrMapOvr>
    <a:masterClrMapping/>
  </p:clrMapOvr>
  <p:transition>
    <p:split orient="vert"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3" name="Segnaposto piè di pagina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4" name="Segnaposto numero diapositiva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AAB1BA57-20AC-4823-8979-34C0F70A4247}" type="slidenum">
              <a:rPr lang="it-IT"/>
              <a:pPr>
                <a:defRPr/>
              </a:pPr>
              <a:t>‹N›</a:t>
            </a:fld>
            <a:endParaRPr lang="it-IT"/>
          </a:p>
        </p:txBody>
      </p:sp>
    </p:spTree>
  </p:cSld>
  <p:clrMapOvr>
    <a:masterClrMapping/>
  </p:clrMapOvr>
  <p:transition>
    <p:split orient="vert"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A9517614-BA9C-460B-8C1B-2F7BC1890672}" type="slidenum">
              <a:rPr lang="it-IT"/>
              <a:pPr>
                <a:defRPr/>
              </a:pPr>
              <a:t>‹N›</a:t>
            </a:fld>
            <a:endParaRPr lang="it-IT"/>
          </a:p>
        </p:txBody>
      </p:sp>
    </p:spTree>
  </p:cSld>
  <p:clrMapOvr>
    <a:masterClrMapping/>
  </p:clrMapOvr>
  <p:transition>
    <p:split orient="vert"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0E76FDE3-710C-4B3C-B481-04B65BFDFEAD}" type="slidenum">
              <a:rPr lang="it-IT"/>
              <a:pPr>
                <a:defRPr/>
              </a:pPr>
              <a:t>‹N›</a:t>
            </a:fld>
            <a:endParaRPr lang="it-IT"/>
          </a:p>
        </p:txBody>
      </p:sp>
    </p:spTree>
  </p:cSld>
  <p:clrMapOvr>
    <a:masterClrMapping/>
  </p:clrMapOvr>
  <p:transition>
    <p:split orient="vert"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87B4940B-F762-413A-8448-C6ED584D463A}" type="slidenum">
              <a:rPr lang="it-IT"/>
              <a:pPr>
                <a:defRPr/>
              </a:pPr>
              <a:t>‹N›</a:t>
            </a:fld>
            <a:endParaRPr lang="it-IT"/>
          </a:p>
        </p:txBody>
      </p:sp>
    </p:spTree>
  </p:cSld>
  <p:clrMapOvr>
    <a:masterClrMapping/>
  </p:clrMapOvr>
  <p:transition>
    <p:split orient="ver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E6B90A83-B58A-4357-8D34-4931AD181083}" type="slidenum">
              <a:rPr lang="it-IT"/>
              <a:pPr>
                <a:defRPr/>
              </a:pPr>
              <a:t>‹N›</a:t>
            </a:fld>
            <a:endParaRPr lang="it-IT"/>
          </a:p>
        </p:txBody>
      </p:sp>
    </p:spTree>
  </p:cSld>
  <p:clrMapOvr>
    <a:masterClrMapping/>
  </p:clrMapOvr>
  <p:transition>
    <p:split orient="vert"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grpSp>
      <p:sp>
        <p:nvSpPr>
          <p:cNvPr id="114693"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it-IT" noProof="0" smtClean="0"/>
              <a:t>Fare clic per modificare lo stile del titolo dello schema</a:t>
            </a:r>
          </a:p>
        </p:txBody>
      </p:sp>
      <p:sp>
        <p:nvSpPr>
          <p:cNvPr id="11469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it-IT" noProof="0" smtClean="0"/>
              <a:t>Fare clic per modificare lo stile del sottotitolo dello schema</a:t>
            </a:r>
          </a:p>
        </p:txBody>
      </p:sp>
      <p:sp>
        <p:nvSpPr>
          <p:cNvPr id="7" name="Rectangle 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8"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B6454258-46E1-4D3F-B9DF-089A458B32EE}" type="slidenum">
              <a:rPr lang="it-IT"/>
              <a:pPr>
                <a:defRPr/>
              </a:pPr>
              <a:t>‹N›</a:t>
            </a:fld>
            <a:endParaRPr lang="it-IT"/>
          </a:p>
        </p:txBody>
      </p:sp>
    </p:spTree>
  </p:cSld>
  <p:clrMapOvr>
    <a:masterClrMapping/>
  </p:clrMapOvr>
  <p:transition>
    <p:split orient="vert" dir="in"/>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7C7BBE89-4358-4ED5-BB99-3694C271496A}" type="slidenum">
              <a:rPr lang="it-IT"/>
              <a:pPr>
                <a:defRPr/>
              </a:pPr>
              <a:t>‹N›</a:t>
            </a:fld>
            <a:endParaRPr lang="it-IT"/>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pPr>
              <a:defRPr/>
            </a:pPr>
            <a:fld id="{477BBF28-6A8F-4183-B1E5-3FDD8D5BD035}"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A206B290-C4BF-460B-852E-C106A7E17716}" type="slidenum">
              <a:rPr lang="it-IT"/>
              <a:pPr>
                <a:defRPr/>
              </a:pPr>
              <a:t>‹N›</a:t>
            </a:fld>
            <a:endParaRPr lang="it-IT"/>
          </a:p>
        </p:txBody>
      </p:sp>
    </p:spTree>
  </p:cSld>
  <p:clrMapOvr>
    <a:masterClrMapping/>
  </p:clrMapOvr>
  <p:transition>
    <p:split orient="vert"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830817FD-A79C-4E16-8D2D-8A11E07E7BD7}" type="slidenum">
              <a:rPr lang="it-IT"/>
              <a:pPr>
                <a:defRPr/>
              </a:pPr>
              <a:t>‹N›</a:t>
            </a:fld>
            <a:endParaRPr lang="it-IT"/>
          </a:p>
        </p:txBody>
      </p:sp>
    </p:spTree>
  </p:cSld>
  <p:clrMapOvr>
    <a:masterClrMapping/>
  </p:clrMapOvr>
  <p:transition>
    <p:split orient="vert"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8" name="Segnaposto piè di pagina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9" name="Segnaposto numero diapositiva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158C241B-3643-4078-9422-B4E18D42FC35}" type="slidenum">
              <a:rPr lang="it-IT"/>
              <a:pPr>
                <a:defRPr/>
              </a:pPr>
              <a:t>‹N›</a:t>
            </a:fld>
            <a:endParaRPr lang="it-IT"/>
          </a:p>
        </p:txBody>
      </p:sp>
    </p:spTree>
  </p:cSld>
  <p:clrMapOvr>
    <a:masterClrMapping/>
  </p:clrMapOvr>
  <p:transition>
    <p:split orient="vert"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4" name="Segnaposto piè di pagina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5" name="Segnaposto numero diapositiva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C720662A-8F99-42C2-97A1-082D200B3B24}" type="slidenum">
              <a:rPr lang="it-IT"/>
              <a:pPr>
                <a:defRPr/>
              </a:pPr>
              <a:t>‹N›</a:t>
            </a:fld>
            <a:endParaRPr lang="it-IT"/>
          </a:p>
        </p:txBody>
      </p:sp>
    </p:spTree>
  </p:cSld>
  <p:clrMapOvr>
    <a:masterClrMapping/>
  </p:clrMapOvr>
  <p:transition>
    <p:split orient="vert"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3" name="Segnaposto piè di pagina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4" name="Segnaposto numero diapositiva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25EA81A4-5E8C-4943-9A82-0047FEE9E8F8}" type="slidenum">
              <a:rPr lang="it-IT"/>
              <a:pPr>
                <a:defRPr/>
              </a:pPr>
              <a:t>‹N›</a:t>
            </a:fld>
            <a:endParaRPr lang="it-IT"/>
          </a:p>
        </p:txBody>
      </p:sp>
    </p:spTree>
  </p:cSld>
  <p:clrMapOvr>
    <a:masterClrMapping/>
  </p:clrMapOvr>
  <p:transition>
    <p:split orient="vert"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CB94479B-7A88-4FE7-A029-53F05D22B381}" type="slidenum">
              <a:rPr lang="it-IT"/>
              <a:pPr>
                <a:defRPr/>
              </a:pPr>
              <a:t>‹N›</a:t>
            </a:fld>
            <a:endParaRPr lang="it-IT"/>
          </a:p>
        </p:txBody>
      </p:sp>
    </p:spTree>
  </p:cSld>
  <p:clrMapOvr>
    <a:masterClrMapping/>
  </p:clrMapOvr>
  <p:transition>
    <p:split orient="vert"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FFDEF641-5935-491C-941B-EA9D1A53A8EA}" type="slidenum">
              <a:rPr lang="it-IT"/>
              <a:pPr>
                <a:defRPr/>
              </a:pPr>
              <a:t>‹N›</a:t>
            </a:fld>
            <a:endParaRPr lang="it-IT"/>
          </a:p>
        </p:txBody>
      </p:sp>
    </p:spTree>
  </p:cSld>
  <p:clrMapOvr>
    <a:masterClrMapping/>
  </p:clrMapOvr>
  <p:transition>
    <p:split orient="vert"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C59F43F7-8D2E-4EF2-B725-BA392FF8C734}" type="slidenum">
              <a:rPr lang="it-IT"/>
              <a:pPr>
                <a:defRPr/>
              </a:pPr>
              <a:t>‹N›</a:t>
            </a:fld>
            <a:endParaRPr lang="it-IT"/>
          </a:p>
        </p:txBody>
      </p:sp>
    </p:spTree>
  </p:cSld>
  <p:clrMapOvr>
    <a:masterClrMapping/>
  </p:clrMapOvr>
  <p:transition>
    <p:split orient="vert"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800"/>
            </a:lvl1pPr>
          </a:lstStyle>
          <a:p>
            <a:pPr>
              <a:defRPr/>
            </a:pPr>
            <a:endParaRPr 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endParaRPr 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1800"/>
            </a:lvl1pPr>
          </a:lstStyle>
          <a:p>
            <a:pPr>
              <a:defRPr/>
            </a:pPr>
            <a:fld id="{393FC151-633B-4E2C-84E4-27DD4D3BCCC3}" type="slidenum">
              <a:rPr lang="it-IT"/>
              <a:pPr>
                <a:defRPr/>
              </a:pPr>
              <a:t>‹N›</a:t>
            </a:fld>
            <a:endParaRPr lang="it-IT"/>
          </a:p>
        </p:txBody>
      </p:sp>
    </p:spTree>
  </p:cSld>
  <p:clrMapOvr>
    <a:masterClrMapping/>
  </p:clrMapOvr>
  <p:transition>
    <p:split orient="vert"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8ED998C6-3816-4D78-9094-3F16268B1EC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pPr>
              <a:defRPr/>
            </a:pPr>
            <a:fld id="{4FC8E987-28A5-4D6A-BEA1-CC6C0CE4E614}" type="slidenum">
              <a:rPr lang="it-IT"/>
              <a:pPr>
                <a:defRPr/>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526918E5-ABBF-4F5D-B300-41641709B5D3}" type="slidenum">
              <a:rPr lang="it-IT"/>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CD56409E-FBE1-4C9E-8A6E-B73FCF6A8A6A}"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57ED4E6C-D560-4523-A651-A1BA68FA1FE8}"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pPr>
              <a:defRPr/>
            </a:pPr>
            <a:fld id="{63AE51B3-8CEF-4068-91F0-F4D86225668C}" type="slidenum">
              <a:rPr lang="it-IT"/>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pPr>
              <a:defRPr/>
            </a:pPr>
            <a:fld id="{620B0887-2558-43F4-9171-F5089BE8568A}"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pPr>
              <a:defRPr/>
            </a:pPr>
            <a:fld id="{4BD5F740-2D95-4040-B5D2-6AB6455C5D3D}"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E2F9D9B4-DEF3-4E1E-8C60-AF03201C1001}"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C5410E77-A032-4040-A179-69A68649E2F8}"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B4D64D61-DB5C-43AE-B583-E2E5D903B83C}"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CC2EF1DE-5116-4AB7-999E-F2C79E50906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667F8882-68CC-4829-B782-F8551F3E8EFD}" type="slidenum">
              <a:rPr lang="it-IT"/>
              <a:pPr>
                <a:defRPr/>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4A6A5E2E-679C-43CD-8203-719188689A77}"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847D1253-BB90-4A4B-A50A-CFDF0EF3FF0C}"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a:defRPr/>
              </a:pPr>
              <a:endParaRPr lang="it-IT">
                <a:solidFill>
                  <a:srgbClr val="FFFFFF"/>
                </a:solidFill>
                <a:latin typeface="Tahoma" pitchFamily="34"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it-IT"/>
            </a:p>
          </p:txBody>
        </p:sp>
      </p:grpSp>
      <p:sp>
        <p:nvSpPr>
          <p:cNvPr id="481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481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it-IT" altLang="it-IT" noProof="0" smtClean="0"/>
              <a:t>Fare clic per modificare lo stile del titolo</a:t>
            </a:r>
          </a:p>
        </p:txBody>
      </p:sp>
      <p:sp>
        <p:nvSpPr>
          <p:cNvPr id="7" name="Rectangle 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8" name="Rectangle 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9"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C86E440C-37DF-49F8-91E6-CD0E165A62E5}" type="slidenum">
              <a:rPr lang="it-IT" altLang="it-IT"/>
              <a:pPr>
                <a:defRPr/>
              </a:pPr>
              <a:t>‹N›</a:t>
            </a:fld>
            <a:endParaRPr lang="it-IT" altLang="it-IT"/>
          </a:p>
        </p:txBody>
      </p:sp>
    </p:spTree>
  </p:cSld>
  <p:clrMapOvr>
    <a:masterClrMapping/>
  </p:clrMapOvr>
  <p:transition>
    <p:comb/>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B86280FA-AB32-438B-9ADF-7AD906F65968}" type="slidenum">
              <a:rPr lang="it-IT" altLang="it-IT"/>
              <a:pPr>
                <a:defRPr/>
              </a:pPr>
              <a:t>‹N›</a:t>
            </a:fld>
            <a:endParaRPr lang="it-IT" altLang="it-IT"/>
          </a:p>
        </p:txBody>
      </p:sp>
    </p:spTree>
  </p:cSld>
  <p:clrMapOvr>
    <a:masterClrMapping/>
  </p:clrMapOvr>
  <p:transition>
    <p:comb/>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2698BB02-9B55-47C3-A51C-7A87F291C9CF}" type="slidenum">
              <a:rPr lang="it-IT" altLang="it-IT"/>
              <a:pPr>
                <a:defRPr/>
              </a:pPr>
              <a:t>‹N›</a:t>
            </a:fld>
            <a:endParaRPr lang="it-IT" altLang="it-IT"/>
          </a:p>
        </p:txBody>
      </p:sp>
    </p:spTree>
  </p:cSld>
  <p:clrMapOvr>
    <a:masterClrMapping/>
  </p:clrMapOvr>
  <p:transition>
    <p:comb/>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3F028D9E-A2C7-4BEC-AA17-F6534FEB2533}" type="slidenum">
              <a:rPr lang="it-IT" altLang="it-IT"/>
              <a:pPr>
                <a:defRPr/>
              </a:pPr>
              <a:t>‹N›</a:t>
            </a:fld>
            <a:endParaRPr lang="it-IT" altLang="it-IT"/>
          </a:p>
        </p:txBody>
      </p:sp>
    </p:spTree>
  </p:cSld>
  <p:clrMapOvr>
    <a:masterClrMapping/>
  </p:clrMapOvr>
  <p:transition>
    <p:comb/>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8" name="Segnaposto piè di pagina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9" name="Segnaposto numero diapositiva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3D11F133-FA5C-4C4D-B714-E5A71FC28D65}" type="slidenum">
              <a:rPr lang="it-IT" altLang="it-IT"/>
              <a:pPr>
                <a:defRPr/>
              </a:pPr>
              <a:t>‹N›</a:t>
            </a:fld>
            <a:endParaRPr lang="it-IT" altLang="it-IT"/>
          </a:p>
        </p:txBody>
      </p:sp>
    </p:spTree>
  </p:cSld>
  <p:clrMapOvr>
    <a:masterClrMapping/>
  </p:clrMapOvr>
  <p:transition>
    <p:comb/>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4" name="Segnaposto piè di pagina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5" name="Segnaposto numero diapositiva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B736CAB7-7DD7-42AC-95CD-2615A363725E}" type="slidenum">
              <a:rPr lang="it-IT" altLang="it-IT"/>
              <a:pPr>
                <a:defRPr/>
              </a:pPr>
              <a:t>‹N›</a:t>
            </a:fld>
            <a:endParaRPr lang="it-IT" altLang="it-IT"/>
          </a:p>
        </p:txBody>
      </p:sp>
    </p:spTree>
  </p:cSld>
  <p:clrMapOvr>
    <a:masterClrMapping/>
  </p:clrMapOvr>
  <p:transition>
    <p:comb/>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3" name="Segnaposto piè di pagina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4" name="Segnaposto numero diapositiva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BB977572-A639-4701-BA74-2F8AB2E62391}" type="slidenum">
              <a:rPr lang="it-IT" altLang="it-IT"/>
              <a:pPr>
                <a:defRPr/>
              </a:pPr>
              <a:t>‹N›</a:t>
            </a:fld>
            <a:endParaRPr lang="it-IT" altLang="it-IT"/>
          </a:p>
        </p:txBody>
      </p:sp>
    </p:spTree>
  </p:cSld>
  <p:clrMapOvr>
    <a:masterClrMapping/>
  </p:clrMapOvr>
  <p:transition>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BFC688D6-2664-467A-BCF6-9EB76F29C112}" type="slidenum">
              <a:rPr lang="it-IT" altLang="it-IT"/>
              <a:pPr>
                <a:defRPr/>
              </a:pPr>
              <a:t>‹N›</a:t>
            </a:fld>
            <a:endParaRPr lang="it-IT" altLang="it-IT"/>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6782AA7E-E5B7-4E30-AF52-7A8CC5FAF8BA}" type="slidenum">
              <a:rPr lang="it-IT"/>
              <a:pPr>
                <a:defRPr/>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6" name="Segnaposto piè di pagina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7" name="Segnaposto numero diapositiva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34A17F68-287F-4AE4-8314-4877B9421AB8}" type="slidenum">
              <a:rPr lang="it-IT" altLang="it-IT"/>
              <a:pPr>
                <a:defRPr/>
              </a:pPr>
              <a:t>‹N›</a:t>
            </a:fld>
            <a:endParaRPr lang="it-IT" altLang="it-IT"/>
          </a:p>
        </p:txBody>
      </p:sp>
    </p:spTree>
  </p:cSld>
  <p:clrMapOvr>
    <a:masterClrMapping/>
  </p:clrMapOvr>
  <p:transition>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7D766D6A-98C3-4A40-B43A-05FBC054AA4B}" type="slidenum">
              <a:rPr lang="it-IT" altLang="it-IT"/>
              <a:pPr>
                <a:defRPr/>
              </a:pPr>
              <a:t>‹N›</a:t>
            </a:fld>
            <a:endParaRPr lang="it-IT" altLang="it-IT"/>
          </a:p>
        </p:txBody>
      </p:sp>
    </p:spTree>
  </p:cSld>
  <p:clrMapOvr>
    <a:masterClrMapping/>
  </p:clrMapOvr>
  <p:transition>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a:latin typeface="Arial" pitchFamily="34" charset="0"/>
              </a:defRPr>
            </a:lvl1pPr>
          </a:lstStyle>
          <a:p>
            <a:pPr>
              <a:defRPr/>
            </a:pPr>
            <a:endParaRPr lang="it-IT" altLang="it-IT"/>
          </a:p>
        </p:txBody>
      </p:sp>
      <p:sp>
        <p:nvSpPr>
          <p:cNvPr id="5" name="Segnaposto piè di pagina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endParaRPr lang="it-IT" altLang="it-IT"/>
          </a:p>
        </p:txBody>
      </p:sp>
      <p:sp>
        <p:nvSpPr>
          <p:cNvPr id="6"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pitchFamily="34" charset="0"/>
              </a:defRPr>
            </a:lvl1pPr>
          </a:lstStyle>
          <a:p>
            <a:pPr>
              <a:defRPr/>
            </a:pPr>
            <a:fld id="{65E42735-2E23-4511-AC28-DB09B173AA50}" type="slidenum">
              <a:rPr lang="it-IT" altLang="it-IT"/>
              <a:pPr>
                <a:defRPr/>
              </a:pPr>
              <a:t>‹N›</a:t>
            </a:fld>
            <a:endParaRPr lang="it-IT" altLang="it-IT"/>
          </a:p>
        </p:txBody>
      </p:sp>
    </p:spTree>
  </p:cSld>
  <p:clrMapOvr>
    <a:masterClrMapping/>
  </p:clrMapOvr>
  <p:transition>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19032159-D9CA-415B-ADE7-C0F9015E9E1B}" type="slidenum">
              <a:rPr lang="it-IT"/>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CDC27788-B200-4607-9F2C-0A02636A138F}" type="slidenum">
              <a:rPr lang="it-IT"/>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94AFF454-B8D2-4CCD-9322-857219C532C2}" type="slidenum">
              <a:rPr lang="it-IT"/>
              <a:pPr>
                <a:defRPr/>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D6E64623-0495-4709-AB81-89164DC77C95}" type="slidenum">
              <a:rPr lang="it-IT"/>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pPr>
              <a:defRPr/>
            </a:pPr>
            <a:fld id="{0045EB88-ABA0-4D5D-8A74-5C6C690B939D}" type="slidenum">
              <a:rPr lang="it-IT"/>
              <a:pPr>
                <a:defRPr/>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pPr>
              <a:defRPr/>
            </a:pPr>
            <a:fld id="{FAF96250-91A8-4901-9A0D-5E82B2A99CC4}" type="slidenum">
              <a:rPr lang="it-IT"/>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pPr>
              <a:defRPr/>
            </a:pPr>
            <a:fld id="{6B48C962-4F9B-44D9-8486-FED4608B05B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15C9DBB-256E-4C32-8B79-33D9BA07D953}"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616" r:id="rId1"/>
    <p:sldLayoutId id="2147493617" r:id="rId2"/>
    <p:sldLayoutId id="2147493618" r:id="rId3"/>
    <p:sldLayoutId id="2147493619" r:id="rId4"/>
    <p:sldLayoutId id="2147493620" r:id="rId5"/>
    <p:sldLayoutId id="2147493621" r:id="rId6"/>
    <p:sldLayoutId id="2147493622" r:id="rId7"/>
    <p:sldLayoutId id="2147493623" r:id="rId8"/>
    <p:sldLayoutId id="2147493624" r:id="rId9"/>
    <p:sldLayoutId id="2147493625" r:id="rId10"/>
    <p:sldLayoutId id="2147493626" r:id="rId11"/>
    <p:sldLayoutId id="2147493627" r:id="rId12"/>
    <p:sldLayoutId id="2147493628"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FFFFFF"/>
                </a:solidFill>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defRPr>
            </a:lvl1pPr>
          </a:lstStyle>
          <a:p>
            <a:pPr>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a:defRPr/>
            </a:pPr>
            <a:fld id="{942F0B91-3D5E-47B3-8862-68DDF65A3D6B}"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655" r:id="rId1"/>
    <p:sldLayoutId id="2147493656" r:id="rId2"/>
    <p:sldLayoutId id="2147493657" r:id="rId3"/>
    <p:sldLayoutId id="2147493658" r:id="rId4"/>
    <p:sldLayoutId id="2147493659" r:id="rId5"/>
    <p:sldLayoutId id="2147493660" r:id="rId6"/>
    <p:sldLayoutId id="2147493661" r:id="rId7"/>
    <p:sldLayoutId id="2147493662" r:id="rId8"/>
    <p:sldLayoutId id="2147493663" r:id="rId9"/>
    <p:sldLayoutId id="2147493664" r:id="rId10"/>
    <p:sldLayoutId id="2147493665" r:id="rId11"/>
    <p:sldLayoutId id="2147493666" r:id="rId12"/>
    <p:sldLayoutId id="2147493667"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tile tx="0" ty="0" sx="100000" sy="100000" flip="none" algn="tl"/>
        </a:blipFill>
        <a:effectLst/>
      </p:bgPr>
    </p:bg>
    <p:spTree>
      <p:nvGrpSpPr>
        <p:cNvPr id="1" name=""/>
        <p:cNvGrpSpPr/>
        <p:nvPr/>
      </p:nvGrpSpPr>
      <p:grpSpPr>
        <a:xfrm>
          <a:off x="0" y="0"/>
          <a:ext cx="0" cy="0"/>
          <a:chOff x="0" y="0"/>
          <a:chExt cx="0" cy="0"/>
        </a:xfrm>
      </p:grpSpPr>
      <p:pic>
        <p:nvPicPr>
          <p:cNvPr id="11266" name="Immagine 3" descr="cover_presentazione.jpg"/>
          <p:cNvPicPr>
            <a:picLocks noChangeAspect="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11267"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93734" r:id="rId1"/>
    <p:sldLayoutId id="2147493735" r:id="rId2"/>
    <p:sldLayoutId id="2147493736"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Arial"/>
              </a:defRPr>
            </a:lvl1pPr>
          </a:lstStyle>
          <a:p>
            <a:pPr>
              <a:defRPr/>
            </a:pPr>
            <a:fld id="{5BB150C4-89B1-4978-9C57-CF281E77F5C6}" type="datetime1">
              <a:rPr lang="it-IT"/>
              <a:pPr>
                <a:defRPr/>
              </a:pPr>
              <a:t>05/12/2017</a:t>
            </a:fld>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Arial"/>
              </a:defRPr>
            </a:lvl1pPr>
          </a:lstStyle>
          <a:p>
            <a:pPr>
              <a:defRPr/>
            </a:pPr>
            <a:r>
              <a:rPr lang="it-IT"/>
              <a:t>Prof. Giuseppe Renato Croce </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rgbClr val="FEFAC9"/>
                </a:solidFill>
                <a:latin typeface="Arial"/>
              </a:defRPr>
            </a:lvl1pPr>
          </a:lstStyle>
          <a:p>
            <a:pPr>
              <a:defRPr/>
            </a:pPr>
            <a:fld id="{3E4D54B4-CD8E-4B52-B3BD-A70D7111F387}" type="slidenum">
              <a:rPr lang="it-IT"/>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93668" r:id="rId1"/>
    <p:sldLayoutId id="2147493669" r:id="rId2"/>
    <p:sldLayoutId id="2147493670" r:id="rId3"/>
    <p:sldLayoutId id="2147493671" r:id="rId4"/>
    <p:sldLayoutId id="2147493672" r:id="rId5"/>
    <p:sldLayoutId id="2147493673" r:id="rId6"/>
    <p:sldLayoutId id="2147493674" r:id="rId7"/>
    <p:sldLayoutId id="2147493675" r:id="rId8"/>
    <p:sldLayoutId id="2147493676" r:id="rId9"/>
    <p:sldLayoutId id="2147493677" r:id="rId10"/>
    <p:sldLayoutId id="2147493678" r:id="rId11"/>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Black" pitchFamily="34" charset="0"/>
        </a:defRPr>
      </a:lvl2pPr>
      <a:lvl3pPr algn="l" rtl="0" eaLnBrk="0" fontAlgn="base" hangingPunct="0">
        <a:spcBef>
          <a:spcPct val="0"/>
        </a:spcBef>
        <a:spcAft>
          <a:spcPct val="0"/>
        </a:spcAft>
        <a:defRPr sz="4200">
          <a:solidFill>
            <a:srgbClr val="F9F9F9"/>
          </a:solidFill>
          <a:latin typeface="Arial Black" pitchFamily="34" charset="0"/>
        </a:defRPr>
      </a:lvl3pPr>
      <a:lvl4pPr algn="l" rtl="0" eaLnBrk="0" fontAlgn="base" hangingPunct="0">
        <a:spcBef>
          <a:spcPct val="0"/>
        </a:spcBef>
        <a:spcAft>
          <a:spcPct val="0"/>
        </a:spcAft>
        <a:defRPr sz="4200">
          <a:solidFill>
            <a:srgbClr val="F9F9F9"/>
          </a:solidFill>
          <a:latin typeface="Arial Black" pitchFamily="34" charset="0"/>
        </a:defRPr>
      </a:lvl4pPr>
      <a:lvl5pPr algn="l" rtl="0" eaLnBrk="0" fontAlgn="base" hangingPunct="0">
        <a:spcBef>
          <a:spcPct val="0"/>
        </a:spcBef>
        <a:spcAft>
          <a:spcPct val="0"/>
        </a:spcAft>
        <a:defRPr sz="4200">
          <a:solidFill>
            <a:srgbClr val="F9F9F9"/>
          </a:solidFill>
          <a:latin typeface="Arial Black" pitchFamily="34" charset="0"/>
        </a:defRPr>
      </a:lvl5pPr>
      <a:lvl6pPr marL="457200" algn="l" rtl="0" fontAlgn="base">
        <a:spcBef>
          <a:spcPct val="0"/>
        </a:spcBef>
        <a:spcAft>
          <a:spcPct val="0"/>
        </a:spcAft>
        <a:defRPr sz="4200">
          <a:solidFill>
            <a:srgbClr val="F9F9F9"/>
          </a:solidFill>
          <a:latin typeface="Arial Black" pitchFamily="34" charset="0"/>
        </a:defRPr>
      </a:lvl6pPr>
      <a:lvl7pPr marL="914400" algn="l" rtl="0" fontAlgn="base">
        <a:spcBef>
          <a:spcPct val="0"/>
        </a:spcBef>
        <a:spcAft>
          <a:spcPct val="0"/>
        </a:spcAft>
        <a:defRPr sz="4200">
          <a:solidFill>
            <a:srgbClr val="F9F9F9"/>
          </a:solidFill>
          <a:latin typeface="Arial Black" pitchFamily="34" charset="0"/>
        </a:defRPr>
      </a:lvl7pPr>
      <a:lvl8pPr marL="1371600" algn="l" rtl="0" fontAlgn="base">
        <a:spcBef>
          <a:spcPct val="0"/>
        </a:spcBef>
        <a:spcAft>
          <a:spcPct val="0"/>
        </a:spcAft>
        <a:defRPr sz="4200">
          <a:solidFill>
            <a:srgbClr val="F9F9F9"/>
          </a:solidFill>
          <a:latin typeface="Arial Black" pitchFamily="34" charset="0"/>
        </a:defRPr>
      </a:lvl8pPr>
      <a:lvl9pPr marL="1828800" algn="l" rtl="0" fontAlgn="base">
        <a:spcBef>
          <a:spcPct val="0"/>
        </a:spcBef>
        <a:spcAft>
          <a:spcPct val="0"/>
        </a:spcAft>
        <a:defRPr sz="4200">
          <a:solidFill>
            <a:srgbClr val="F9F9F9"/>
          </a:solidFill>
          <a:latin typeface="Arial Black"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Arial"/>
              </a:defRPr>
            </a:lvl1pPr>
          </a:lstStyle>
          <a:p>
            <a:pPr>
              <a:defRPr/>
            </a:pPr>
            <a:fld id="{97636C27-9E78-4F82-A503-996DFEF99468}" type="datetime1">
              <a:rPr lang="it-IT"/>
              <a:pPr>
                <a:defRPr/>
              </a:pPr>
              <a:t>05/12/2017</a:t>
            </a:fld>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Arial"/>
              </a:defRPr>
            </a:lvl1pPr>
          </a:lstStyle>
          <a:p>
            <a:pPr>
              <a:defRPr/>
            </a:pPr>
            <a:r>
              <a:rPr lang="it-IT"/>
              <a:t>Prof. Giuseppe Renato Croce </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rgbClr val="FEFAC9"/>
                </a:solidFill>
                <a:latin typeface="Arial"/>
              </a:defRPr>
            </a:lvl1pPr>
          </a:lstStyle>
          <a:p>
            <a:pPr>
              <a:defRPr/>
            </a:pPr>
            <a:fld id="{845C2A40-54B7-4BE7-96A4-77C1AF707447}" type="slidenum">
              <a:rPr lang="it-IT"/>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93679" r:id="rId1"/>
    <p:sldLayoutId id="2147493680" r:id="rId2"/>
    <p:sldLayoutId id="2147493681" r:id="rId3"/>
    <p:sldLayoutId id="2147493682" r:id="rId4"/>
    <p:sldLayoutId id="2147493683" r:id="rId5"/>
    <p:sldLayoutId id="2147493684" r:id="rId6"/>
    <p:sldLayoutId id="2147493685" r:id="rId7"/>
    <p:sldLayoutId id="2147493686" r:id="rId8"/>
    <p:sldLayoutId id="2147493687" r:id="rId9"/>
    <p:sldLayoutId id="2147493688" r:id="rId10"/>
    <p:sldLayoutId id="2147493689" r:id="rId11"/>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Black" pitchFamily="34" charset="0"/>
        </a:defRPr>
      </a:lvl2pPr>
      <a:lvl3pPr algn="l" rtl="0" eaLnBrk="0" fontAlgn="base" hangingPunct="0">
        <a:spcBef>
          <a:spcPct val="0"/>
        </a:spcBef>
        <a:spcAft>
          <a:spcPct val="0"/>
        </a:spcAft>
        <a:defRPr sz="4200">
          <a:solidFill>
            <a:srgbClr val="F9F9F9"/>
          </a:solidFill>
          <a:latin typeface="Arial Black" pitchFamily="34" charset="0"/>
        </a:defRPr>
      </a:lvl3pPr>
      <a:lvl4pPr algn="l" rtl="0" eaLnBrk="0" fontAlgn="base" hangingPunct="0">
        <a:spcBef>
          <a:spcPct val="0"/>
        </a:spcBef>
        <a:spcAft>
          <a:spcPct val="0"/>
        </a:spcAft>
        <a:defRPr sz="4200">
          <a:solidFill>
            <a:srgbClr val="F9F9F9"/>
          </a:solidFill>
          <a:latin typeface="Arial Black" pitchFamily="34" charset="0"/>
        </a:defRPr>
      </a:lvl4pPr>
      <a:lvl5pPr algn="l" rtl="0" eaLnBrk="0" fontAlgn="base" hangingPunct="0">
        <a:spcBef>
          <a:spcPct val="0"/>
        </a:spcBef>
        <a:spcAft>
          <a:spcPct val="0"/>
        </a:spcAft>
        <a:defRPr sz="4200">
          <a:solidFill>
            <a:srgbClr val="F9F9F9"/>
          </a:solidFill>
          <a:latin typeface="Arial Black" pitchFamily="34" charset="0"/>
        </a:defRPr>
      </a:lvl5pPr>
      <a:lvl6pPr marL="457200" algn="l" rtl="0" fontAlgn="base">
        <a:spcBef>
          <a:spcPct val="0"/>
        </a:spcBef>
        <a:spcAft>
          <a:spcPct val="0"/>
        </a:spcAft>
        <a:defRPr sz="4200">
          <a:solidFill>
            <a:srgbClr val="F9F9F9"/>
          </a:solidFill>
          <a:latin typeface="Arial Black" pitchFamily="34" charset="0"/>
        </a:defRPr>
      </a:lvl6pPr>
      <a:lvl7pPr marL="914400" algn="l" rtl="0" fontAlgn="base">
        <a:spcBef>
          <a:spcPct val="0"/>
        </a:spcBef>
        <a:spcAft>
          <a:spcPct val="0"/>
        </a:spcAft>
        <a:defRPr sz="4200">
          <a:solidFill>
            <a:srgbClr val="F9F9F9"/>
          </a:solidFill>
          <a:latin typeface="Arial Black" pitchFamily="34" charset="0"/>
        </a:defRPr>
      </a:lvl7pPr>
      <a:lvl8pPr marL="1371600" algn="l" rtl="0" fontAlgn="base">
        <a:spcBef>
          <a:spcPct val="0"/>
        </a:spcBef>
        <a:spcAft>
          <a:spcPct val="0"/>
        </a:spcAft>
        <a:defRPr sz="4200">
          <a:solidFill>
            <a:srgbClr val="F9F9F9"/>
          </a:solidFill>
          <a:latin typeface="Arial Black" pitchFamily="34" charset="0"/>
        </a:defRPr>
      </a:lvl8pPr>
      <a:lvl9pPr marL="1828800" algn="l" rtl="0" fontAlgn="base">
        <a:spcBef>
          <a:spcPct val="0"/>
        </a:spcBef>
        <a:spcAft>
          <a:spcPct val="0"/>
        </a:spcAft>
        <a:defRPr sz="4200">
          <a:solidFill>
            <a:srgbClr val="F9F9F9"/>
          </a:solidFill>
          <a:latin typeface="Arial Black"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Arial"/>
              </a:defRPr>
            </a:lvl1pPr>
          </a:lstStyle>
          <a:p>
            <a:pPr>
              <a:defRPr/>
            </a:pPr>
            <a:fld id="{AB8A5F58-D9AC-4462-8D23-C6692350AB16}" type="datetime1">
              <a:rPr lang="it-IT"/>
              <a:pPr>
                <a:defRPr/>
              </a:pPr>
              <a:t>05/12/2017</a:t>
            </a:fld>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Arial"/>
              </a:defRPr>
            </a:lvl1pPr>
          </a:lstStyle>
          <a:p>
            <a:pPr>
              <a:defRPr/>
            </a:pPr>
            <a:r>
              <a:rPr lang="it-IT"/>
              <a:t>Prof. Giuseppe Renato Croce </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rgbClr val="FEFAC9"/>
                </a:solidFill>
                <a:latin typeface="Arial"/>
              </a:defRPr>
            </a:lvl1pPr>
          </a:lstStyle>
          <a:p>
            <a:pPr>
              <a:defRPr/>
            </a:pPr>
            <a:fld id="{90FA90BC-2572-4503-9F15-696832BE4961}" type="slidenum">
              <a:rPr lang="it-IT"/>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93690" r:id="rId1"/>
    <p:sldLayoutId id="2147493691" r:id="rId2"/>
    <p:sldLayoutId id="2147493692" r:id="rId3"/>
    <p:sldLayoutId id="2147493693" r:id="rId4"/>
    <p:sldLayoutId id="2147493694" r:id="rId5"/>
    <p:sldLayoutId id="2147493695" r:id="rId6"/>
    <p:sldLayoutId id="2147493696" r:id="rId7"/>
    <p:sldLayoutId id="2147493697" r:id="rId8"/>
    <p:sldLayoutId id="2147493698" r:id="rId9"/>
    <p:sldLayoutId id="2147493699" r:id="rId10"/>
    <p:sldLayoutId id="2147493700" r:id="rId11"/>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Black" pitchFamily="34" charset="0"/>
        </a:defRPr>
      </a:lvl2pPr>
      <a:lvl3pPr algn="l" rtl="0" eaLnBrk="0" fontAlgn="base" hangingPunct="0">
        <a:spcBef>
          <a:spcPct val="0"/>
        </a:spcBef>
        <a:spcAft>
          <a:spcPct val="0"/>
        </a:spcAft>
        <a:defRPr sz="4200">
          <a:solidFill>
            <a:srgbClr val="F9F9F9"/>
          </a:solidFill>
          <a:latin typeface="Arial Black" pitchFamily="34" charset="0"/>
        </a:defRPr>
      </a:lvl3pPr>
      <a:lvl4pPr algn="l" rtl="0" eaLnBrk="0" fontAlgn="base" hangingPunct="0">
        <a:spcBef>
          <a:spcPct val="0"/>
        </a:spcBef>
        <a:spcAft>
          <a:spcPct val="0"/>
        </a:spcAft>
        <a:defRPr sz="4200">
          <a:solidFill>
            <a:srgbClr val="F9F9F9"/>
          </a:solidFill>
          <a:latin typeface="Arial Black" pitchFamily="34" charset="0"/>
        </a:defRPr>
      </a:lvl4pPr>
      <a:lvl5pPr algn="l" rtl="0" eaLnBrk="0" fontAlgn="base" hangingPunct="0">
        <a:spcBef>
          <a:spcPct val="0"/>
        </a:spcBef>
        <a:spcAft>
          <a:spcPct val="0"/>
        </a:spcAft>
        <a:defRPr sz="4200">
          <a:solidFill>
            <a:srgbClr val="F9F9F9"/>
          </a:solidFill>
          <a:latin typeface="Arial Black" pitchFamily="34" charset="0"/>
        </a:defRPr>
      </a:lvl5pPr>
      <a:lvl6pPr marL="457200" algn="l" rtl="0" fontAlgn="base">
        <a:spcBef>
          <a:spcPct val="0"/>
        </a:spcBef>
        <a:spcAft>
          <a:spcPct val="0"/>
        </a:spcAft>
        <a:defRPr sz="4200">
          <a:solidFill>
            <a:srgbClr val="F9F9F9"/>
          </a:solidFill>
          <a:latin typeface="Arial Black" pitchFamily="34" charset="0"/>
        </a:defRPr>
      </a:lvl6pPr>
      <a:lvl7pPr marL="914400" algn="l" rtl="0" fontAlgn="base">
        <a:spcBef>
          <a:spcPct val="0"/>
        </a:spcBef>
        <a:spcAft>
          <a:spcPct val="0"/>
        </a:spcAft>
        <a:defRPr sz="4200">
          <a:solidFill>
            <a:srgbClr val="F9F9F9"/>
          </a:solidFill>
          <a:latin typeface="Arial Black" pitchFamily="34" charset="0"/>
        </a:defRPr>
      </a:lvl7pPr>
      <a:lvl8pPr marL="1371600" algn="l" rtl="0" fontAlgn="base">
        <a:spcBef>
          <a:spcPct val="0"/>
        </a:spcBef>
        <a:spcAft>
          <a:spcPct val="0"/>
        </a:spcAft>
        <a:defRPr sz="4200">
          <a:solidFill>
            <a:srgbClr val="F9F9F9"/>
          </a:solidFill>
          <a:latin typeface="Arial Black" pitchFamily="34" charset="0"/>
        </a:defRPr>
      </a:lvl8pPr>
      <a:lvl9pPr marL="1828800" algn="l" rtl="0" fontAlgn="base">
        <a:spcBef>
          <a:spcPct val="0"/>
        </a:spcBef>
        <a:spcAft>
          <a:spcPct val="0"/>
        </a:spcAft>
        <a:defRPr sz="4200">
          <a:solidFill>
            <a:srgbClr val="F9F9F9"/>
          </a:solidFill>
          <a:latin typeface="Arial Black"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588"/>
            <a:ext cx="9132888" cy="6845300"/>
            <a:chOff x="0" y="1"/>
            <a:chExt cx="5753" cy="4312"/>
          </a:xfrm>
        </p:grpSpPr>
        <p:sp>
          <p:nvSpPr>
            <p:cNvPr id="11366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sp>
          <p:nvSpPr>
            <p:cNvPr id="11366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grpSp>
      <p:sp>
        <p:nvSpPr>
          <p:cNvPr id="11366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113670"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a:solidFill>
                  <a:srgbClr val="FFFFFF"/>
                </a:solidFill>
                <a:effectLst/>
                <a:latin typeface="+mn-lt"/>
              </a:defRPr>
            </a:lvl1pPr>
          </a:lstStyle>
          <a:p>
            <a:pPr>
              <a:defRPr/>
            </a:pPr>
            <a:endParaRPr lang="it-IT"/>
          </a:p>
        </p:txBody>
      </p:sp>
      <p:sp>
        <p:nvSpPr>
          <p:cNvPr id="113671"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FFFFFF"/>
                </a:solidFill>
                <a:effectLst/>
                <a:latin typeface="+mn-lt"/>
              </a:defRPr>
            </a:lvl1pPr>
          </a:lstStyle>
          <a:p>
            <a:pPr>
              <a:defRPr/>
            </a:pPr>
            <a:endParaRPr lang="it-IT"/>
          </a:p>
        </p:txBody>
      </p:sp>
      <p:sp>
        <p:nvSpPr>
          <p:cNvPr id="113673"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a:p>
            <a:pPr lvl="0"/>
            <a:endParaRPr lang="it-IT" altLang="it-IT" smtClean="0"/>
          </a:p>
          <a:p>
            <a:pPr lvl="0"/>
            <a:endParaRPr lang="it-IT" altLang="it-IT" smtClean="0"/>
          </a:p>
        </p:txBody>
      </p:sp>
      <p:sp>
        <p:nvSpPr>
          <p:cNvPr id="11367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effectLst/>
                <a:latin typeface="+mn-lt"/>
              </a:defRPr>
            </a:lvl1pPr>
          </a:lstStyle>
          <a:p>
            <a:pPr>
              <a:defRPr/>
            </a:pPr>
            <a:fld id="{6E9455FF-498B-4782-9581-6DC80A641BEB}"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701" r:id="rId1"/>
    <p:sldLayoutId id="2147493702" r:id="rId2"/>
    <p:sldLayoutId id="2147493703" r:id="rId3"/>
    <p:sldLayoutId id="2147493704" r:id="rId4"/>
    <p:sldLayoutId id="2147493705" r:id="rId5"/>
    <p:sldLayoutId id="2147493706" r:id="rId6"/>
    <p:sldLayoutId id="2147493707" r:id="rId7"/>
    <p:sldLayoutId id="2147493708" r:id="rId8"/>
    <p:sldLayoutId id="2147493709" r:id="rId9"/>
    <p:sldLayoutId id="2147493710" r:id="rId10"/>
    <p:sldLayoutId id="2147493711"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p:cTn id="7" dur="1000" fill="hold"/>
                                        <p:tgtEl>
                                          <p:spTgt spid="113669"/>
                                        </p:tgtEl>
                                        <p:attrNameLst>
                                          <p:attrName>ppt_w</p:attrName>
                                        </p:attrNameLst>
                                      </p:cBhvr>
                                      <p:tavLst>
                                        <p:tav tm="0">
                                          <p:val>
                                            <p:strVal val="#ppt_w+.3"/>
                                          </p:val>
                                        </p:tav>
                                        <p:tav tm="100000">
                                          <p:val>
                                            <p:strVal val="#ppt_w"/>
                                          </p:val>
                                        </p:tav>
                                      </p:tavLst>
                                    </p:anim>
                                    <p:anim calcmode="lin" valueType="num">
                                      <p:cBhvr>
                                        <p:cTn id="8" dur="1000" fill="hold"/>
                                        <p:tgtEl>
                                          <p:spTgt spid="113669"/>
                                        </p:tgtEl>
                                        <p:attrNameLst>
                                          <p:attrName>ppt_h</p:attrName>
                                        </p:attrNameLst>
                                      </p:cBhvr>
                                      <p:tavLst>
                                        <p:tav tm="0">
                                          <p:val>
                                            <p:strVal val="#ppt_h"/>
                                          </p:val>
                                        </p:tav>
                                        <p:tav tm="100000">
                                          <p:val>
                                            <p:strVal val="#ppt_h"/>
                                          </p:val>
                                        </p:tav>
                                      </p:tavLst>
                                    </p:anim>
                                    <p:animEffect transition="in" filter="fade">
                                      <p:cBhvr>
                                        <p:cTn id="9" dur="1000"/>
                                        <p:tgtEl>
                                          <p:spTgt spid="1136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3673">
                                            <p:txEl>
                                              <p:pRg st="0" end="0"/>
                                            </p:txEl>
                                          </p:spTgt>
                                        </p:tgtEl>
                                        <p:attrNameLst>
                                          <p:attrName>style.visibility</p:attrName>
                                        </p:attrNameLst>
                                      </p:cBhvr>
                                      <p:to>
                                        <p:strVal val="visible"/>
                                      </p:to>
                                    </p:set>
                                    <p:anim calcmode="lin" valueType="num">
                                      <p:cBhvr>
                                        <p:cTn id="14" dur="1000" fill="hold"/>
                                        <p:tgtEl>
                                          <p:spTgt spid="11367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1367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367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3673">
                                            <p:txEl>
                                              <p:pRg st="1" end="1"/>
                                            </p:txEl>
                                          </p:spTgt>
                                        </p:tgtEl>
                                        <p:attrNameLst>
                                          <p:attrName>style.visibility</p:attrName>
                                        </p:attrNameLst>
                                      </p:cBhvr>
                                      <p:to>
                                        <p:strVal val="visible"/>
                                      </p:to>
                                    </p:set>
                                    <p:anim calcmode="lin" valueType="num">
                                      <p:cBhvr>
                                        <p:cTn id="19" dur="1000" fill="hold"/>
                                        <p:tgtEl>
                                          <p:spTgt spid="11367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1367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367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13673">
                                            <p:txEl>
                                              <p:pRg st="2" end="2"/>
                                            </p:txEl>
                                          </p:spTgt>
                                        </p:tgtEl>
                                        <p:attrNameLst>
                                          <p:attrName>style.visibility</p:attrName>
                                        </p:attrNameLst>
                                      </p:cBhvr>
                                      <p:to>
                                        <p:strVal val="visible"/>
                                      </p:to>
                                    </p:set>
                                    <p:anim calcmode="lin" valueType="num">
                                      <p:cBhvr>
                                        <p:cTn id="24" dur="1000" fill="hold"/>
                                        <p:tgtEl>
                                          <p:spTgt spid="11367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1367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1367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13673">
                                            <p:txEl>
                                              <p:pRg st="3" end="3"/>
                                            </p:txEl>
                                          </p:spTgt>
                                        </p:tgtEl>
                                        <p:attrNameLst>
                                          <p:attrName>style.visibility</p:attrName>
                                        </p:attrNameLst>
                                      </p:cBhvr>
                                      <p:to>
                                        <p:strVal val="visible"/>
                                      </p:to>
                                    </p:set>
                                    <p:anim calcmode="lin" valueType="num">
                                      <p:cBhvr>
                                        <p:cTn id="29" dur="1000" fill="hold"/>
                                        <p:tgtEl>
                                          <p:spTgt spid="11367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1367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1367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13673">
                                            <p:txEl>
                                              <p:pRg st="4" end="4"/>
                                            </p:txEl>
                                          </p:spTgt>
                                        </p:tgtEl>
                                        <p:attrNameLst>
                                          <p:attrName>style.visibility</p:attrName>
                                        </p:attrNameLst>
                                      </p:cBhvr>
                                      <p:to>
                                        <p:strVal val="visible"/>
                                      </p:to>
                                    </p:set>
                                    <p:anim calcmode="lin" valueType="num">
                                      <p:cBhvr>
                                        <p:cTn id="34" dur="1000" fill="hold"/>
                                        <p:tgtEl>
                                          <p:spTgt spid="11367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1367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136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3" grpId="0" build="p">
        <p:tmplLst>
          <p:tmpl lvl="1">
            <p:tnLst>
              <p:par>
                <p:cTn presetID="50" presetClass="entr" presetSubtype="0" decel="100000" fill="hold" nodeType="click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88"/>
            <a:ext cx="9132888" cy="6845300"/>
            <a:chOff x="0" y="1"/>
            <a:chExt cx="5753" cy="4312"/>
          </a:xfrm>
        </p:grpSpPr>
        <p:sp>
          <p:nvSpPr>
            <p:cNvPr id="11366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sp>
          <p:nvSpPr>
            <p:cNvPr id="11366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defRPr/>
              </a:pPr>
              <a:endParaRPr lang="it-IT" sz="1400">
                <a:solidFill>
                  <a:srgbClr val="FFFFFF"/>
                </a:solidFill>
                <a:effectLst>
                  <a:outerShdw blurRad="38100" dist="38100" dir="2700000" algn="tl">
                    <a:srgbClr val="000000">
                      <a:alpha val="43137"/>
                    </a:srgbClr>
                  </a:outerShdw>
                </a:effectLst>
                <a:latin typeface="Microsoft Sans Serif" pitchFamily="34" charset="0"/>
              </a:endParaRPr>
            </a:p>
          </p:txBody>
        </p:sp>
      </p:grpSp>
      <p:sp>
        <p:nvSpPr>
          <p:cNvPr id="11366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113670"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a:solidFill>
                  <a:srgbClr val="FFFFFF"/>
                </a:solidFill>
                <a:effectLst/>
                <a:latin typeface="+mn-lt"/>
              </a:defRPr>
            </a:lvl1pPr>
          </a:lstStyle>
          <a:p>
            <a:pPr>
              <a:defRPr/>
            </a:pPr>
            <a:endParaRPr lang="it-IT"/>
          </a:p>
        </p:txBody>
      </p:sp>
      <p:sp>
        <p:nvSpPr>
          <p:cNvPr id="113671"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FFFFFF"/>
                </a:solidFill>
                <a:effectLst/>
                <a:latin typeface="+mn-lt"/>
              </a:defRPr>
            </a:lvl1pPr>
          </a:lstStyle>
          <a:p>
            <a:pPr>
              <a:defRPr/>
            </a:pPr>
            <a:endParaRPr lang="it-IT"/>
          </a:p>
        </p:txBody>
      </p:sp>
      <p:sp>
        <p:nvSpPr>
          <p:cNvPr id="113673"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a:p>
            <a:pPr lvl="0"/>
            <a:endParaRPr lang="it-IT" altLang="it-IT" smtClean="0"/>
          </a:p>
          <a:p>
            <a:pPr lvl="0"/>
            <a:endParaRPr lang="it-IT" altLang="it-IT" smtClean="0"/>
          </a:p>
        </p:txBody>
      </p:sp>
      <p:sp>
        <p:nvSpPr>
          <p:cNvPr id="11367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effectLst/>
                <a:latin typeface="+mn-lt"/>
              </a:defRPr>
            </a:lvl1pPr>
          </a:lstStyle>
          <a:p>
            <a:pPr>
              <a:defRPr/>
            </a:pPr>
            <a:fld id="{D48144BD-8797-4381-A3BA-5E657EA8FF39}"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712" r:id="rId1"/>
    <p:sldLayoutId id="2147493713" r:id="rId2"/>
    <p:sldLayoutId id="2147493714" r:id="rId3"/>
    <p:sldLayoutId id="2147493715" r:id="rId4"/>
    <p:sldLayoutId id="2147493716" r:id="rId5"/>
    <p:sldLayoutId id="2147493717" r:id="rId6"/>
    <p:sldLayoutId id="2147493718" r:id="rId7"/>
    <p:sldLayoutId id="2147493719" r:id="rId8"/>
    <p:sldLayoutId id="2147493720" r:id="rId9"/>
    <p:sldLayoutId id="2147493721" r:id="rId10"/>
    <p:sldLayoutId id="2147493722"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 calcmode="lin" valueType="num">
                                      <p:cBhvr>
                                        <p:cTn id="7" dur="1000" fill="hold"/>
                                        <p:tgtEl>
                                          <p:spTgt spid="113669"/>
                                        </p:tgtEl>
                                        <p:attrNameLst>
                                          <p:attrName>ppt_w</p:attrName>
                                        </p:attrNameLst>
                                      </p:cBhvr>
                                      <p:tavLst>
                                        <p:tav tm="0">
                                          <p:val>
                                            <p:strVal val="#ppt_w+.3"/>
                                          </p:val>
                                        </p:tav>
                                        <p:tav tm="100000">
                                          <p:val>
                                            <p:strVal val="#ppt_w"/>
                                          </p:val>
                                        </p:tav>
                                      </p:tavLst>
                                    </p:anim>
                                    <p:anim calcmode="lin" valueType="num">
                                      <p:cBhvr>
                                        <p:cTn id="8" dur="1000" fill="hold"/>
                                        <p:tgtEl>
                                          <p:spTgt spid="113669"/>
                                        </p:tgtEl>
                                        <p:attrNameLst>
                                          <p:attrName>ppt_h</p:attrName>
                                        </p:attrNameLst>
                                      </p:cBhvr>
                                      <p:tavLst>
                                        <p:tav tm="0">
                                          <p:val>
                                            <p:strVal val="#ppt_h"/>
                                          </p:val>
                                        </p:tav>
                                        <p:tav tm="100000">
                                          <p:val>
                                            <p:strVal val="#ppt_h"/>
                                          </p:val>
                                        </p:tav>
                                      </p:tavLst>
                                    </p:anim>
                                    <p:animEffect transition="in" filter="fade">
                                      <p:cBhvr>
                                        <p:cTn id="9" dur="1000"/>
                                        <p:tgtEl>
                                          <p:spTgt spid="1136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3673">
                                            <p:txEl>
                                              <p:pRg st="0" end="0"/>
                                            </p:txEl>
                                          </p:spTgt>
                                        </p:tgtEl>
                                        <p:attrNameLst>
                                          <p:attrName>style.visibility</p:attrName>
                                        </p:attrNameLst>
                                      </p:cBhvr>
                                      <p:to>
                                        <p:strVal val="visible"/>
                                      </p:to>
                                    </p:set>
                                    <p:anim calcmode="lin" valueType="num">
                                      <p:cBhvr>
                                        <p:cTn id="14" dur="1000" fill="hold"/>
                                        <p:tgtEl>
                                          <p:spTgt spid="11367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1367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1367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3673">
                                            <p:txEl>
                                              <p:pRg st="1" end="1"/>
                                            </p:txEl>
                                          </p:spTgt>
                                        </p:tgtEl>
                                        <p:attrNameLst>
                                          <p:attrName>style.visibility</p:attrName>
                                        </p:attrNameLst>
                                      </p:cBhvr>
                                      <p:to>
                                        <p:strVal val="visible"/>
                                      </p:to>
                                    </p:set>
                                    <p:anim calcmode="lin" valueType="num">
                                      <p:cBhvr>
                                        <p:cTn id="19" dur="1000" fill="hold"/>
                                        <p:tgtEl>
                                          <p:spTgt spid="11367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1367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367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13673">
                                            <p:txEl>
                                              <p:pRg st="2" end="2"/>
                                            </p:txEl>
                                          </p:spTgt>
                                        </p:tgtEl>
                                        <p:attrNameLst>
                                          <p:attrName>style.visibility</p:attrName>
                                        </p:attrNameLst>
                                      </p:cBhvr>
                                      <p:to>
                                        <p:strVal val="visible"/>
                                      </p:to>
                                    </p:set>
                                    <p:anim calcmode="lin" valueType="num">
                                      <p:cBhvr>
                                        <p:cTn id="24" dur="1000" fill="hold"/>
                                        <p:tgtEl>
                                          <p:spTgt spid="11367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1367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1367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13673">
                                            <p:txEl>
                                              <p:pRg st="3" end="3"/>
                                            </p:txEl>
                                          </p:spTgt>
                                        </p:tgtEl>
                                        <p:attrNameLst>
                                          <p:attrName>style.visibility</p:attrName>
                                        </p:attrNameLst>
                                      </p:cBhvr>
                                      <p:to>
                                        <p:strVal val="visible"/>
                                      </p:to>
                                    </p:set>
                                    <p:anim calcmode="lin" valueType="num">
                                      <p:cBhvr>
                                        <p:cTn id="29" dur="1000" fill="hold"/>
                                        <p:tgtEl>
                                          <p:spTgt spid="11367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1367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1367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13673">
                                            <p:txEl>
                                              <p:pRg st="4" end="4"/>
                                            </p:txEl>
                                          </p:spTgt>
                                        </p:tgtEl>
                                        <p:attrNameLst>
                                          <p:attrName>style.visibility</p:attrName>
                                        </p:attrNameLst>
                                      </p:cBhvr>
                                      <p:to>
                                        <p:strVal val="visible"/>
                                      </p:to>
                                    </p:set>
                                    <p:anim calcmode="lin" valueType="num">
                                      <p:cBhvr>
                                        <p:cTn id="34" dur="1000" fill="hold"/>
                                        <p:tgtEl>
                                          <p:spTgt spid="11367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1367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136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3" grpId="0" build="p">
        <p:tmplLst>
          <p:tmpl lvl="1">
            <p:tnLst>
              <p:par>
                <p:cTn presetID="50" presetClass="entr" presetSubtype="0" decel="100000" fill="hold" nodeType="click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13673"/>
                        </p:tgtEl>
                        <p:attrNameLst>
                          <p:attrName>style.visibility</p:attrName>
                        </p:attrNameLst>
                      </p:cBhvr>
                      <p:to>
                        <p:strVal val="visible"/>
                      </p:to>
                    </p:set>
                    <p:anim calcmode="lin" valueType="num">
                      <p:cBhvr>
                        <p:cTn dur="1000" fill="hold"/>
                        <p:tgtEl>
                          <p:spTgt spid="113673"/>
                        </p:tgtEl>
                        <p:attrNameLst>
                          <p:attrName>ppt_w</p:attrName>
                        </p:attrNameLst>
                      </p:cBhvr>
                      <p:tavLst>
                        <p:tav tm="0">
                          <p:val>
                            <p:strVal val="#ppt_w+.3"/>
                          </p:val>
                        </p:tav>
                        <p:tav tm="100000">
                          <p:val>
                            <p:strVal val="#ppt_w"/>
                          </p:val>
                        </p:tav>
                      </p:tavLst>
                    </p:anim>
                    <p:anim calcmode="lin" valueType="num">
                      <p:cBhvr>
                        <p:cTn dur="1000" fill="hold"/>
                        <p:tgtEl>
                          <p:spTgt spid="113673"/>
                        </p:tgtEl>
                        <p:attrNameLst>
                          <p:attrName>ppt_h</p:attrName>
                        </p:attrNameLst>
                      </p:cBhvr>
                      <p:tavLst>
                        <p:tav tm="0">
                          <p:val>
                            <p:strVal val="#ppt_h"/>
                          </p:val>
                        </p:tav>
                        <p:tav tm="100000">
                          <p:val>
                            <p:strVal val="#ppt_h"/>
                          </p:val>
                        </p:tav>
                      </p:tavLst>
                    </p:anim>
                    <p:animEffect transition="in" filter="fade">
                      <p:cBhvr>
                        <p:cTn dur="1000"/>
                        <p:tgtEl>
                          <p:spTgt spid="113673"/>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FFFFFF"/>
                </a:solidFill>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defRPr>
            </a:lvl1pPr>
          </a:lstStyle>
          <a:p>
            <a:pPr>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a:defRPr/>
            </a:pPr>
            <a:fld id="{F9664317-4912-46B1-9A05-C62345E1000D}"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629" r:id="rId1"/>
    <p:sldLayoutId id="2147493630" r:id="rId2"/>
    <p:sldLayoutId id="2147493631" r:id="rId3"/>
    <p:sldLayoutId id="2147493632" r:id="rId4"/>
    <p:sldLayoutId id="2147493633" r:id="rId5"/>
    <p:sldLayoutId id="2147493634" r:id="rId6"/>
    <p:sldLayoutId id="2147493635" r:id="rId7"/>
    <p:sldLayoutId id="2147493636" r:id="rId8"/>
    <p:sldLayoutId id="2147493637" r:id="rId9"/>
    <p:sldLayoutId id="2147493638" r:id="rId10"/>
    <p:sldLayoutId id="2147493639" r:id="rId11"/>
    <p:sldLayoutId id="2147493640" r:id="rId12"/>
    <p:sldLayoutId id="214749364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7242175" cy="1981200"/>
            <a:chOff x="0" y="0"/>
            <a:chExt cx="4562" cy="1248"/>
          </a:xfrm>
        </p:grpSpPr>
        <p:sp>
          <p:nvSpPr>
            <p:cNvPr id="4710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lgn="l">
                <a:defRPr/>
              </a:pPr>
              <a:endParaRPr lang="it-IT">
                <a:solidFill>
                  <a:srgbClr val="FFFFFF"/>
                </a:solidFill>
                <a:latin typeface="Tahoma" pitchFamily="34" charset="0"/>
              </a:endParaRPr>
            </a:p>
          </p:txBody>
        </p:sp>
        <p:sp>
          <p:nvSpPr>
            <p:cNvPr id="8201"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it-IT"/>
            </a:p>
          </p:txBody>
        </p:sp>
      </p:grpSp>
      <p:sp>
        <p:nvSpPr>
          <p:cNvPr id="4710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711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711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rgbClr val="FFFFFF"/>
                </a:solidFill>
                <a:effectLst>
                  <a:outerShdw blurRad="38100" dist="38100" dir="2700000" algn="tl">
                    <a:srgbClr val="000000"/>
                  </a:outerShdw>
                </a:effectLst>
                <a:latin typeface="Tahoma" pitchFamily="34" charset="0"/>
              </a:defRPr>
            </a:lvl1pPr>
          </a:lstStyle>
          <a:p>
            <a:pPr>
              <a:defRPr/>
            </a:pPr>
            <a:endParaRPr lang="it-IT" altLang="it-IT"/>
          </a:p>
        </p:txBody>
      </p:sp>
      <p:sp>
        <p:nvSpPr>
          <p:cNvPr id="4711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Tahoma" pitchFamily="34" charset="0"/>
              </a:defRPr>
            </a:lvl1pPr>
          </a:lstStyle>
          <a:p>
            <a:pPr>
              <a:defRPr/>
            </a:pPr>
            <a:endParaRPr lang="it-IT" altLang="it-IT"/>
          </a:p>
        </p:txBody>
      </p:sp>
      <p:sp>
        <p:nvSpPr>
          <p:cNvPr id="4711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pitchFamily="34" charset="0"/>
              </a:defRPr>
            </a:lvl1pPr>
          </a:lstStyle>
          <a:p>
            <a:pPr>
              <a:defRPr/>
            </a:pPr>
            <a:fld id="{65DA6888-BD92-4311-A234-563E417E7634}"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93723" r:id="rId1"/>
    <p:sldLayoutId id="2147493724" r:id="rId2"/>
    <p:sldLayoutId id="2147493725" r:id="rId3"/>
    <p:sldLayoutId id="2147493726" r:id="rId4"/>
    <p:sldLayoutId id="2147493727" r:id="rId5"/>
    <p:sldLayoutId id="2147493728" r:id="rId6"/>
    <p:sldLayoutId id="2147493729" r:id="rId7"/>
    <p:sldLayoutId id="2147493730" r:id="rId8"/>
    <p:sldLayoutId id="2147493731" r:id="rId9"/>
    <p:sldLayoutId id="2147493732" r:id="rId10"/>
    <p:sldLayoutId id="2147493733"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800" decel="100000"/>
                                        <p:tgtEl>
                                          <p:spTgt spid="47109"/>
                                        </p:tgtEl>
                                      </p:cBhvr>
                                    </p:animEffect>
                                    <p:anim calcmode="lin" valueType="num">
                                      <p:cBhvr>
                                        <p:cTn id="8" dur="800" decel="100000" fill="hold"/>
                                        <p:tgtEl>
                                          <p:spTgt spid="47109"/>
                                        </p:tgtEl>
                                        <p:attrNameLst>
                                          <p:attrName>style.rotation</p:attrName>
                                        </p:attrNameLst>
                                      </p:cBhvr>
                                      <p:tavLst>
                                        <p:tav tm="0">
                                          <p:val>
                                            <p:fltVal val="-90"/>
                                          </p:val>
                                        </p:tav>
                                        <p:tav tm="100000">
                                          <p:val>
                                            <p:fltVal val="0"/>
                                          </p:val>
                                        </p:tav>
                                      </p:tavLst>
                                    </p:anim>
                                    <p:anim calcmode="lin" valueType="num">
                                      <p:cBhvr>
                                        <p:cTn id="9" dur="800" decel="100000" fill="hold"/>
                                        <p:tgtEl>
                                          <p:spTgt spid="47109"/>
                                        </p:tgtEl>
                                        <p:attrNameLst>
                                          <p:attrName>ppt_x</p:attrName>
                                        </p:attrNameLst>
                                      </p:cBhvr>
                                      <p:tavLst>
                                        <p:tav tm="0">
                                          <p:val>
                                            <p:strVal val="#ppt_x+0.4"/>
                                          </p:val>
                                        </p:tav>
                                        <p:tav tm="100000">
                                          <p:val>
                                            <p:strVal val="#ppt_x-0.05"/>
                                          </p:val>
                                        </p:tav>
                                      </p:tavLst>
                                    </p:anim>
                                    <p:anim calcmode="lin" valueType="num">
                                      <p:cBhvr>
                                        <p:cTn id="10" dur="800" decel="100000" fill="hold"/>
                                        <p:tgtEl>
                                          <p:spTgt spid="471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7110">
                                            <p:txEl>
                                              <p:pRg st="0" end="0"/>
                                            </p:txEl>
                                          </p:spTgt>
                                        </p:tgtEl>
                                        <p:attrNameLst>
                                          <p:attrName>style.visibility</p:attrName>
                                        </p:attrNameLst>
                                      </p:cBhvr>
                                      <p:to>
                                        <p:strVal val="visible"/>
                                      </p:to>
                                    </p:set>
                                    <p:animEffect transition="in" filter="fade">
                                      <p:cBhvr>
                                        <p:cTn id="17" dur="1000"/>
                                        <p:tgtEl>
                                          <p:spTgt spid="47110">
                                            <p:txEl>
                                              <p:pRg st="0" end="0"/>
                                            </p:txEl>
                                          </p:spTgt>
                                        </p:tgtEl>
                                      </p:cBhvr>
                                    </p:animEffect>
                                    <p:anim calcmode="lin" valueType="num">
                                      <p:cBhvr>
                                        <p:cTn id="18" dur="1000" fill="hold"/>
                                        <p:tgtEl>
                                          <p:spTgt spid="471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7110">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7110">
                                            <p:txEl>
                                              <p:pRg st="1" end="1"/>
                                            </p:txEl>
                                          </p:spTgt>
                                        </p:tgtEl>
                                        <p:attrNameLst>
                                          <p:attrName>style.visibility</p:attrName>
                                        </p:attrNameLst>
                                      </p:cBhvr>
                                      <p:to>
                                        <p:strVal val="visible"/>
                                      </p:to>
                                    </p:set>
                                    <p:animEffect transition="in" filter="fade">
                                      <p:cBhvr>
                                        <p:cTn id="22" dur="1000"/>
                                        <p:tgtEl>
                                          <p:spTgt spid="47110">
                                            <p:txEl>
                                              <p:pRg st="1" end="1"/>
                                            </p:txEl>
                                          </p:spTgt>
                                        </p:tgtEl>
                                      </p:cBhvr>
                                    </p:animEffect>
                                    <p:anim calcmode="lin" valueType="num">
                                      <p:cBhvr>
                                        <p:cTn id="23" dur="1000" fill="hold"/>
                                        <p:tgtEl>
                                          <p:spTgt spid="471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7110">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7110">
                                            <p:txEl>
                                              <p:pRg st="2" end="2"/>
                                            </p:txEl>
                                          </p:spTgt>
                                        </p:tgtEl>
                                        <p:attrNameLst>
                                          <p:attrName>style.visibility</p:attrName>
                                        </p:attrNameLst>
                                      </p:cBhvr>
                                      <p:to>
                                        <p:strVal val="visible"/>
                                      </p:to>
                                    </p:set>
                                    <p:animEffect transition="in" filter="fade">
                                      <p:cBhvr>
                                        <p:cTn id="27" dur="1000"/>
                                        <p:tgtEl>
                                          <p:spTgt spid="47110">
                                            <p:txEl>
                                              <p:pRg st="2" end="2"/>
                                            </p:txEl>
                                          </p:spTgt>
                                        </p:tgtEl>
                                      </p:cBhvr>
                                    </p:animEffect>
                                    <p:anim calcmode="lin" valueType="num">
                                      <p:cBhvr>
                                        <p:cTn id="28" dur="1000" fill="hold"/>
                                        <p:tgtEl>
                                          <p:spTgt spid="471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7110">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7110">
                                            <p:txEl>
                                              <p:pRg st="3" end="3"/>
                                            </p:txEl>
                                          </p:spTgt>
                                        </p:tgtEl>
                                        <p:attrNameLst>
                                          <p:attrName>style.visibility</p:attrName>
                                        </p:attrNameLst>
                                      </p:cBhvr>
                                      <p:to>
                                        <p:strVal val="visible"/>
                                      </p:to>
                                    </p:set>
                                    <p:animEffect transition="in" filter="fade">
                                      <p:cBhvr>
                                        <p:cTn id="32" dur="1000"/>
                                        <p:tgtEl>
                                          <p:spTgt spid="47110">
                                            <p:txEl>
                                              <p:pRg st="3" end="3"/>
                                            </p:txEl>
                                          </p:spTgt>
                                        </p:tgtEl>
                                      </p:cBhvr>
                                    </p:animEffect>
                                    <p:anim calcmode="lin" valueType="num">
                                      <p:cBhvr>
                                        <p:cTn id="33" dur="1000" fill="hold"/>
                                        <p:tgtEl>
                                          <p:spTgt spid="4711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7110">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7110">
                                            <p:txEl>
                                              <p:pRg st="4" end="4"/>
                                            </p:txEl>
                                          </p:spTgt>
                                        </p:tgtEl>
                                        <p:attrNameLst>
                                          <p:attrName>style.visibility</p:attrName>
                                        </p:attrNameLst>
                                      </p:cBhvr>
                                      <p:to>
                                        <p:strVal val="visible"/>
                                      </p:to>
                                    </p:set>
                                    <p:animEffect transition="in" filter="fade">
                                      <p:cBhvr>
                                        <p:cTn id="37" dur="1000"/>
                                        <p:tgtEl>
                                          <p:spTgt spid="47110">
                                            <p:txEl>
                                              <p:pRg st="4" end="4"/>
                                            </p:txEl>
                                          </p:spTgt>
                                        </p:tgtEl>
                                      </p:cBhvr>
                                    </p:animEffect>
                                    <p:anim calcmode="lin" valueType="num">
                                      <p:cBhvr>
                                        <p:cTn id="38" dur="1000" fill="hold"/>
                                        <p:tgtEl>
                                          <p:spTgt spid="471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71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build="p">
        <p:tmplLst>
          <p:tmpl lvl="1">
            <p:tnLst>
              <p:par>
                <p:cTn presetID="47" presetClass="entr" presetSubtype="0" fill="hold" nodeType="clickEffect">
                  <p:stCondLst>
                    <p:cond delay="0"/>
                  </p:stCondLst>
                  <p:childTnLst>
                    <p:set>
                      <p:cBhvr>
                        <p:cTn dur="1" fill="hold">
                          <p:stCondLst>
                            <p:cond delay="0"/>
                          </p:stCondLst>
                        </p:cTn>
                        <p:tgtEl>
                          <p:spTgt spid="47110"/>
                        </p:tgtEl>
                        <p:attrNameLst>
                          <p:attrName>style.visibility</p:attrName>
                        </p:attrNameLst>
                      </p:cBhvr>
                      <p:to>
                        <p:strVal val="visible"/>
                      </p:to>
                    </p:set>
                    <p:animEffect transition="in" filter="fade">
                      <p:cBhvr>
                        <p:cTn dur="1000"/>
                        <p:tgtEl>
                          <p:spTgt spid="47110"/>
                        </p:tgtEl>
                      </p:cBhvr>
                    </p:animEffect>
                    <p:anim calcmode="lin" valueType="num">
                      <p:cBhvr>
                        <p:cTn dur="1000" fill="hold"/>
                        <p:tgtEl>
                          <p:spTgt spid="47110"/>
                        </p:tgtEl>
                        <p:attrNameLst>
                          <p:attrName>ppt_x</p:attrName>
                        </p:attrNameLst>
                      </p:cBhvr>
                      <p:tavLst>
                        <p:tav tm="0">
                          <p:val>
                            <p:strVal val="#ppt_x"/>
                          </p:val>
                        </p:tav>
                        <p:tav tm="100000">
                          <p:val>
                            <p:strVal val="#ppt_x"/>
                          </p:val>
                        </p:tav>
                      </p:tavLst>
                    </p:anim>
                    <p:anim calcmode="lin" valueType="num">
                      <p:cBhvr>
                        <p:cTn dur="1000" fill="hold"/>
                        <p:tgtEl>
                          <p:spTgt spid="47110"/>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47110"/>
                        </p:tgtEl>
                        <p:attrNameLst>
                          <p:attrName>style.visibility</p:attrName>
                        </p:attrNameLst>
                      </p:cBhvr>
                      <p:to>
                        <p:strVal val="visible"/>
                      </p:to>
                    </p:set>
                    <p:animEffect transition="in" filter="fade">
                      <p:cBhvr>
                        <p:cTn dur="1000"/>
                        <p:tgtEl>
                          <p:spTgt spid="47110"/>
                        </p:tgtEl>
                      </p:cBhvr>
                    </p:animEffect>
                    <p:anim calcmode="lin" valueType="num">
                      <p:cBhvr>
                        <p:cTn dur="1000" fill="hold"/>
                        <p:tgtEl>
                          <p:spTgt spid="47110"/>
                        </p:tgtEl>
                        <p:attrNameLst>
                          <p:attrName>ppt_x</p:attrName>
                        </p:attrNameLst>
                      </p:cBhvr>
                      <p:tavLst>
                        <p:tav tm="0">
                          <p:val>
                            <p:strVal val="#ppt_x"/>
                          </p:val>
                        </p:tav>
                        <p:tav tm="100000">
                          <p:val>
                            <p:strVal val="#ppt_x"/>
                          </p:val>
                        </p:tav>
                      </p:tavLst>
                    </p:anim>
                    <p:anim calcmode="lin" valueType="num">
                      <p:cBhvr>
                        <p:cTn dur="1000" fill="hold"/>
                        <p:tgtEl>
                          <p:spTgt spid="47110"/>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47110"/>
                        </p:tgtEl>
                        <p:attrNameLst>
                          <p:attrName>style.visibility</p:attrName>
                        </p:attrNameLst>
                      </p:cBhvr>
                      <p:to>
                        <p:strVal val="visible"/>
                      </p:to>
                    </p:set>
                    <p:animEffect transition="in" filter="fade">
                      <p:cBhvr>
                        <p:cTn dur="1000"/>
                        <p:tgtEl>
                          <p:spTgt spid="47110"/>
                        </p:tgtEl>
                      </p:cBhvr>
                    </p:animEffect>
                    <p:anim calcmode="lin" valueType="num">
                      <p:cBhvr>
                        <p:cTn dur="1000" fill="hold"/>
                        <p:tgtEl>
                          <p:spTgt spid="47110"/>
                        </p:tgtEl>
                        <p:attrNameLst>
                          <p:attrName>ppt_x</p:attrName>
                        </p:attrNameLst>
                      </p:cBhvr>
                      <p:tavLst>
                        <p:tav tm="0">
                          <p:val>
                            <p:strVal val="#ppt_x"/>
                          </p:val>
                        </p:tav>
                        <p:tav tm="100000">
                          <p:val>
                            <p:strVal val="#ppt_x"/>
                          </p:val>
                        </p:tav>
                      </p:tavLst>
                    </p:anim>
                    <p:anim calcmode="lin" valueType="num">
                      <p:cBhvr>
                        <p:cTn dur="1000" fill="hold"/>
                        <p:tgtEl>
                          <p:spTgt spid="47110"/>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47110"/>
                        </p:tgtEl>
                        <p:attrNameLst>
                          <p:attrName>style.visibility</p:attrName>
                        </p:attrNameLst>
                      </p:cBhvr>
                      <p:to>
                        <p:strVal val="visible"/>
                      </p:to>
                    </p:set>
                    <p:animEffect transition="in" filter="fade">
                      <p:cBhvr>
                        <p:cTn dur="1000"/>
                        <p:tgtEl>
                          <p:spTgt spid="47110"/>
                        </p:tgtEl>
                      </p:cBhvr>
                    </p:animEffect>
                    <p:anim calcmode="lin" valueType="num">
                      <p:cBhvr>
                        <p:cTn dur="1000" fill="hold"/>
                        <p:tgtEl>
                          <p:spTgt spid="47110"/>
                        </p:tgtEl>
                        <p:attrNameLst>
                          <p:attrName>ppt_x</p:attrName>
                        </p:attrNameLst>
                      </p:cBhvr>
                      <p:tavLst>
                        <p:tav tm="0">
                          <p:val>
                            <p:strVal val="#ppt_x"/>
                          </p:val>
                        </p:tav>
                        <p:tav tm="100000">
                          <p:val>
                            <p:strVal val="#ppt_x"/>
                          </p:val>
                        </p:tav>
                      </p:tavLst>
                    </p:anim>
                    <p:anim calcmode="lin" valueType="num">
                      <p:cBhvr>
                        <p:cTn dur="1000" fill="hold"/>
                        <p:tgtEl>
                          <p:spTgt spid="47110"/>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47110"/>
                        </p:tgtEl>
                        <p:attrNameLst>
                          <p:attrName>style.visibility</p:attrName>
                        </p:attrNameLst>
                      </p:cBhvr>
                      <p:to>
                        <p:strVal val="visible"/>
                      </p:to>
                    </p:set>
                    <p:animEffect transition="in" filter="fade">
                      <p:cBhvr>
                        <p:cTn dur="1000"/>
                        <p:tgtEl>
                          <p:spTgt spid="47110"/>
                        </p:tgtEl>
                      </p:cBhvr>
                    </p:animEffect>
                    <p:anim calcmode="lin" valueType="num">
                      <p:cBhvr>
                        <p:cTn dur="1000" fill="hold"/>
                        <p:tgtEl>
                          <p:spTgt spid="47110"/>
                        </p:tgtEl>
                        <p:attrNameLst>
                          <p:attrName>ppt_x</p:attrName>
                        </p:attrNameLst>
                      </p:cBhvr>
                      <p:tavLst>
                        <p:tav tm="0">
                          <p:val>
                            <p:strVal val="#ppt_x"/>
                          </p:val>
                        </p:tav>
                        <p:tav tm="100000">
                          <p:val>
                            <p:strVal val="#ppt_x"/>
                          </p:val>
                        </p:tav>
                      </p:tavLst>
                    </p:anim>
                    <p:anim calcmode="lin" valueType="num">
                      <p:cBhvr>
                        <p:cTn dur="1000" fill="hold"/>
                        <p:tgtEl>
                          <p:spTgt spid="47110"/>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FFFFFF"/>
                </a:solidFill>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defRPr>
            </a:lvl1pPr>
          </a:lstStyle>
          <a:p>
            <a:pPr>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a:defRPr/>
            </a:pPr>
            <a:fld id="{D53C2F3C-40B2-4C7C-B345-927B4420F107}"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93642" r:id="rId1"/>
    <p:sldLayoutId id="2147493643" r:id="rId2"/>
    <p:sldLayoutId id="2147493644" r:id="rId3"/>
    <p:sldLayoutId id="2147493645" r:id="rId4"/>
    <p:sldLayoutId id="2147493646" r:id="rId5"/>
    <p:sldLayoutId id="2147493647" r:id="rId6"/>
    <p:sldLayoutId id="2147493648" r:id="rId7"/>
    <p:sldLayoutId id="2147493649" r:id="rId8"/>
    <p:sldLayoutId id="2147493650" r:id="rId9"/>
    <p:sldLayoutId id="2147493651" r:id="rId10"/>
    <p:sldLayoutId id="2147493652" r:id="rId11"/>
    <p:sldLayoutId id="2147493653" r:id="rId12"/>
    <p:sldLayoutId id="2147493654"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0.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4.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magine 2"/>
          <p:cNvPicPr>
            <a:picLocks noChangeAspect="1" noChangeArrowheads="1"/>
          </p:cNvPicPr>
          <p:nvPr/>
        </p:nvPicPr>
        <p:blipFill>
          <a:blip r:embed="rId2" cstate="print"/>
          <a:srcRect/>
          <a:stretch>
            <a:fillRect/>
          </a:stretch>
        </p:blipFill>
        <p:spPr bwMode="auto">
          <a:xfrm>
            <a:off x="1701800" y="1328738"/>
            <a:ext cx="5918200" cy="39544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864A7103-58C9-4BDA-9CEF-4E60E9C4231B}" type="slidenum">
              <a:rPr lang="it-IT"/>
              <a:pPr>
                <a:defRPr/>
              </a:pPr>
              <a:t>10</a:t>
            </a:fld>
            <a:endParaRPr lang="it-IT"/>
          </a:p>
        </p:txBody>
      </p:sp>
      <p:sp>
        <p:nvSpPr>
          <p:cNvPr id="92163" name="Rectangle 2"/>
          <p:cNvSpPr>
            <a:spLocks noGrp="1" noChangeArrowheads="1"/>
          </p:cNvSpPr>
          <p:nvPr>
            <p:ph type="title"/>
          </p:nvPr>
        </p:nvSpPr>
        <p:spPr>
          <a:xfrm>
            <a:off x="323850" y="549275"/>
            <a:ext cx="8421688" cy="61198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buFont typeface="Wingdings" pitchFamily="2" charset="2"/>
              <a:buNone/>
            </a:pPr>
            <a:r>
              <a:rPr lang="it-IT" altLang="it-IT" sz="1200" b="1" i="1" u="sng" smtClean="0">
                <a:solidFill>
                  <a:srgbClr val="FFFF00"/>
                </a:solidFill>
                <a:effectLst/>
                <a:latin typeface="Times New Roman" pitchFamily="18" charset="0"/>
              </a:rPr>
              <a:t/>
            </a:r>
            <a:br>
              <a:rPr lang="it-IT" altLang="it-IT" sz="1200" b="1" i="1" u="sng" smtClean="0">
                <a:solidFill>
                  <a:srgbClr val="FFFF00"/>
                </a:solidFill>
                <a:effectLst/>
                <a:latin typeface="Times New Roman" pitchFamily="18" charset="0"/>
              </a:rPr>
            </a:br>
            <a:r>
              <a:rPr lang="it-IT" altLang="it-IT" sz="1200" b="1" i="1" u="sng" smtClean="0">
                <a:solidFill>
                  <a:srgbClr val="FFFF00"/>
                </a:solidFill>
                <a:effectLst/>
                <a:latin typeface="Times New Roman" pitchFamily="18" charset="0"/>
              </a:rPr>
              <a:t/>
            </a:r>
            <a:br>
              <a:rPr lang="it-IT" altLang="it-IT" sz="1200" b="1" i="1" u="sng" smtClean="0">
                <a:solidFill>
                  <a:srgbClr val="FFFF00"/>
                </a:solidFill>
                <a:effectLst/>
                <a:latin typeface="Times New Roman" pitchFamily="18" charset="0"/>
              </a:rPr>
            </a:br>
            <a:r>
              <a:rPr lang="it-IT" altLang="it-IT" sz="1200" b="1" i="1" u="sng" smtClean="0">
                <a:solidFill>
                  <a:srgbClr val="FFFF00"/>
                </a:solidFill>
                <a:effectLst/>
                <a:latin typeface="Times New Roman" pitchFamily="18" charset="0"/>
              </a:rPr>
              <a:t/>
            </a:r>
            <a:br>
              <a:rPr lang="it-IT" altLang="it-IT" sz="1200" b="1" i="1" u="sng" smtClean="0">
                <a:solidFill>
                  <a:srgbClr val="FFFF00"/>
                </a:solidFill>
                <a:effectLst/>
                <a:latin typeface="Times New Roman" pitchFamily="18" charset="0"/>
              </a:rPr>
            </a:br>
            <a:r>
              <a:rPr lang="it-IT" altLang="it-IT" sz="2400" b="1" i="1" u="sng" smtClean="0">
                <a:solidFill>
                  <a:srgbClr val="FFFF00"/>
                </a:solidFill>
                <a:effectLst/>
                <a:latin typeface="Times New Roman" pitchFamily="18" charset="0"/>
              </a:rPr>
              <a:t>L’INERZIA COLPEVOLE</a:t>
            </a:r>
            <a:r>
              <a:rPr lang="it-IT" altLang="it-IT" sz="2400" b="1" smtClean="0">
                <a:solidFill>
                  <a:srgbClr val="FFFF00"/>
                </a:solidFill>
                <a:effectLst/>
                <a:latin typeface="Times New Roman" pitchFamily="18" charset="0"/>
              </a:rPr>
              <a:t> RISPETTO A UN DOVERE DI  ATTIVAZIONE IMPOSTO DALLA LEGGE:</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SI E’ </a:t>
            </a:r>
            <a:r>
              <a:rPr lang="it-IT" altLang="it-IT" sz="2400" b="1" i="1" u="sng" smtClean="0">
                <a:solidFill>
                  <a:srgbClr val="FFFF00"/>
                </a:solidFill>
                <a:effectLst/>
                <a:latin typeface="Times New Roman" pitchFamily="18" charset="0"/>
              </a:rPr>
              <a:t>RESPONSABILI</a:t>
            </a:r>
            <a:r>
              <a:rPr lang="it-IT" altLang="it-IT" sz="2400" b="1" i="1" smtClean="0">
                <a:solidFill>
                  <a:srgbClr val="FFFF00"/>
                </a:solidFill>
                <a:effectLst/>
                <a:latin typeface="Times New Roman" pitchFamily="18" charset="0"/>
              </a:rPr>
              <a:t>  </a:t>
            </a:r>
            <a:r>
              <a:rPr lang="it-IT" altLang="it-IT" sz="2400" b="1" smtClean="0">
                <a:solidFill>
                  <a:srgbClr val="FFFF00"/>
                </a:solidFill>
                <a:effectLst/>
                <a:latin typeface="Times New Roman" pitchFamily="18" charset="0"/>
              </a:rPr>
              <a:t>DI UNA SITUAZIONE PERICOLOSA PER CUI SI PREVEDE SI VERIFICHI L’EVENTO DANNOSO E NON SI INTERVIENE PER   EVITARLO</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SI E’ RESPONSABILI ANCHE SE NON SI E’ A </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CONOSCENZA DI UN EVENTO DANNOSO CHE </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SI DOVEVA E POTEVA PREVEDERE E NON SI E’ </a:t>
            </a:r>
            <a:br>
              <a:rPr lang="it-IT" altLang="it-IT" sz="2400" b="1" smtClean="0">
                <a:solidFill>
                  <a:srgbClr val="FFFF00"/>
                </a:solidFill>
                <a:effectLst/>
                <a:latin typeface="Times New Roman" pitchFamily="18" charset="0"/>
              </a:rPr>
            </a:br>
            <a:r>
              <a:rPr lang="it-IT" altLang="it-IT" sz="2400" b="1" smtClean="0">
                <a:solidFill>
                  <a:srgbClr val="FFFF00"/>
                </a:solidFill>
                <a:effectLst/>
                <a:latin typeface="Times New Roman" pitchFamily="18" charset="0"/>
              </a:rPr>
              <a:t>INTERVENUTI</a:t>
            </a:r>
          </a:p>
        </p:txBody>
      </p:sp>
      <p:sp>
        <p:nvSpPr>
          <p:cNvPr id="92164" name="Rectangle 3"/>
          <p:cNvSpPr>
            <a:spLocks noChangeArrowheads="1"/>
          </p:cNvSpPr>
          <p:nvPr/>
        </p:nvSpPr>
        <p:spPr bwMode="auto">
          <a:xfrm>
            <a:off x="1403350" y="1052513"/>
            <a:ext cx="5675313" cy="512762"/>
          </a:xfrm>
          <a:prstGeom prst="rect">
            <a:avLst/>
          </a:prstGeom>
          <a:solidFill>
            <a:srgbClr val="E1E1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1E1FF"/>
            </a:extrusionClr>
          </a:sp3d>
        </p:spPr>
        <p:txBody>
          <a:bodyPr lIns="102102" tIns="51051" rIns="102102" bIns="51051">
            <a:spAutoFit/>
            <a:flatTx/>
          </a:bodyPr>
          <a:lstStyle/>
          <a:p>
            <a:pPr algn="just" defTabSz="1020763" eaLnBrk="0" hangingPunct="0">
              <a:spcBef>
                <a:spcPct val="50000"/>
              </a:spcBef>
              <a:buClr>
                <a:srgbClr val="000099"/>
              </a:buClr>
              <a:buSzPct val="110000"/>
              <a:buFont typeface="Webdings" pitchFamily="18" charset="2"/>
              <a:buNone/>
            </a:pPr>
            <a:r>
              <a:rPr lang="it-IT" altLang="it-IT" sz="2700" b="1">
                <a:solidFill>
                  <a:srgbClr val="FFFF00"/>
                </a:solidFill>
                <a:latin typeface="Tahoma" pitchFamily="34" charset="0"/>
                <a:cs typeface="Times New Roman" pitchFamily="18" charset="0"/>
              </a:rPr>
              <a:t>LA COLPA</a:t>
            </a:r>
            <a:r>
              <a:rPr lang="it-IT" altLang="it-IT" sz="2700" b="1">
                <a:solidFill>
                  <a:srgbClr val="9999FF"/>
                </a:solidFill>
                <a:latin typeface="Tahoma" pitchFamily="34" charset="0"/>
                <a:cs typeface="Times New Roman" pitchFamily="18" charset="0"/>
              </a:rPr>
              <a:t> </a:t>
            </a:r>
            <a:r>
              <a:rPr lang="it-IT" altLang="it-IT" sz="2700" b="1">
                <a:solidFill>
                  <a:srgbClr val="FFFF00"/>
                </a:solidFill>
                <a:latin typeface="Tahoma" pitchFamily="34" charset="0"/>
                <a:cs typeface="Times New Roman" pitchFamily="18" charset="0"/>
              </a:rPr>
              <a:t>PREVENZIONALE</a:t>
            </a:r>
          </a:p>
        </p:txBody>
      </p:sp>
      <p:pic>
        <p:nvPicPr>
          <p:cNvPr id="92165" name="Picture 4" descr="C:\Programmi\File comuni\Microsoft Shared\Clipart\cagcat50\PE03254_.wmf"/>
          <p:cNvPicPr>
            <a:picLocks noChangeAspect="1" noChangeArrowheads="1"/>
          </p:cNvPicPr>
          <p:nvPr/>
        </p:nvPicPr>
        <p:blipFill>
          <a:blip r:embed="rId2" cstate="print"/>
          <a:srcRect/>
          <a:stretch>
            <a:fillRect/>
          </a:stretch>
        </p:blipFill>
        <p:spPr bwMode="auto">
          <a:xfrm>
            <a:off x="152400" y="187325"/>
            <a:ext cx="1143000" cy="969963"/>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Segnaposto numero diapositiva 3"/>
          <p:cNvSpPr>
            <a:spLocks noGrp="1"/>
          </p:cNvSpPr>
          <p:nvPr>
            <p:ph type="sldNum" sz="quarter" idx="12"/>
          </p:nvPr>
        </p:nvSpPr>
        <p:spPr>
          <a:noFill/>
          <a:ln>
            <a:miter lim="800000"/>
            <a:headEnd/>
            <a:tailEnd/>
          </a:ln>
        </p:spPr>
        <p:txBody>
          <a:bodyPr/>
          <a:lstStyle/>
          <a:p>
            <a:fld id="{E8044409-0DB0-4775-8679-E227434A254F}" type="slidenum">
              <a:rPr lang="it-IT" altLang="it-IT" smtClean="0">
                <a:latin typeface="Arial" charset="0"/>
              </a:rPr>
              <a:pPr/>
              <a:t>11</a:t>
            </a:fld>
            <a:endParaRPr lang="it-IT" altLang="it-IT" smtClean="0">
              <a:latin typeface="Arial" charset="0"/>
            </a:endParaRPr>
          </a:p>
        </p:txBody>
      </p:sp>
      <p:sp>
        <p:nvSpPr>
          <p:cNvPr id="93187" name="Segnaposto numero diapositiva 4"/>
          <p:cNvSpPr txBox="1">
            <a:spLocks noGrp="1"/>
          </p:cNvSpPr>
          <p:nvPr/>
        </p:nvSpPr>
        <p:spPr bwMode="auto">
          <a:xfrm>
            <a:off x="6515100" y="6324600"/>
            <a:ext cx="1905000" cy="457200"/>
          </a:xfrm>
          <a:prstGeom prst="rect">
            <a:avLst/>
          </a:prstGeom>
          <a:noFill/>
          <a:ln w="9525">
            <a:noFill/>
            <a:miter lim="800000"/>
            <a:headEnd/>
            <a:tailEnd/>
          </a:ln>
        </p:spPr>
        <p:txBody>
          <a:bodyPr lIns="92075" tIns="46038" rIns="92075" bIns="46038" anchor="ctr"/>
          <a:lstStyle/>
          <a:p>
            <a:pPr algn="r"/>
            <a:fld id="{8967EF5A-E191-40F0-89BE-B06970E04CA7}" type="slidenum">
              <a:rPr lang="it-IT" altLang="it-IT" sz="1400">
                <a:solidFill>
                  <a:srgbClr val="FFFFFF"/>
                </a:solidFill>
              </a:rPr>
              <a:pPr algn="r"/>
              <a:t>11</a:t>
            </a:fld>
            <a:endParaRPr lang="it-IT" altLang="it-IT" sz="1400">
              <a:solidFill>
                <a:srgbClr val="FFFFFF"/>
              </a:solidFill>
            </a:endParaRPr>
          </a:p>
        </p:txBody>
      </p:sp>
      <p:sp>
        <p:nvSpPr>
          <p:cNvPr id="133122" name="Rectangle 2"/>
          <p:cNvSpPr>
            <a:spLocks noGrp="1" noChangeArrowheads="1"/>
          </p:cNvSpPr>
          <p:nvPr>
            <p:ph type="title" idx="4294967295"/>
          </p:nvPr>
        </p:nvSpPr>
        <p:spPr/>
        <p:txBody>
          <a:bodyPr lIns="92075" tIns="46038" rIns="92075" bIns="46038"/>
          <a:lstStyle/>
          <a:p>
            <a:pPr eaLnBrk="1" hangingPunct="1">
              <a:defRPr/>
            </a:pP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r>
              <a:rPr kumimoji="1" lang="it-IT" sz="1800" b="1" i="1" smtClean="0">
                <a:solidFill>
                  <a:srgbClr val="FFFF00"/>
                </a:solidFill>
                <a:effectLst>
                  <a:outerShdw blurRad="38100" dist="38100" dir="2700000" algn="tl">
                    <a:srgbClr val="000000"/>
                  </a:outerShdw>
                </a:effectLst>
              </a:rPr>
              <a:t/>
            </a:r>
            <a:br>
              <a:rPr kumimoji="1" lang="it-IT" sz="1800" b="1" i="1" smtClean="0">
                <a:solidFill>
                  <a:srgbClr val="FFFF00"/>
                </a:solidFill>
                <a:effectLst>
                  <a:outerShdw blurRad="38100" dist="38100" dir="2700000" algn="tl">
                    <a:srgbClr val="000000"/>
                  </a:outerShdw>
                </a:effectLst>
              </a:rPr>
            </a:br>
            <a:endParaRPr kumimoji="1" lang="it-IT" sz="1800" b="1" i="1" smtClean="0">
              <a:solidFill>
                <a:srgbClr val="FFFF00"/>
              </a:solidFill>
              <a:effectLst>
                <a:outerShdw blurRad="38100" dist="38100" dir="2700000" algn="tl">
                  <a:srgbClr val="000000"/>
                </a:outerShdw>
              </a:effectLst>
            </a:endParaRPr>
          </a:p>
        </p:txBody>
      </p:sp>
      <p:sp>
        <p:nvSpPr>
          <p:cNvPr id="133128" name="WordArt 8"/>
          <p:cNvSpPr>
            <a:spLocks noChangeArrowheads="1" noChangeShapeType="1"/>
          </p:cNvSpPr>
          <p:nvPr/>
        </p:nvSpPr>
        <p:spPr bwMode="auto">
          <a:xfrm>
            <a:off x="1295400" y="533400"/>
            <a:ext cx="6454775" cy="503238"/>
          </a:xfrm>
          <a:prstGeom prst="rect">
            <a:avLst/>
          </a:prstGeom>
        </p:spPr>
        <p:txBody>
          <a:bodyPr wrap="none" fromWordArt="1">
            <a:prstTxWarp prst="textPlain">
              <a:avLst>
                <a:gd name="adj" fmla="val 50000"/>
              </a:avLst>
            </a:prstTxWarp>
          </a:bodyPr>
          <a:lstStyle/>
          <a:p>
            <a:r>
              <a:rPr lang="it-IT" sz="3600" i="1" kern="10">
                <a:ln w="9525">
                  <a:solidFill>
                    <a:srgbClr val="FFFFFF"/>
                  </a:solidFill>
                  <a:round/>
                  <a:headEnd/>
                  <a:tailEnd/>
                </a:ln>
                <a:solidFill>
                  <a:srgbClr val="FFFF00"/>
                </a:solidFill>
                <a:effectLst>
                  <a:outerShdw sy="50000" kx="-2453608" rotWithShape="0">
                    <a:srgbClr val="808080">
                      <a:alpha val="50000"/>
                    </a:srgbClr>
                  </a:outerShdw>
                </a:effectLst>
                <a:latin typeface="BatmanForeverAlternate"/>
              </a:rPr>
              <a:t>LA COLPA PER PREVISIONE</a:t>
            </a:r>
          </a:p>
        </p:txBody>
      </p:sp>
      <p:sp>
        <p:nvSpPr>
          <p:cNvPr id="133143" name="Rectangle 23"/>
          <p:cNvSpPr>
            <a:spLocks noChangeArrowheads="1"/>
          </p:cNvSpPr>
          <p:nvPr/>
        </p:nvSpPr>
        <p:spPr bwMode="auto">
          <a:xfrm>
            <a:off x="1066800" y="1371600"/>
            <a:ext cx="7543800" cy="2057400"/>
          </a:xfrm>
          <a:prstGeom prst="rect">
            <a:avLst/>
          </a:prstGeom>
          <a:solidFill>
            <a:schemeClr val="accent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lgn="l">
              <a:defRPr/>
            </a:pPr>
            <a:r>
              <a:rPr kumimoji="1" lang="it-IT" sz="1400" b="1" dirty="0">
                <a:solidFill>
                  <a:srgbClr val="FFFF00"/>
                </a:solidFill>
                <a:effectLst>
                  <a:outerShdw blurRad="38100" dist="38100" dir="2700000" algn="tl">
                    <a:srgbClr val="000000"/>
                  </a:outerShdw>
                </a:effectLst>
                <a:latin typeface="Arial Black" pitchFamily="34" charset="0"/>
              </a:rPr>
              <a:t>La </a:t>
            </a:r>
            <a:r>
              <a:rPr kumimoji="1" lang="it-IT" sz="1600" b="1" i="1" dirty="0">
                <a:solidFill>
                  <a:srgbClr val="FFFF00"/>
                </a:solidFill>
                <a:effectLst>
                  <a:outerShdw blurRad="38100" dist="38100" dir="2700000" algn="tl">
                    <a:srgbClr val="000000"/>
                  </a:outerShdw>
                </a:effectLst>
                <a:latin typeface="Arial Black" pitchFamily="34" charset="0"/>
              </a:rPr>
              <a:t>COLPA PREVENZIONALE </a:t>
            </a:r>
            <a:r>
              <a:rPr kumimoji="1" lang="it-IT" sz="1400" b="1" dirty="0">
                <a:solidFill>
                  <a:srgbClr val="FFFF00"/>
                </a:solidFill>
                <a:effectLst>
                  <a:outerShdw blurRad="38100" dist="38100" dir="2700000" algn="tl">
                    <a:srgbClr val="000000"/>
                  </a:outerShdw>
                </a:effectLst>
                <a:latin typeface="Arial Black" pitchFamily="34" charset="0"/>
              </a:rPr>
              <a:t>consiste nel  non avere assolto al </a:t>
            </a:r>
            <a:r>
              <a:rPr kumimoji="1" lang="it-IT" sz="1600" b="1" i="1" dirty="0">
                <a:solidFill>
                  <a:srgbClr val="FFFF00"/>
                </a:solidFill>
                <a:effectLst>
                  <a:outerShdw blurRad="38100" dist="38100" dir="2700000" algn="tl">
                    <a:srgbClr val="000000"/>
                  </a:outerShdw>
                </a:effectLst>
                <a:latin typeface="Arial Black" pitchFamily="34" charset="0"/>
              </a:rPr>
              <a:t>DOVERE</a:t>
            </a:r>
            <a:r>
              <a:rPr kumimoji="1" lang="it-IT" sz="1400" b="1" dirty="0">
                <a:solidFill>
                  <a:srgbClr val="FFFF00"/>
                </a:solidFill>
                <a:effectLst>
                  <a:outerShdw blurRad="38100" dist="38100" dir="2700000" algn="tl">
                    <a:srgbClr val="000000"/>
                  </a:outerShdw>
                </a:effectLst>
                <a:latin typeface="Arial Black" pitchFamily="34" charset="0"/>
              </a:rPr>
              <a:t> </a:t>
            </a:r>
          </a:p>
          <a:p>
            <a:pPr algn="l">
              <a:defRPr/>
            </a:pPr>
            <a:r>
              <a:rPr kumimoji="1" lang="it-IT" sz="1400" b="1" dirty="0">
                <a:solidFill>
                  <a:srgbClr val="FFFF00"/>
                </a:solidFill>
                <a:effectLst>
                  <a:outerShdw blurRad="38100" dist="38100" dir="2700000" algn="tl">
                    <a:srgbClr val="000000"/>
                  </a:outerShdw>
                </a:effectLst>
                <a:latin typeface="Arial Black" pitchFamily="34" charset="0"/>
              </a:rPr>
              <a:t>Di </a:t>
            </a:r>
            <a:r>
              <a:rPr kumimoji="1" lang="it-IT" sz="1600" b="1" i="1" dirty="0">
                <a:solidFill>
                  <a:srgbClr val="FFFF00"/>
                </a:solidFill>
                <a:effectLst>
                  <a:outerShdw blurRad="38100" dist="38100" dir="2700000" algn="tl">
                    <a:srgbClr val="000000"/>
                  </a:outerShdw>
                </a:effectLst>
                <a:latin typeface="Arial Black" pitchFamily="34" charset="0"/>
              </a:rPr>
              <a:t>CONOSCIBILITA’ </a:t>
            </a:r>
            <a:r>
              <a:rPr kumimoji="1" lang="it-IT" sz="1400" b="1" i="1" dirty="0">
                <a:solidFill>
                  <a:srgbClr val="FFFF00"/>
                </a:solidFill>
                <a:effectLst>
                  <a:outerShdw blurRad="38100" dist="38100" dir="2700000" algn="tl">
                    <a:srgbClr val="000000"/>
                  </a:outerShdw>
                </a:effectLst>
                <a:latin typeface="Arial Black" pitchFamily="34" charset="0"/>
              </a:rPr>
              <a:t>imposto dal legislatore in riferimento a situazioni </a:t>
            </a:r>
          </a:p>
          <a:p>
            <a:pPr algn="l">
              <a:defRPr/>
            </a:pPr>
            <a:r>
              <a:rPr kumimoji="1" lang="it-IT" sz="1400" b="1" i="1" dirty="0">
                <a:solidFill>
                  <a:srgbClr val="FFFF00"/>
                </a:solidFill>
                <a:effectLst>
                  <a:outerShdw blurRad="38100" dist="38100" dir="2700000" algn="tl">
                    <a:srgbClr val="000000"/>
                  </a:outerShdw>
                </a:effectLst>
                <a:latin typeface="Arial Black" pitchFamily="34" charset="0"/>
              </a:rPr>
              <a:t>di pericolo da cui è derivato l’evento dannoso.</a:t>
            </a:r>
          </a:p>
          <a:p>
            <a:pPr algn="l">
              <a:defRPr/>
            </a:pPr>
            <a:endParaRPr kumimoji="1" lang="it-IT" sz="1400" b="1" i="1" dirty="0">
              <a:solidFill>
                <a:srgbClr val="FFFF00"/>
              </a:solidFill>
              <a:effectLst>
                <a:outerShdw blurRad="38100" dist="38100" dir="2700000" algn="tl">
                  <a:srgbClr val="000000"/>
                </a:outerShdw>
              </a:effectLst>
              <a:latin typeface="Arial Black" pitchFamily="34" charset="0"/>
            </a:endParaRPr>
          </a:p>
          <a:p>
            <a:pPr algn="l">
              <a:defRPr/>
            </a:pPr>
            <a:r>
              <a:rPr kumimoji="1" lang="it-IT" sz="1400" b="1" i="1" dirty="0">
                <a:solidFill>
                  <a:srgbClr val="FFFF00"/>
                </a:solidFill>
                <a:effectLst>
                  <a:outerShdw blurRad="38100" dist="38100" dir="2700000" algn="tl">
                    <a:srgbClr val="000000"/>
                  </a:outerShdw>
                </a:effectLst>
                <a:latin typeface="Arial Black" pitchFamily="34" charset="0"/>
              </a:rPr>
              <a:t>Il legislatore impone ai debitori della sicurezza in materia di prevenzione</a:t>
            </a:r>
          </a:p>
          <a:p>
            <a:pPr algn="l">
              <a:defRPr/>
            </a:pPr>
            <a:r>
              <a:rPr kumimoji="1" lang="it-IT" sz="1400" b="1" i="1" dirty="0">
                <a:solidFill>
                  <a:srgbClr val="FFFF00"/>
                </a:solidFill>
                <a:effectLst>
                  <a:outerShdw blurRad="38100" dist="38100" dir="2700000" algn="tl">
                    <a:srgbClr val="000000"/>
                  </a:outerShdw>
                </a:effectLst>
                <a:latin typeface="Arial Black" pitchFamily="34" charset="0"/>
              </a:rPr>
              <a:t>degli infortuni e igiene del lavoro due doveri che debbono coesistere </a:t>
            </a:r>
          </a:p>
          <a:p>
            <a:pPr algn="l">
              <a:defRPr/>
            </a:pPr>
            <a:endParaRPr kumimoji="1" lang="it-IT" sz="1400" b="1" i="1" dirty="0">
              <a:solidFill>
                <a:srgbClr val="FFFF00"/>
              </a:solidFill>
              <a:effectLst>
                <a:outerShdw blurRad="38100" dist="38100" dir="2700000" algn="tl">
                  <a:srgbClr val="000000"/>
                </a:outerShdw>
              </a:effectLst>
              <a:latin typeface="Arial Black" pitchFamily="34" charset="0"/>
            </a:endParaRPr>
          </a:p>
          <a:p>
            <a:pPr algn="l">
              <a:defRPr/>
            </a:pPr>
            <a:endParaRPr kumimoji="1" lang="it-IT" sz="1400" b="1" i="1" dirty="0">
              <a:solidFill>
                <a:srgbClr val="FFFF00"/>
              </a:solidFill>
              <a:effectLst>
                <a:outerShdw blurRad="38100" dist="38100" dir="2700000" algn="tl">
                  <a:srgbClr val="000000"/>
                </a:outerShdw>
              </a:effectLst>
              <a:latin typeface="Arial Black" pitchFamily="34" charset="0"/>
            </a:endParaRPr>
          </a:p>
          <a:p>
            <a:pPr algn="l">
              <a:defRPr/>
            </a:pPr>
            <a:endParaRPr kumimoji="1" lang="it-IT" sz="1400" b="1" i="1" dirty="0">
              <a:solidFill>
                <a:srgbClr val="FFFF00"/>
              </a:solidFill>
              <a:effectLst>
                <a:outerShdw blurRad="38100" dist="38100" dir="2700000" algn="tl">
                  <a:srgbClr val="000000"/>
                </a:outerShdw>
              </a:effectLst>
              <a:latin typeface="Arial Black" pitchFamily="34" charset="0"/>
            </a:endParaRPr>
          </a:p>
        </p:txBody>
      </p:sp>
      <p:sp>
        <p:nvSpPr>
          <p:cNvPr id="133144" name="Oval 24"/>
          <p:cNvSpPr>
            <a:spLocks noChangeArrowheads="1"/>
          </p:cNvSpPr>
          <p:nvPr/>
        </p:nvSpPr>
        <p:spPr bwMode="auto">
          <a:xfrm>
            <a:off x="4191000" y="3581400"/>
            <a:ext cx="4648200" cy="2133600"/>
          </a:xfrm>
          <a:prstGeom prst="ellipse">
            <a:avLst/>
          </a:prstGeom>
          <a:gradFill rotWithShape="0">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18900000" scaled="1"/>
          </a:gradFill>
          <a:ln w="9525">
            <a:miter lim="800000"/>
            <a:headEnd/>
            <a:tailEnd/>
          </a:ln>
          <a:effectLst/>
          <a:scene3d>
            <a:camera prst="legacyPerspectiveTopRight"/>
            <a:lightRig rig="legacyFlat3" dir="b"/>
          </a:scene3d>
          <a:sp3d extrusionH="121893000" prstMaterial="legacyMatte">
            <a:bevelT w="13500" h="13500" prst="angle"/>
            <a:bevelB w="13500" h="13500" prst="angle"/>
            <a:extrusionClr>
              <a:srgbClr val="000082"/>
            </a:extrusionClr>
          </a:sp3d>
        </p:spPr>
        <p:txBody>
          <a:bodyPr wrap="none" anchor="ctr">
            <a:flatTx/>
          </a:bodyPr>
          <a:lstStyle/>
          <a:p>
            <a:pPr eaLnBrk="0" hangingPunct="0">
              <a:defRPr/>
            </a:pPr>
            <a:r>
              <a:rPr lang="it-IT" sz="1600" b="1" i="1">
                <a:solidFill>
                  <a:srgbClr val="FFFF00"/>
                </a:solidFill>
                <a:effectLst>
                  <a:outerShdw blurRad="38100" dist="38100" dir="2700000" algn="tl">
                    <a:srgbClr val="000000"/>
                  </a:outerShdw>
                </a:effectLst>
                <a:latin typeface="Arial Narrow" pitchFamily="34" charset="0"/>
              </a:rPr>
              <a:t>           </a:t>
            </a:r>
          </a:p>
          <a:p>
            <a:pPr eaLnBrk="0" hangingPunct="0">
              <a:defRPr/>
            </a:pPr>
            <a:endParaRPr lang="it-IT" sz="1600" b="1" i="1">
              <a:solidFill>
                <a:srgbClr val="FFFF00"/>
              </a:solidFill>
              <a:effectLst>
                <a:outerShdw blurRad="38100" dist="38100" dir="2700000" algn="tl">
                  <a:srgbClr val="000000"/>
                </a:outerShdw>
              </a:effectLst>
              <a:latin typeface="Arial Narrow" pitchFamily="34" charset="0"/>
            </a:endParaRPr>
          </a:p>
          <a:p>
            <a:pPr eaLnBrk="0" hangingPunct="0">
              <a:defRPr/>
            </a:pPr>
            <a:r>
              <a:rPr lang="it-IT" sz="1600" b="1" i="1">
                <a:solidFill>
                  <a:srgbClr val="FFFF00"/>
                </a:solidFill>
                <a:effectLst>
                  <a:outerShdw blurRad="38100" dist="38100" dir="2700000" algn="tl">
                    <a:srgbClr val="000000"/>
                  </a:outerShdw>
                </a:effectLst>
                <a:latin typeface="Arial Narrow" pitchFamily="34" charset="0"/>
              </a:rPr>
              <a:t>          </a:t>
            </a:r>
            <a:r>
              <a:rPr lang="it-IT" b="1" i="1">
                <a:solidFill>
                  <a:srgbClr val="FFFF00"/>
                </a:solidFill>
                <a:effectLst>
                  <a:outerShdw blurRad="38100" dist="38100" dir="2700000" algn="tl">
                    <a:srgbClr val="000000"/>
                  </a:outerShdw>
                </a:effectLst>
                <a:latin typeface="Arial Narrow" pitchFamily="34" charset="0"/>
              </a:rPr>
              <a:t>DOVERI  DI PREVENZIONE</a:t>
            </a:r>
          </a:p>
          <a:p>
            <a:pPr eaLnBrk="0" hangingPunct="0">
              <a:buClr>
                <a:srgbClr val="FFFF00"/>
              </a:buClr>
              <a:buSzPts val="1400"/>
              <a:buFont typeface="Arial Narrow" pitchFamily="34" charset="0"/>
              <a:buChar char="•"/>
              <a:defRPr/>
            </a:pPr>
            <a:r>
              <a:rPr lang="it-IT" sz="1400" b="1" i="1">
                <a:solidFill>
                  <a:srgbClr val="FFFF00"/>
                </a:solidFill>
                <a:effectLst>
                  <a:outerShdw blurRad="38100" dist="38100" dir="2700000" algn="tl">
                    <a:srgbClr val="000000"/>
                  </a:outerShdw>
                </a:effectLst>
                <a:latin typeface="Arial Narrow" pitchFamily="34" charset="0"/>
              </a:rPr>
              <a:t>ATTIVARSI sempre per prevedere ciò che si DEVE</a:t>
            </a:r>
          </a:p>
          <a:p>
            <a:pPr eaLnBrk="0" hangingPunct="0">
              <a:defRPr/>
            </a:pPr>
            <a:r>
              <a:rPr lang="it-IT" sz="1400" b="1" i="1">
                <a:solidFill>
                  <a:srgbClr val="FFFF00"/>
                </a:solidFill>
                <a:effectLst>
                  <a:outerShdw blurRad="38100" dist="38100" dir="2700000" algn="tl">
                    <a:srgbClr val="000000"/>
                  </a:outerShdw>
                </a:effectLst>
                <a:latin typeface="Arial Narrow" pitchFamily="34" charset="0"/>
              </a:rPr>
              <a:t>    prevedere</a:t>
            </a:r>
          </a:p>
          <a:p>
            <a:pPr eaLnBrk="0" hangingPunct="0">
              <a:buClr>
                <a:srgbClr val="FFFF00"/>
              </a:buClr>
              <a:buSzPts val="1400"/>
              <a:buFont typeface="Arial Narrow" pitchFamily="34" charset="0"/>
              <a:buChar char="•"/>
              <a:defRPr/>
            </a:pPr>
            <a:r>
              <a:rPr lang="it-IT" sz="1400" b="1" i="1">
                <a:solidFill>
                  <a:srgbClr val="FFFF00"/>
                </a:solidFill>
                <a:effectLst>
                  <a:outerShdw blurRad="38100" dist="38100" dir="2700000" algn="tl">
                    <a:srgbClr val="000000"/>
                  </a:outerShdw>
                </a:effectLst>
                <a:latin typeface="Arial Narrow" pitchFamily="34" charset="0"/>
              </a:rPr>
              <a:t>ATTIVARSI sempre per prevedere ciò che SAREBBE</a:t>
            </a:r>
          </a:p>
          <a:p>
            <a:pPr eaLnBrk="0" hangingPunct="0">
              <a:defRPr/>
            </a:pPr>
            <a:r>
              <a:rPr lang="it-IT" sz="1400" b="1" i="1">
                <a:solidFill>
                  <a:srgbClr val="FFFF00"/>
                </a:solidFill>
                <a:effectLst>
                  <a:outerShdw blurRad="38100" dist="38100" dir="2700000" algn="tl">
                    <a:srgbClr val="000000"/>
                  </a:outerShdw>
                </a:effectLst>
                <a:latin typeface="Arial Narrow" pitchFamily="34" charset="0"/>
              </a:rPr>
              <a:t>    POSSIBILE o PROBABILE PREVEDERE</a:t>
            </a:r>
          </a:p>
          <a:p>
            <a:pPr eaLnBrk="0" hangingPunct="0">
              <a:defRPr/>
            </a:pPr>
            <a:r>
              <a:rPr lang="it-IT" sz="1400" b="1" i="1">
                <a:solidFill>
                  <a:srgbClr val="FFFF00"/>
                </a:solidFill>
                <a:effectLst>
                  <a:outerShdw blurRad="38100" dist="38100" dir="2700000" algn="tl">
                    <a:srgbClr val="000000"/>
                  </a:outerShdw>
                </a:effectLst>
                <a:latin typeface="Arial Narrow" pitchFamily="34" charset="0"/>
              </a:rPr>
              <a:t>    </a:t>
            </a:r>
          </a:p>
          <a:p>
            <a:pPr eaLnBrk="0" hangingPunct="0">
              <a:defRPr/>
            </a:pPr>
            <a:endParaRPr lang="it-IT" sz="1400" b="1" i="1">
              <a:solidFill>
                <a:srgbClr val="FFFF00"/>
              </a:solidFill>
              <a:effectLst>
                <a:outerShdw blurRad="38100" dist="38100" dir="2700000" algn="tl">
                  <a:srgbClr val="000000"/>
                </a:outerShdw>
              </a:effectLst>
              <a:latin typeface="Arial Narrow" pitchFamily="34" charset="0"/>
            </a:endParaRPr>
          </a:p>
          <a:p>
            <a:pPr eaLnBrk="0" hangingPunct="0">
              <a:defRPr/>
            </a:pPr>
            <a:r>
              <a:rPr lang="it-IT" sz="1400" b="1" i="1">
                <a:solidFill>
                  <a:srgbClr val="FFFF00"/>
                </a:solidFill>
                <a:effectLst>
                  <a:outerShdw blurRad="38100" dist="38100" dir="2700000" algn="tl">
                    <a:srgbClr val="000000"/>
                  </a:outerShdw>
                </a:effectLst>
                <a:latin typeface="Arial Narrow" pitchFamily="34" charset="0"/>
              </a:rPr>
              <a:t> </a:t>
            </a:r>
          </a:p>
          <a:p>
            <a:pPr eaLnBrk="0" hangingPunct="0">
              <a:defRPr/>
            </a:pPr>
            <a:endParaRPr lang="it-IT" sz="1400" b="1" i="1">
              <a:solidFill>
                <a:srgbClr val="FFFF00"/>
              </a:solidFill>
              <a:effectLst>
                <a:outerShdw blurRad="38100" dist="38100" dir="2700000" algn="tl">
                  <a:srgbClr val="000000"/>
                </a:outerShdw>
              </a:effectLst>
              <a:latin typeface="Arial Narrow" pitchFamily="34" charset="0"/>
            </a:endParaRPr>
          </a:p>
        </p:txBody>
      </p:sp>
      <p:sp>
        <p:nvSpPr>
          <p:cNvPr id="133145" name="Rectangle 25"/>
          <p:cNvSpPr>
            <a:spLocks noChangeArrowheads="1"/>
          </p:cNvSpPr>
          <p:nvPr/>
        </p:nvSpPr>
        <p:spPr bwMode="auto">
          <a:xfrm>
            <a:off x="914400" y="3733800"/>
            <a:ext cx="2971800" cy="1295400"/>
          </a:xfrm>
          <a:prstGeom prst="rect">
            <a:avLst/>
          </a:prstGeom>
          <a:gradFill rotWithShape="0">
            <a:gsLst>
              <a:gs pos="0">
                <a:srgbClr val="4D0808"/>
              </a:gs>
              <a:gs pos="30000">
                <a:srgbClr val="FF0300"/>
              </a:gs>
              <a:gs pos="55000">
                <a:srgbClr val="FF7A00"/>
              </a:gs>
              <a:gs pos="100000">
                <a:srgbClr val="FFF200"/>
              </a:gs>
            </a:gsLst>
            <a:lin ang="189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200"/>
            </a:extrusionClr>
          </a:sp3d>
        </p:spPr>
        <p:txBody>
          <a:bodyPr wrap="none" anchor="ctr">
            <a:flatTx/>
          </a:bodyPr>
          <a:lstStyle/>
          <a:p>
            <a:pPr eaLnBrk="0" hangingPunct="0">
              <a:defRPr/>
            </a:pPr>
            <a:r>
              <a:rPr lang="it-IT" b="1" i="1">
                <a:solidFill>
                  <a:srgbClr val="000099"/>
                </a:solidFill>
                <a:effectLst>
                  <a:outerShdw blurRad="38100" dist="38100" dir="2700000" algn="tl">
                    <a:srgbClr val="000000"/>
                  </a:outerShdw>
                </a:effectLst>
                <a:latin typeface="Arial Narrow" pitchFamily="34" charset="0"/>
              </a:rPr>
              <a:t>  </a:t>
            </a:r>
            <a:r>
              <a:rPr lang="it-IT" b="1" i="1">
                <a:solidFill>
                  <a:srgbClr val="FFFFFF"/>
                </a:solidFill>
                <a:effectLst>
                  <a:outerShdw blurRad="38100" dist="38100" dir="2700000" algn="tl">
                    <a:srgbClr val="000000"/>
                  </a:outerShdw>
                </a:effectLst>
                <a:latin typeface="Arial Narrow" pitchFamily="34" charset="0"/>
              </a:rPr>
              <a:t>DOVERE DI ADEMPIMENTO</a:t>
            </a:r>
          </a:p>
          <a:p>
            <a:pPr eaLnBrk="0" hangingPunct="0">
              <a:defRPr/>
            </a:pPr>
            <a:endParaRPr lang="it-IT" sz="1400" b="1">
              <a:solidFill>
                <a:srgbClr val="FFFFFF"/>
              </a:solidFill>
              <a:effectLst>
                <a:outerShdw blurRad="38100" dist="38100" dir="2700000" algn="tl">
                  <a:srgbClr val="000000"/>
                </a:outerShdw>
              </a:effectLst>
              <a:latin typeface="Arial Narrow" pitchFamily="34" charset="0"/>
            </a:endParaRPr>
          </a:p>
          <a:p>
            <a:pPr eaLnBrk="0" hangingPunct="0">
              <a:defRPr/>
            </a:pPr>
            <a:r>
              <a:rPr lang="it-IT" sz="1400" b="1">
                <a:solidFill>
                  <a:srgbClr val="FFFFFF"/>
                </a:solidFill>
                <a:effectLst>
                  <a:outerShdw blurRad="38100" dist="38100" dir="2700000" algn="tl">
                    <a:srgbClr val="000000"/>
                  </a:outerShdw>
                </a:effectLst>
                <a:latin typeface="Arial Narrow" pitchFamily="34" charset="0"/>
              </a:rPr>
              <a:t>Non restare inerti dinanzi agli obblighi di</a:t>
            </a:r>
          </a:p>
          <a:p>
            <a:pPr eaLnBrk="0" hangingPunct="0">
              <a:defRPr/>
            </a:pPr>
            <a:r>
              <a:rPr lang="it-IT" sz="1400" b="1">
                <a:solidFill>
                  <a:srgbClr val="FFFFFF"/>
                </a:solidFill>
                <a:effectLst>
                  <a:outerShdw blurRad="38100" dist="38100" dir="2700000" algn="tl">
                    <a:srgbClr val="000000"/>
                  </a:outerShdw>
                </a:effectLst>
                <a:latin typeface="Arial Narrow" pitchFamily="34" charset="0"/>
              </a:rPr>
              <a:t>Attivazione previsti dalle norme</a:t>
            </a:r>
          </a:p>
          <a:p>
            <a:pPr eaLnBrk="0" hangingPunct="0">
              <a:defRPr/>
            </a:pPr>
            <a:r>
              <a:rPr lang="it-IT" sz="1400" b="1">
                <a:solidFill>
                  <a:srgbClr val="FFFFFF"/>
                </a:solidFill>
                <a:effectLst>
                  <a:outerShdw blurRad="38100" dist="38100" dir="2700000" algn="tl">
                    <a:srgbClr val="000000"/>
                  </a:outerShdw>
                </a:effectLst>
                <a:latin typeface="Arial Narrow" pitchFamily="34" charset="0"/>
              </a:rPr>
              <a:t>Antinfortunistiche e d’igiene sul lavoro</a:t>
            </a:r>
          </a:p>
        </p:txBody>
      </p:sp>
      <p:sp>
        <p:nvSpPr>
          <p:cNvPr id="133146" name="Rectangle 26"/>
          <p:cNvSpPr>
            <a:spLocks noChangeArrowheads="1"/>
          </p:cNvSpPr>
          <p:nvPr/>
        </p:nvSpPr>
        <p:spPr bwMode="auto">
          <a:xfrm>
            <a:off x="685800" y="5257800"/>
            <a:ext cx="4419600" cy="1295400"/>
          </a:xfrm>
          <a:prstGeom prst="rect">
            <a:avLst/>
          </a:prstGeom>
          <a:solidFill>
            <a:srgbClr val="FFFF66"/>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66"/>
            </a:extrusionClr>
          </a:sp3d>
        </p:spPr>
        <p:txBody>
          <a:bodyPr wrap="none" anchor="ctr">
            <a:flatTx/>
          </a:bodyPr>
          <a:lstStyle/>
          <a:p>
            <a:pPr eaLnBrk="0" hangingPunct="0">
              <a:defRPr/>
            </a:pPr>
            <a:r>
              <a:rPr lang="it-IT" sz="1400" b="1">
                <a:solidFill>
                  <a:srgbClr val="FFFFFF"/>
                </a:solidFill>
                <a:effectLst>
                  <a:outerShdw blurRad="38100" dist="38100" dir="2700000" algn="tl">
                    <a:srgbClr val="000000"/>
                  </a:outerShdw>
                </a:effectLst>
                <a:latin typeface="Arial Narrow" pitchFamily="34" charset="0"/>
              </a:rPr>
              <a:t> </a:t>
            </a:r>
            <a:r>
              <a:rPr lang="it-IT" sz="1400" b="1">
                <a:solidFill>
                  <a:srgbClr val="00B000"/>
                </a:solidFill>
                <a:effectLst>
                  <a:outerShdw blurRad="38100" dist="38100" dir="2700000" algn="tl">
                    <a:srgbClr val="000000"/>
                  </a:outerShdw>
                </a:effectLst>
                <a:latin typeface="Arial Narrow" pitchFamily="34" charset="0"/>
              </a:rPr>
              <a:t>1) in presenza di condotta omissiva si risponde per l’evento </a:t>
            </a:r>
          </a:p>
          <a:p>
            <a:pPr eaLnBrk="0" hangingPunct="0">
              <a:defRPr/>
            </a:pPr>
            <a:r>
              <a:rPr lang="it-IT" sz="1400" b="1">
                <a:solidFill>
                  <a:srgbClr val="00B000"/>
                </a:solidFill>
                <a:effectLst>
                  <a:outerShdw blurRad="38100" dist="38100" dir="2700000" algn="tl">
                    <a:srgbClr val="000000"/>
                  </a:outerShdw>
                </a:effectLst>
                <a:latin typeface="Arial Narrow" pitchFamily="34" charset="0"/>
              </a:rPr>
              <a:t>     che si POTEVA  o  DOVEVA PREVEDERE;</a:t>
            </a:r>
          </a:p>
          <a:p>
            <a:pPr eaLnBrk="0" hangingPunct="0">
              <a:defRPr/>
            </a:pPr>
            <a:r>
              <a:rPr lang="it-IT" sz="1400" b="1">
                <a:solidFill>
                  <a:srgbClr val="00B000"/>
                </a:solidFill>
                <a:effectLst>
                  <a:outerShdw blurRad="38100" dist="38100" dir="2700000" algn="tl">
                    <a:srgbClr val="000000"/>
                  </a:outerShdw>
                </a:effectLst>
                <a:latin typeface="Arial Narrow" pitchFamily="34" charset="0"/>
              </a:rPr>
              <a:t> 2) in presenza di condotta omissiva se la situazione che ha </a:t>
            </a:r>
          </a:p>
          <a:p>
            <a:pPr eaLnBrk="0" hangingPunct="0">
              <a:defRPr/>
            </a:pPr>
            <a:r>
              <a:rPr lang="it-IT" sz="1400" b="1">
                <a:solidFill>
                  <a:srgbClr val="00B000"/>
                </a:solidFill>
                <a:effectLst>
                  <a:outerShdw blurRad="38100" dist="38100" dir="2700000" algn="tl">
                    <a:srgbClr val="000000"/>
                  </a:outerShdw>
                </a:effectLst>
                <a:latin typeface="Arial Narrow" pitchFamily="34" charset="0"/>
              </a:rPr>
              <a:t>     causato l’evento non era conoscbile si risponde se non ci </a:t>
            </a:r>
          </a:p>
          <a:p>
            <a:pPr eaLnBrk="0" hangingPunct="0">
              <a:defRPr/>
            </a:pPr>
            <a:r>
              <a:rPr lang="it-IT" sz="1400" b="1">
                <a:solidFill>
                  <a:srgbClr val="00B000"/>
                </a:solidFill>
                <a:effectLst>
                  <a:outerShdw blurRad="38100" dist="38100" dir="2700000" algn="tl">
                    <a:srgbClr val="000000"/>
                  </a:outerShdw>
                </a:effectLst>
                <a:latin typeface="Arial Narrow" pitchFamily="34" charset="0"/>
              </a:rPr>
              <a:t>     si è attivati per conoscerla.</a:t>
            </a:r>
          </a:p>
        </p:txBody>
      </p:sp>
      <p:sp>
        <p:nvSpPr>
          <p:cNvPr id="93194" name="Segnaposto piè di pagina 1"/>
          <p:cNvSpPr>
            <a:spLocks noGrp="1"/>
          </p:cNvSpPr>
          <p:nvPr>
            <p:ph type="ftr" sz="quarter" idx="11"/>
          </p:nvPr>
        </p:nvSpPr>
        <p:spPr>
          <a:xfrm>
            <a:off x="5257800" y="6553200"/>
            <a:ext cx="2895600" cy="238125"/>
          </a:xfrm>
          <a:noFill/>
          <a:ln>
            <a:miter lim="800000"/>
            <a:headEnd/>
            <a:tailEnd/>
          </a:ln>
        </p:spPr>
        <p:txBody>
          <a:bodyPr/>
          <a:lstStyle/>
          <a:p>
            <a:r>
              <a:rPr lang="it-IT" altLang="it-IT" sz="1000" smtClean="0">
                <a:latin typeface="Arial" charset="0"/>
              </a:rPr>
              <a:t>Prof.Cons.Giuseppe Croce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dissolve">
                                      <p:cBhvr>
                                        <p:cTn id="7" dur="5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33128"/>
                                        </p:tgtEl>
                                        <p:attrNameLst>
                                          <p:attrName>style.visibility</p:attrName>
                                        </p:attrNameLst>
                                      </p:cBhvr>
                                      <p:to>
                                        <p:strVal val="visible"/>
                                      </p:to>
                                    </p:set>
                                    <p:anim calcmode="lin" valueType="num">
                                      <p:cBhvr additive="base">
                                        <p:cTn id="12" dur="500" fill="hold"/>
                                        <p:tgtEl>
                                          <p:spTgt spid="133128"/>
                                        </p:tgtEl>
                                        <p:attrNameLst>
                                          <p:attrName>ppt_x</p:attrName>
                                        </p:attrNameLst>
                                      </p:cBhvr>
                                      <p:tavLst>
                                        <p:tav tm="0">
                                          <p:val>
                                            <p:strVal val="0-#ppt_w/2"/>
                                          </p:val>
                                        </p:tav>
                                        <p:tav tm="100000">
                                          <p:val>
                                            <p:strVal val="#ppt_x"/>
                                          </p:val>
                                        </p:tav>
                                      </p:tavLst>
                                    </p:anim>
                                    <p:anim calcmode="lin" valueType="num">
                                      <p:cBhvr additive="base">
                                        <p:cTn id="13" dur="500" fill="hold"/>
                                        <p:tgtEl>
                                          <p:spTgt spid="1331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43"/>
                                        </p:tgtEl>
                                        <p:attrNameLst>
                                          <p:attrName>style.visibility</p:attrName>
                                        </p:attrNameLst>
                                      </p:cBhvr>
                                      <p:to>
                                        <p:strVal val="visible"/>
                                      </p:to>
                                    </p:set>
                                    <p:animEffect transition="in" filter="dissolve">
                                      <p:cBhvr>
                                        <p:cTn id="18" dur="500"/>
                                        <p:tgtEl>
                                          <p:spTgt spid="1331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33144"/>
                                        </p:tgtEl>
                                        <p:attrNameLst>
                                          <p:attrName>style.visibility</p:attrName>
                                        </p:attrNameLst>
                                      </p:cBhvr>
                                      <p:to>
                                        <p:strVal val="visible"/>
                                      </p:to>
                                    </p:set>
                                    <p:anim calcmode="lin" valueType="num">
                                      <p:cBhvr additive="base">
                                        <p:cTn id="23" dur="500" fill="hold"/>
                                        <p:tgtEl>
                                          <p:spTgt spid="133144"/>
                                        </p:tgtEl>
                                        <p:attrNameLst>
                                          <p:attrName>ppt_x</p:attrName>
                                        </p:attrNameLst>
                                      </p:cBhvr>
                                      <p:tavLst>
                                        <p:tav tm="0">
                                          <p:val>
                                            <p:strVal val="0-#ppt_w/2"/>
                                          </p:val>
                                        </p:tav>
                                        <p:tav tm="100000">
                                          <p:val>
                                            <p:strVal val="#ppt_x"/>
                                          </p:val>
                                        </p:tav>
                                      </p:tavLst>
                                    </p:anim>
                                    <p:anim calcmode="lin" valueType="num">
                                      <p:cBhvr additive="base">
                                        <p:cTn id="24" dur="500" fill="hold"/>
                                        <p:tgtEl>
                                          <p:spTgt spid="133144"/>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33145"/>
                                        </p:tgtEl>
                                        <p:attrNameLst>
                                          <p:attrName>style.visibility</p:attrName>
                                        </p:attrNameLst>
                                      </p:cBhvr>
                                      <p:to>
                                        <p:strVal val="visible"/>
                                      </p:to>
                                    </p:set>
                                    <p:anim calcmode="lin" valueType="num">
                                      <p:cBhvr additive="base">
                                        <p:cTn id="29" dur="500" fill="hold"/>
                                        <p:tgtEl>
                                          <p:spTgt spid="133145"/>
                                        </p:tgtEl>
                                        <p:attrNameLst>
                                          <p:attrName>ppt_x</p:attrName>
                                        </p:attrNameLst>
                                      </p:cBhvr>
                                      <p:tavLst>
                                        <p:tav tm="0">
                                          <p:val>
                                            <p:strVal val="1+#ppt_w/2"/>
                                          </p:val>
                                        </p:tav>
                                        <p:tav tm="100000">
                                          <p:val>
                                            <p:strVal val="#ppt_x"/>
                                          </p:val>
                                        </p:tav>
                                      </p:tavLst>
                                    </p:anim>
                                    <p:anim calcmode="lin" valueType="num">
                                      <p:cBhvr additive="base">
                                        <p:cTn id="30" dur="500" fill="hold"/>
                                        <p:tgtEl>
                                          <p:spTgt spid="133145"/>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133146"/>
                                        </p:tgtEl>
                                        <p:attrNameLst>
                                          <p:attrName>style.visibility</p:attrName>
                                        </p:attrNameLst>
                                      </p:cBhvr>
                                      <p:to>
                                        <p:strVal val="visible"/>
                                      </p:to>
                                    </p:set>
                                    <p:anim calcmode="lin" valueType="num">
                                      <p:cBhvr>
                                        <p:cTn id="35" dur="500" fill="hold"/>
                                        <p:tgtEl>
                                          <p:spTgt spid="133146"/>
                                        </p:tgtEl>
                                        <p:attrNameLst>
                                          <p:attrName>ppt_w</p:attrName>
                                        </p:attrNameLst>
                                      </p:cBhvr>
                                      <p:tavLst>
                                        <p:tav tm="0">
                                          <p:val>
                                            <p:fltVal val="0"/>
                                          </p:val>
                                        </p:tav>
                                        <p:tav tm="100000">
                                          <p:val>
                                            <p:strVal val="#ppt_w"/>
                                          </p:val>
                                        </p:tav>
                                      </p:tavLst>
                                    </p:anim>
                                    <p:anim calcmode="lin" valueType="num">
                                      <p:cBhvr>
                                        <p:cTn id="36" dur="500" fill="hold"/>
                                        <p:tgtEl>
                                          <p:spTgt spid="133146"/>
                                        </p:tgtEl>
                                        <p:attrNameLst>
                                          <p:attrName>ppt_h</p:attrName>
                                        </p:attrNameLst>
                                      </p:cBhvr>
                                      <p:tavLst>
                                        <p:tav tm="0">
                                          <p:val>
                                            <p:fltVal val="0"/>
                                          </p:val>
                                        </p:tav>
                                        <p:tav tm="100000">
                                          <p:val>
                                            <p:strVal val="#ppt_h"/>
                                          </p:val>
                                        </p:tav>
                                      </p:tavLst>
                                    </p:anim>
                                    <p:anim calcmode="lin" valueType="num">
                                      <p:cBhvr>
                                        <p:cTn id="37" dur="500" fill="hold"/>
                                        <p:tgtEl>
                                          <p:spTgt spid="133146"/>
                                        </p:tgtEl>
                                        <p:attrNameLst>
                                          <p:attrName>ppt_x</p:attrName>
                                        </p:attrNameLst>
                                      </p:cBhvr>
                                      <p:tavLst>
                                        <p:tav tm="0">
                                          <p:val>
                                            <p:fltVal val="0.5"/>
                                          </p:val>
                                        </p:tav>
                                        <p:tav tm="100000">
                                          <p:val>
                                            <p:strVal val="#ppt_x"/>
                                          </p:val>
                                        </p:tav>
                                      </p:tavLst>
                                    </p:anim>
                                    <p:anim calcmode="lin" valueType="num">
                                      <p:cBhvr>
                                        <p:cTn id="38" dur="500" fill="hold"/>
                                        <p:tgtEl>
                                          <p:spTgt spid="1331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8" grpId="0" animBg="1"/>
      <p:bldP spid="133143" grpId="0" animBg="1" autoUpdateAnimBg="0"/>
      <p:bldP spid="133144" grpId="0" animBg="1" autoUpdateAnimBg="0"/>
      <p:bldP spid="133145" grpId="0" animBg="1" autoUpdateAnimBg="0"/>
      <p:bldP spid="13314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numero diapositiva 3"/>
          <p:cNvSpPr>
            <a:spLocks noGrp="1"/>
          </p:cNvSpPr>
          <p:nvPr>
            <p:ph type="sldNum" sz="quarter" idx="12"/>
          </p:nvPr>
        </p:nvSpPr>
        <p:spPr>
          <a:noFill/>
          <a:ln>
            <a:miter lim="800000"/>
            <a:headEnd/>
            <a:tailEnd/>
          </a:ln>
        </p:spPr>
        <p:txBody>
          <a:bodyPr/>
          <a:lstStyle/>
          <a:p>
            <a:fld id="{F8445FFB-6287-40E4-8B5E-6EC5E9A4FE3D}" type="slidenum">
              <a:rPr lang="it-IT" altLang="it-IT" smtClean="0">
                <a:latin typeface="Arial" charset="0"/>
              </a:rPr>
              <a:pPr/>
              <a:t>12</a:t>
            </a:fld>
            <a:endParaRPr lang="it-IT" altLang="it-IT" smtClean="0">
              <a:latin typeface="Arial" charset="0"/>
            </a:endParaRPr>
          </a:p>
        </p:txBody>
      </p:sp>
      <p:sp>
        <p:nvSpPr>
          <p:cNvPr id="19458" name="Rectangle 2"/>
          <p:cNvSpPr>
            <a:spLocks noChangeArrowheads="1"/>
          </p:cNvSpPr>
          <p:nvPr/>
        </p:nvSpPr>
        <p:spPr bwMode="auto">
          <a:xfrm>
            <a:off x="161925" y="1941513"/>
            <a:ext cx="9421813" cy="1271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defRPr/>
            </a:pPr>
            <a:r>
              <a:rPr lang="it-IT" sz="2200" b="1" dirty="0">
                <a:solidFill>
                  <a:srgbClr val="FFFF00"/>
                </a:solidFill>
                <a:effectLst>
                  <a:outerShdw blurRad="38100" dist="38100" dir="2700000" algn="tl">
                    <a:srgbClr val="000000"/>
                  </a:outerShdw>
                </a:effectLst>
                <a:latin typeface="Arial" pitchFamily="34" charset="0"/>
                <a:cs typeface="Arial" pitchFamily="34" charset="0"/>
              </a:rPr>
              <a:t>Le norme di sicurezza hanno la caratteristica di essere sanzionate penalmente, col risultato che la sola violazione di una norma di sicurezza costituisce reato.</a:t>
            </a:r>
          </a:p>
          <a:p>
            <a:pPr algn="l" eaLnBrk="0" hangingPunct="0">
              <a:defRPr/>
            </a:pPr>
            <a:endParaRPr lang="it-IT" b="1" dirty="0">
              <a:solidFill>
                <a:srgbClr val="FFFF00"/>
              </a:solidFill>
              <a:effectLst>
                <a:outerShdw blurRad="38100" dist="38100" dir="2700000" algn="tl">
                  <a:srgbClr val="000000"/>
                </a:outerShdw>
              </a:effectLst>
              <a:latin typeface="Arial" pitchFamily="34" charset="0"/>
            </a:endParaRPr>
          </a:p>
        </p:txBody>
      </p:sp>
      <p:sp>
        <p:nvSpPr>
          <p:cNvPr id="19459" name="Rectangle 3"/>
          <p:cNvSpPr>
            <a:spLocks noChangeArrowheads="1"/>
          </p:cNvSpPr>
          <p:nvPr/>
        </p:nvSpPr>
        <p:spPr bwMode="auto">
          <a:xfrm>
            <a:off x="0" y="4065588"/>
            <a:ext cx="9144000" cy="0"/>
          </a:xfrm>
          <a:prstGeom prst="rect">
            <a:avLst/>
          </a:prstGeom>
          <a:noFill/>
          <a:ln w="9525">
            <a:noFill/>
            <a:miter lim="800000"/>
            <a:headEnd/>
            <a:tailEnd/>
          </a:ln>
          <a:effectLst/>
        </p:spPr>
        <p:txBody>
          <a:bodyPr>
            <a:spAutoFit/>
          </a:bodyPr>
          <a:lstStyle/>
          <a:p>
            <a:endParaRPr lang="it-IT" altLang="it-IT"/>
          </a:p>
        </p:txBody>
      </p:sp>
      <p:sp>
        <p:nvSpPr>
          <p:cNvPr id="19460" name="Rectangle 4"/>
          <p:cNvSpPr>
            <a:spLocks noChangeArrowheads="1"/>
          </p:cNvSpPr>
          <p:nvPr/>
        </p:nvSpPr>
        <p:spPr bwMode="auto">
          <a:xfrm>
            <a:off x="161925" y="2895600"/>
            <a:ext cx="8982075" cy="370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80000"/>
              </a:lnSpc>
              <a:spcBef>
                <a:spcPct val="50000"/>
              </a:spcBef>
              <a:buClr>
                <a:schemeClr val="hlink"/>
              </a:buClr>
              <a:buFont typeface="Wingdings" pitchFamily="2" charset="2"/>
              <a:buNone/>
              <a:defRPr/>
            </a:pPr>
            <a:r>
              <a:rPr lang="it-IT" sz="2200" b="1" dirty="0">
                <a:solidFill>
                  <a:srgbClr val="FFFF00"/>
                </a:solidFill>
                <a:effectLst>
                  <a:outerShdw blurRad="38100" dist="38100" dir="2700000" algn="tl">
                    <a:srgbClr val="000000"/>
                  </a:outerShdw>
                </a:effectLst>
                <a:latin typeface="Arial" pitchFamily="34" charset="0"/>
              </a:rPr>
              <a:t>Pertanto non si commette reato solo quando si verifica l’infortunio: si commette reato quando non viene osservata la norma di sicurezza; </a:t>
            </a:r>
          </a:p>
          <a:p>
            <a:pPr>
              <a:lnSpc>
                <a:spcPct val="80000"/>
              </a:lnSpc>
              <a:spcBef>
                <a:spcPct val="50000"/>
              </a:spcBef>
              <a:buClr>
                <a:schemeClr val="hlink"/>
              </a:buClr>
              <a:buFont typeface="Wingdings" pitchFamily="2" charset="2"/>
              <a:buNone/>
              <a:defRPr/>
            </a:pPr>
            <a:r>
              <a:rPr lang="it-IT" sz="2200" b="1" dirty="0">
                <a:solidFill>
                  <a:srgbClr val="FFFF00"/>
                </a:solidFill>
                <a:effectLst>
                  <a:outerShdw blurRad="38100" dist="38100" dir="2700000" algn="tl">
                    <a:srgbClr val="000000"/>
                  </a:outerShdw>
                </a:effectLst>
                <a:latin typeface="Arial" pitchFamily="34" charset="0"/>
              </a:rPr>
              <a:t>se poi, in conseguenza della violazione antinfortunistica, si verifica anche un infortunio, i reati commessi diventano due:</a:t>
            </a:r>
          </a:p>
          <a:p>
            <a:pPr>
              <a:lnSpc>
                <a:spcPct val="80000"/>
              </a:lnSpc>
              <a:spcBef>
                <a:spcPct val="50000"/>
              </a:spcBef>
              <a:buClr>
                <a:schemeClr val="tx1"/>
              </a:buClr>
              <a:buFont typeface="Wingdings" pitchFamily="2" charset="2"/>
              <a:buChar char="q"/>
              <a:defRPr/>
            </a:pPr>
            <a:r>
              <a:rPr lang="it-IT" sz="2200" b="1" dirty="0">
                <a:solidFill>
                  <a:srgbClr val="FFFF00"/>
                </a:solidFill>
                <a:effectLst>
                  <a:outerShdw blurRad="38100" dist="38100" dir="2700000" algn="tl">
                    <a:srgbClr val="000000"/>
                  </a:outerShdw>
                </a:effectLst>
                <a:latin typeface="Arial" pitchFamily="34" charset="0"/>
              </a:rPr>
              <a:t>	una </a:t>
            </a:r>
            <a:r>
              <a:rPr lang="it-IT" sz="3200" b="1" dirty="0">
                <a:effectLst>
                  <a:outerShdw blurRad="38100" dist="38100" dir="2700000" algn="tl">
                    <a:srgbClr val="000000"/>
                  </a:outerShdw>
                </a:effectLst>
                <a:latin typeface="Arial" pitchFamily="34" charset="0"/>
              </a:rPr>
              <a:t>contravvenzione</a:t>
            </a:r>
            <a:r>
              <a:rPr lang="it-IT" sz="2200" b="1" dirty="0">
                <a:solidFill>
                  <a:srgbClr val="FFFF00"/>
                </a:solidFill>
                <a:effectLst>
                  <a:outerShdw blurRad="38100" dist="38100" dir="2700000" algn="tl">
                    <a:srgbClr val="000000"/>
                  </a:outerShdw>
                </a:effectLst>
                <a:latin typeface="Arial" pitchFamily="34" charset="0"/>
              </a:rPr>
              <a:t> </a:t>
            </a:r>
            <a:r>
              <a:rPr lang="it-IT" sz="2200" b="1" i="1" dirty="0">
                <a:solidFill>
                  <a:srgbClr val="FFFF00"/>
                </a:solidFill>
                <a:effectLst>
                  <a:outerShdw blurRad="38100" dist="38100" dir="2700000" algn="tl">
                    <a:srgbClr val="000000"/>
                  </a:outerShdw>
                </a:effectLst>
                <a:latin typeface="Arial" pitchFamily="34" charset="0"/>
              </a:rPr>
              <a:t>(esempio: dovevi dare dettagliate informazioni al lavoratore o dovevi verificare  che il preposto sorvegliasse e vigilasse  e non lo hai fatto );</a:t>
            </a:r>
          </a:p>
          <a:p>
            <a:pPr>
              <a:lnSpc>
                <a:spcPct val="80000"/>
              </a:lnSpc>
              <a:spcBef>
                <a:spcPct val="50000"/>
              </a:spcBef>
              <a:buClr>
                <a:schemeClr val="tx1"/>
              </a:buClr>
              <a:buFont typeface="Wingdings" pitchFamily="2" charset="2"/>
              <a:buChar char="q"/>
              <a:defRPr/>
            </a:pPr>
            <a:r>
              <a:rPr lang="it-IT" sz="2200" b="1" dirty="0">
                <a:solidFill>
                  <a:srgbClr val="FFFF00"/>
                </a:solidFill>
                <a:effectLst>
                  <a:outerShdw blurRad="38100" dist="38100" dir="2700000" algn="tl">
                    <a:srgbClr val="000000"/>
                  </a:outerShdw>
                </a:effectLst>
                <a:latin typeface="Arial" pitchFamily="34" charset="0"/>
              </a:rPr>
              <a:t>	un </a:t>
            </a:r>
            <a:r>
              <a:rPr lang="it-IT" sz="3200" b="1" dirty="0">
                <a:effectLst>
                  <a:outerShdw blurRad="38100" dist="38100" dir="2700000" algn="tl">
                    <a:srgbClr val="000000"/>
                  </a:outerShdw>
                </a:effectLst>
                <a:latin typeface="Arial" pitchFamily="34" charset="0"/>
              </a:rPr>
              <a:t>delitto</a:t>
            </a:r>
            <a:r>
              <a:rPr lang="it-IT" sz="2200" b="1" dirty="0">
                <a:solidFill>
                  <a:srgbClr val="FFFF00"/>
                </a:solidFill>
                <a:effectLst>
                  <a:outerShdw blurRad="38100" dist="38100" dir="2700000" algn="tl">
                    <a:srgbClr val="000000"/>
                  </a:outerShdw>
                </a:effectLst>
                <a:latin typeface="Arial" pitchFamily="34" charset="0"/>
              </a:rPr>
              <a:t> </a:t>
            </a:r>
            <a:r>
              <a:rPr lang="it-IT" sz="2200" b="1" i="1" dirty="0">
                <a:solidFill>
                  <a:srgbClr val="FFFF00"/>
                </a:solidFill>
                <a:effectLst>
                  <a:outerShdw blurRad="38100" dist="38100" dir="2700000" algn="tl">
                    <a:srgbClr val="000000"/>
                  </a:outerShdw>
                </a:effectLst>
                <a:latin typeface="Arial" pitchFamily="34" charset="0"/>
              </a:rPr>
              <a:t>(in conseguenza di ciò un lavoratore ha subito un infortunio).</a:t>
            </a:r>
            <a:endParaRPr lang="en-GB" sz="2200" b="1" i="1" dirty="0">
              <a:solidFill>
                <a:srgbClr val="FFFF00"/>
              </a:solidFill>
              <a:effectLst>
                <a:outerShdw blurRad="38100" dist="38100" dir="2700000" algn="tl">
                  <a:srgbClr val="000000"/>
                </a:outerShdw>
              </a:effectLst>
              <a:latin typeface="Arial" pitchFamily="34" charset="0"/>
            </a:endParaRPr>
          </a:p>
        </p:txBody>
      </p:sp>
      <p:pic>
        <p:nvPicPr>
          <p:cNvPr id="19461" name="Picture 5" descr="BD06688_"/>
          <p:cNvPicPr>
            <a:picLocks noChangeAspect="1" noChangeArrowheads="1"/>
          </p:cNvPicPr>
          <p:nvPr/>
        </p:nvPicPr>
        <p:blipFill>
          <a:blip r:embed="rId2" cstate="print"/>
          <a:srcRect/>
          <a:stretch>
            <a:fillRect/>
          </a:stretch>
        </p:blipFill>
        <p:spPr bwMode="auto">
          <a:xfrm>
            <a:off x="3733800" y="228600"/>
            <a:ext cx="1638300" cy="1481138"/>
          </a:xfrm>
          <a:prstGeom prst="rect">
            <a:avLst/>
          </a:prstGeom>
          <a:noFill/>
          <a:ln w="9525">
            <a:noFill/>
            <a:miter lim="800000"/>
            <a:headEnd/>
            <a:tailEnd/>
          </a:ln>
        </p:spPr>
      </p:pic>
      <p:sp>
        <p:nvSpPr>
          <p:cNvPr id="190471" name="Segnaposto piè di pagina 1"/>
          <p:cNvSpPr>
            <a:spLocks noGrp="1"/>
          </p:cNvSpPr>
          <p:nvPr>
            <p:ph type="ftr" sz="quarter" idx="11"/>
          </p:nvPr>
        </p:nvSpPr>
        <p:spPr>
          <a:xfrm>
            <a:off x="3124200" y="6637338"/>
            <a:ext cx="2895600" cy="2000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defRPr/>
            </a:pPr>
            <a:r>
              <a:rPr lang="it-IT" sz="1050" b="1" dirty="0" err="1" smtClean="0"/>
              <a:t>Prof.Cons.Giuseppe</a:t>
            </a:r>
            <a:r>
              <a:rPr lang="it-IT" sz="1050" b="1" dirty="0" smtClean="0"/>
              <a:t> Croce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0-#ppt_w/2"/>
                                          </p:val>
                                        </p:tav>
                                        <p:tav tm="100000">
                                          <p:val>
                                            <p:strVal val="#ppt_x"/>
                                          </p:val>
                                        </p:tav>
                                      </p:tavLst>
                                    </p:anim>
                                    <p:anim calcmode="lin" valueType="num">
                                      <p:cBhvr additive="base">
                                        <p:cTn id="14"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0-#ppt_w/2"/>
                                          </p:val>
                                        </p:tav>
                                        <p:tav tm="100000">
                                          <p:val>
                                            <p:strVal val="#ppt_x"/>
                                          </p:val>
                                        </p:tav>
                                      </p:tavLst>
                                    </p:anim>
                                    <p:anim calcmode="lin" valueType="num">
                                      <p:cBhvr additive="base">
                                        <p:cTn id="20"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additive="base">
                                        <p:cTn id="25" dur="500" fill="hold"/>
                                        <p:tgtEl>
                                          <p:spTgt spid="19460"/>
                                        </p:tgtEl>
                                        <p:attrNameLst>
                                          <p:attrName>ppt_x</p:attrName>
                                        </p:attrNameLst>
                                      </p:cBhvr>
                                      <p:tavLst>
                                        <p:tav tm="0">
                                          <p:val>
                                            <p:strVal val="0-#ppt_w/2"/>
                                          </p:val>
                                        </p:tav>
                                        <p:tav tm="100000">
                                          <p:val>
                                            <p:strVal val="#ppt_x"/>
                                          </p:val>
                                        </p:tav>
                                      </p:tavLst>
                                    </p:anim>
                                    <p:anim calcmode="lin" valueType="num">
                                      <p:cBhvr additive="base">
                                        <p:cTn id="26"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nimBg="1"/>
      <p:bldP spid="1946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egnaposto numero diapositiva 5"/>
          <p:cNvSpPr>
            <a:spLocks noGrp="1"/>
          </p:cNvSpPr>
          <p:nvPr>
            <p:ph type="sldNum" sz="quarter" idx="12"/>
          </p:nvPr>
        </p:nvSpPr>
        <p:spPr>
          <a:noFill/>
          <a:ln>
            <a:miter lim="800000"/>
            <a:headEnd/>
            <a:tailEnd/>
          </a:ln>
        </p:spPr>
        <p:txBody>
          <a:bodyPr/>
          <a:lstStyle/>
          <a:p>
            <a:fld id="{CDD7402F-479D-4CAD-8E38-F48FC91FA744}" type="slidenum">
              <a:rPr lang="it-IT" altLang="it-IT" smtClean="0">
                <a:latin typeface="Arial" charset="0"/>
              </a:rPr>
              <a:pPr/>
              <a:t>13</a:t>
            </a:fld>
            <a:endParaRPr lang="it-IT" altLang="it-IT" smtClean="0">
              <a:latin typeface="Arial" charset="0"/>
            </a:endParaRPr>
          </a:p>
        </p:txBody>
      </p:sp>
      <p:sp>
        <p:nvSpPr>
          <p:cNvPr id="14338" name="Rectangle 2"/>
          <p:cNvSpPr>
            <a:spLocks noGrp="1" noChangeArrowheads="1"/>
          </p:cNvSpPr>
          <p:nvPr>
            <p:ph type="body" idx="1"/>
          </p:nvPr>
        </p:nvSpPr>
        <p:spPr>
          <a:xfrm>
            <a:off x="838200" y="609600"/>
            <a:ext cx="8077200" cy="5943600"/>
          </a:xfrm>
          <a:ln w="76200">
            <a:solidFill>
              <a:srgbClr val="00CC00"/>
            </a:solidFill>
          </a:ln>
        </p:spPr>
        <p:txBody>
          <a:bodyPr/>
          <a:lstStyle/>
          <a:p>
            <a:pPr eaLnBrk="1" hangingPunct="1">
              <a:buFontTx/>
              <a:buNone/>
              <a:defRPr/>
            </a:pPr>
            <a:endParaRPr lang="it-IT" sz="1000" dirty="0" smtClean="0">
              <a:cs typeface="Arial" pitchFamily="34" charset="0"/>
            </a:endParaRPr>
          </a:p>
          <a:p>
            <a:pPr eaLnBrk="1" hangingPunct="1">
              <a:buFontTx/>
              <a:buNone/>
              <a:defRPr/>
            </a:pPr>
            <a:r>
              <a:rPr lang="it-IT" sz="1000" dirty="0" smtClean="0">
                <a:cs typeface="Arial" pitchFamily="34" charset="0"/>
              </a:rPr>
              <a:t> </a:t>
            </a:r>
          </a:p>
          <a:p>
            <a:pPr eaLnBrk="1" hangingPunct="1">
              <a:buFontTx/>
              <a:buNone/>
              <a:defRPr/>
            </a:pPr>
            <a:r>
              <a:rPr lang="it-IT" sz="1000" dirty="0" smtClean="0">
                <a:cs typeface="Arial" pitchFamily="34" charset="0"/>
              </a:rPr>
              <a:t> </a:t>
            </a:r>
          </a:p>
          <a:p>
            <a:pPr eaLnBrk="1" hangingPunct="1">
              <a:buFontTx/>
              <a:buNone/>
              <a:defRPr/>
            </a:pPr>
            <a:endParaRPr lang="it-IT" sz="1000" dirty="0" smtClean="0">
              <a:cs typeface="Arial" pitchFamily="34" charset="0"/>
            </a:endParaRPr>
          </a:p>
          <a:p>
            <a:pPr eaLnBrk="1" hangingPunct="1">
              <a:buFontTx/>
              <a:buNone/>
              <a:defRPr/>
            </a:pPr>
            <a:endParaRPr lang="it-IT" sz="1000" dirty="0" smtClean="0">
              <a:cs typeface="Arial" pitchFamily="34" charset="0"/>
            </a:endParaRPr>
          </a:p>
          <a:p>
            <a:pPr eaLnBrk="1" hangingPunct="1">
              <a:buFontTx/>
              <a:buNone/>
              <a:defRPr/>
            </a:pPr>
            <a:r>
              <a:rPr lang="it-IT" sz="2000" b="1" dirty="0" smtClean="0">
                <a:solidFill>
                  <a:srgbClr val="FFFF00"/>
                </a:solidFill>
                <a:cs typeface="Arial" pitchFamily="34" charset="0"/>
              </a:rPr>
              <a:t>A mettere in crisi in un sistema organizzativo intervengono</a:t>
            </a:r>
            <a:endParaRPr lang="it-IT" sz="1000" b="1" dirty="0" smtClean="0">
              <a:solidFill>
                <a:srgbClr val="FFFF00"/>
              </a:solidFill>
              <a:cs typeface="Arial" pitchFamily="34" charset="0"/>
            </a:endParaRPr>
          </a:p>
          <a:p>
            <a:pPr eaLnBrk="1" hangingPunct="1">
              <a:buFontTx/>
              <a:buNone/>
              <a:defRPr/>
            </a:pPr>
            <a:r>
              <a:rPr lang="it-IT" sz="2400" b="1" i="1" u="sng" dirty="0" smtClean="0">
                <a:effectLst>
                  <a:outerShdw blurRad="38100" dist="38100" dir="2700000" algn="tl">
                    <a:srgbClr val="000000"/>
                  </a:outerShdw>
                </a:effectLst>
                <a:cs typeface="Arial" pitchFamily="34" charset="0"/>
              </a:rPr>
              <a:t>VIOLAZIONI </a:t>
            </a:r>
          </a:p>
          <a:p>
            <a:pPr eaLnBrk="1" hangingPunct="1">
              <a:buFontTx/>
              <a:buNone/>
              <a:defRPr/>
            </a:pPr>
            <a:endParaRPr lang="it-IT" sz="2000" b="1" dirty="0" smtClean="0">
              <a:solidFill>
                <a:srgbClr val="FFFF00"/>
              </a:solidFill>
              <a:cs typeface="Arial" pitchFamily="34" charset="0"/>
            </a:endParaRPr>
          </a:p>
          <a:p>
            <a:pPr eaLnBrk="1" hangingPunct="1">
              <a:buFontTx/>
              <a:buNone/>
              <a:defRPr/>
            </a:pPr>
            <a:r>
              <a:rPr lang="it-IT" sz="2000" b="1" dirty="0" smtClean="0">
                <a:solidFill>
                  <a:srgbClr val="FFFF00"/>
                </a:solidFill>
                <a:cs typeface="Arial" pitchFamily="34" charset="0"/>
              </a:rPr>
              <a:t>Le deviazioni da procedure operative sicure, standard o regole </a:t>
            </a:r>
          </a:p>
          <a:p>
            <a:pPr eaLnBrk="1" hangingPunct="1">
              <a:buFontTx/>
              <a:buNone/>
              <a:defRPr/>
            </a:pPr>
            <a:r>
              <a:rPr lang="it-IT" sz="2000" b="1" dirty="0" smtClean="0">
                <a:solidFill>
                  <a:srgbClr val="FFFF00"/>
                </a:solidFill>
                <a:cs typeface="Arial" pitchFamily="34" charset="0"/>
              </a:rPr>
              <a:t> anche se queste sono formalmente impedite da regolamenti, </a:t>
            </a:r>
          </a:p>
          <a:p>
            <a:pPr eaLnBrk="1" hangingPunct="1">
              <a:buFontTx/>
              <a:buNone/>
              <a:defRPr/>
            </a:pPr>
            <a:r>
              <a:rPr lang="it-IT" sz="2000" b="1" dirty="0" smtClean="0">
                <a:solidFill>
                  <a:srgbClr val="FFFF00"/>
                </a:solidFill>
                <a:cs typeface="Arial" pitchFamily="34" charset="0"/>
              </a:rPr>
              <a:t>direttive, ordini, ecc. </a:t>
            </a:r>
          </a:p>
          <a:p>
            <a:pPr eaLnBrk="1" hangingPunct="1">
              <a:buFontTx/>
              <a:buNone/>
              <a:defRPr/>
            </a:pPr>
            <a:endParaRPr lang="it-IT" sz="2000" b="1" dirty="0" smtClean="0">
              <a:solidFill>
                <a:srgbClr val="FFFF00"/>
              </a:solidFill>
              <a:cs typeface="Arial" pitchFamily="34" charset="0"/>
            </a:endParaRPr>
          </a:p>
          <a:p>
            <a:pPr eaLnBrk="1" hangingPunct="1">
              <a:buFontTx/>
              <a:buNone/>
              <a:defRPr/>
            </a:pPr>
            <a:r>
              <a:rPr lang="it-IT" sz="2400" b="1" i="1" u="sng" dirty="0" smtClean="0">
                <a:effectLst>
                  <a:outerShdw blurRad="38100" dist="38100" dir="2700000" algn="tl">
                    <a:srgbClr val="000000"/>
                  </a:outerShdw>
                </a:effectLst>
                <a:cs typeface="Arial" pitchFamily="34" charset="0"/>
              </a:rPr>
              <a:t>ERRORI ORGANIZZATIVI</a:t>
            </a:r>
            <a:r>
              <a:rPr lang="it-IT" sz="2000" dirty="0" smtClean="0">
                <a:solidFill>
                  <a:srgbClr val="FFFF00"/>
                </a:solidFill>
                <a:cs typeface="Arial" pitchFamily="34" charset="0"/>
              </a:rPr>
              <a:t> </a:t>
            </a:r>
          </a:p>
          <a:p>
            <a:pPr eaLnBrk="1" hangingPunct="1">
              <a:buFontTx/>
              <a:buNone/>
              <a:defRPr/>
            </a:pPr>
            <a:endParaRPr lang="it-IT" sz="2000" dirty="0" smtClean="0">
              <a:cs typeface="Arial" pitchFamily="34" charset="0"/>
            </a:endParaRPr>
          </a:p>
          <a:p>
            <a:pPr eaLnBrk="1" hangingPunct="1">
              <a:buFontTx/>
              <a:buNone/>
              <a:defRPr/>
            </a:pPr>
            <a:r>
              <a:rPr lang="it-IT" sz="2000" b="1" dirty="0" smtClean="0">
                <a:solidFill>
                  <a:srgbClr val="FFFF00"/>
                </a:solidFill>
                <a:cs typeface="Arial" pitchFamily="34" charset="0"/>
              </a:rPr>
              <a:t>Questa categoria raggruppa tutti gli errori dovuti alla organizzazione del lavoro e alla pianificazione della gestione delle emergenze </a:t>
            </a:r>
          </a:p>
          <a:p>
            <a:pPr eaLnBrk="1" hangingPunct="1">
              <a:buFontTx/>
              <a:buNone/>
              <a:defRPr/>
            </a:pPr>
            <a:endParaRPr lang="it-IT" sz="2000" b="1" dirty="0" smtClean="0">
              <a:solidFill>
                <a:srgbClr val="FFFF00"/>
              </a:solidFill>
            </a:endParaRPr>
          </a:p>
        </p:txBody>
      </p:sp>
      <p:sp>
        <p:nvSpPr>
          <p:cNvPr id="95236" name="Segnaposto piè di pagina 1"/>
          <p:cNvSpPr>
            <a:spLocks noGrp="1"/>
          </p:cNvSpPr>
          <p:nvPr>
            <p:ph type="ftr" sz="quarter" idx="11"/>
          </p:nvPr>
        </p:nvSpPr>
        <p:spPr>
          <a:noFill/>
          <a:ln>
            <a:miter lim="800000"/>
            <a:headEnd/>
            <a:tailEnd/>
          </a:ln>
        </p:spPr>
        <p:txBody>
          <a:bodyPr/>
          <a:lstStyle/>
          <a:p>
            <a:r>
              <a:rPr lang="it-IT" altLang="it-IT" smtClean="0">
                <a:latin typeface="Arial" charset="0"/>
              </a:rPr>
              <a:t>Prof.Cons.Giuseppe Croce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additive="base">
                                        <p:cTn id="7"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4338">
                                            <p:txEl>
                                              <p:pRg st="5" end="5"/>
                                            </p:txEl>
                                          </p:spTgt>
                                        </p:tgtEl>
                                        <p:attrNameLst>
                                          <p:attrName>style.visibility</p:attrName>
                                        </p:attrNameLst>
                                      </p:cBhvr>
                                      <p:to>
                                        <p:strVal val="visible"/>
                                      </p:to>
                                    </p:set>
                                    <p:anim calcmode="lin" valueType="num">
                                      <p:cBhvr additive="base">
                                        <p:cTn id="19" dur="500" fill="hold"/>
                                        <p:tgtEl>
                                          <p:spTgt spid="1433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4338">
                                            <p:txEl>
                                              <p:pRg st="6" end="6"/>
                                            </p:txEl>
                                          </p:spTgt>
                                        </p:tgtEl>
                                        <p:attrNameLst>
                                          <p:attrName>style.visibility</p:attrName>
                                        </p:attrNameLst>
                                      </p:cBhvr>
                                      <p:to>
                                        <p:strVal val="visible"/>
                                      </p:to>
                                    </p:set>
                                    <p:anim calcmode="lin" valueType="num">
                                      <p:cBhvr additive="base">
                                        <p:cTn id="25" dur="500" fill="hold"/>
                                        <p:tgtEl>
                                          <p:spTgt spid="1433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4338">
                                            <p:txEl>
                                              <p:pRg st="8" end="8"/>
                                            </p:txEl>
                                          </p:spTgt>
                                        </p:tgtEl>
                                        <p:attrNameLst>
                                          <p:attrName>style.visibility</p:attrName>
                                        </p:attrNameLst>
                                      </p:cBhvr>
                                      <p:to>
                                        <p:strVal val="visible"/>
                                      </p:to>
                                    </p:set>
                                    <p:anim calcmode="lin" valueType="num">
                                      <p:cBhvr additive="base">
                                        <p:cTn id="31" dur="500" fill="hold"/>
                                        <p:tgtEl>
                                          <p:spTgt spid="14338">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8">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4338">
                                            <p:txEl>
                                              <p:pRg st="9" end="9"/>
                                            </p:txEl>
                                          </p:spTgt>
                                        </p:tgtEl>
                                        <p:attrNameLst>
                                          <p:attrName>style.visibility</p:attrName>
                                        </p:attrNameLst>
                                      </p:cBhvr>
                                      <p:to>
                                        <p:strVal val="visible"/>
                                      </p:to>
                                    </p:set>
                                    <p:anim calcmode="lin" valueType="num">
                                      <p:cBhvr additive="base">
                                        <p:cTn id="37" dur="500" fill="hold"/>
                                        <p:tgtEl>
                                          <p:spTgt spid="14338">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8">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4338">
                                            <p:txEl>
                                              <p:pRg st="10" end="10"/>
                                            </p:txEl>
                                          </p:spTgt>
                                        </p:tgtEl>
                                        <p:attrNameLst>
                                          <p:attrName>style.visibility</p:attrName>
                                        </p:attrNameLst>
                                      </p:cBhvr>
                                      <p:to>
                                        <p:strVal val="visible"/>
                                      </p:to>
                                    </p:set>
                                    <p:anim calcmode="lin" valueType="num">
                                      <p:cBhvr additive="base">
                                        <p:cTn id="43" dur="500" fill="hold"/>
                                        <p:tgtEl>
                                          <p:spTgt spid="1433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8">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4338">
                                            <p:txEl>
                                              <p:pRg st="12" end="12"/>
                                            </p:txEl>
                                          </p:spTgt>
                                        </p:tgtEl>
                                        <p:attrNameLst>
                                          <p:attrName>style.visibility</p:attrName>
                                        </p:attrNameLst>
                                      </p:cBhvr>
                                      <p:to>
                                        <p:strVal val="visible"/>
                                      </p:to>
                                    </p:set>
                                    <p:anim calcmode="lin" valueType="num">
                                      <p:cBhvr additive="base">
                                        <p:cTn id="49" dur="500" fill="hold"/>
                                        <p:tgtEl>
                                          <p:spTgt spid="1433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38">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4338">
                                            <p:txEl>
                                              <p:pRg st="14" end="14"/>
                                            </p:txEl>
                                          </p:spTgt>
                                        </p:tgtEl>
                                        <p:attrNameLst>
                                          <p:attrName>style.visibility</p:attrName>
                                        </p:attrNameLst>
                                      </p:cBhvr>
                                      <p:to>
                                        <p:strVal val="visible"/>
                                      </p:to>
                                    </p:set>
                                    <p:anim calcmode="lin" valueType="num">
                                      <p:cBhvr additive="base">
                                        <p:cTn id="55" dur="500" fill="hold"/>
                                        <p:tgtEl>
                                          <p:spTgt spid="1433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338">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egnaposto numero diapositiva 5"/>
          <p:cNvSpPr>
            <a:spLocks noGrp="1"/>
          </p:cNvSpPr>
          <p:nvPr>
            <p:ph type="sldNum" sz="quarter" idx="12"/>
          </p:nvPr>
        </p:nvSpPr>
        <p:spPr>
          <a:noFill/>
          <a:ln>
            <a:miter lim="800000"/>
            <a:headEnd/>
            <a:tailEnd/>
          </a:ln>
        </p:spPr>
        <p:txBody>
          <a:bodyPr/>
          <a:lstStyle/>
          <a:p>
            <a:fld id="{89DB28CE-E25E-43C7-A05A-D564A979EBC6}" type="slidenum">
              <a:rPr lang="it-IT" altLang="it-IT" smtClean="0">
                <a:latin typeface="Arial" charset="0"/>
              </a:rPr>
              <a:pPr/>
              <a:t>14</a:t>
            </a:fld>
            <a:endParaRPr lang="it-IT" altLang="it-IT" smtClean="0">
              <a:latin typeface="Arial" charset="0"/>
            </a:endParaRPr>
          </a:p>
        </p:txBody>
      </p:sp>
      <p:sp>
        <p:nvSpPr>
          <p:cNvPr id="5125" name="Rectangle 5"/>
          <p:cNvSpPr>
            <a:spLocks noGrp="1" noChangeArrowheads="1"/>
          </p:cNvSpPr>
          <p:nvPr>
            <p:ph type="subTitle" idx="1"/>
          </p:nvPr>
        </p:nvSpPr>
        <p:spPr>
          <a:xfrm>
            <a:off x="381000" y="685800"/>
            <a:ext cx="8458200" cy="5562600"/>
          </a:xfrm>
          <a:noFill/>
        </p:spPr>
        <p:txBody>
          <a:bodyPr/>
          <a:lstStyle/>
          <a:p>
            <a:pPr eaLnBrk="1" hangingPunct="1"/>
            <a:r>
              <a:rPr lang="it-IT" altLang="it-IT" sz="2800" smtClean="0">
                <a:solidFill>
                  <a:srgbClr val="FFFF00"/>
                </a:solidFill>
                <a:latin typeface="Franklin Gothic Demi" pitchFamily="34" charset="0"/>
              </a:rPr>
              <a:t>(Cassazione Penale  Sezione IV n°41951/2006 </a:t>
            </a:r>
            <a:br>
              <a:rPr lang="it-IT" altLang="it-IT" sz="2800" smtClean="0">
                <a:solidFill>
                  <a:srgbClr val="FFFF00"/>
                </a:solidFill>
                <a:latin typeface="Franklin Gothic Demi" pitchFamily="34" charset="0"/>
              </a:rPr>
            </a:br>
            <a:r>
              <a:rPr lang="it-IT" altLang="it-IT" sz="2800" smtClean="0">
                <a:solidFill>
                  <a:srgbClr val="FFFF00"/>
                </a:solidFill>
                <a:latin typeface="Franklin Gothic Demi" pitchFamily="34" charset="0"/>
              </a:rPr>
              <a:t/>
            </a:r>
            <a:br>
              <a:rPr lang="it-IT" altLang="it-IT" sz="2800" smtClean="0">
                <a:solidFill>
                  <a:srgbClr val="FFFF00"/>
                </a:solidFill>
                <a:latin typeface="Franklin Gothic Demi" pitchFamily="34" charset="0"/>
              </a:rPr>
            </a:br>
            <a:r>
              <a:rPr lang="it-IT" altLang="it-IT" sz="2800" smtClean="0">
                <a:solidFill>
                  <a:srgbClr val="FFFF00"/>
                </a:solidFill>
                <a:latin typeface="Franklin Gothic Demi" pitchFamily="34" charset="0"/>
              </a:rPr>
              <a:t/>
            </a:r>
            <a:br>
              <a:rPr lang="it-IT" altLang="it-IT" sz="2800" smtClean="0">
                <a:solidFill>
                  <a:srgbClr val="FFFF00"/>
                </a:solidFill>
                <a:latin typeface="Franklin Gothic Demi" pitchFamily="34" charset="0"/>
              </a:rPr>
            </a:br>
            <a:r>
              <a:rPr lang="it-IT" altLang="it-IT" sz="2800" b="1" i="1" smtClean="0">
                <a:solidFill>
                  <a:srgbClr val="FFFF00"/>
                </a:solidFill>
              </a:rPr>
              <a:t>“ La norma antinfortunistica mira a salvaguardare l’incolumità del lavoratore non soltanto dai rischi derivanti da accidenti o fatalità ma anche da quelli che possono scaturire  da sue stesse avventatezze, negligenze e disattenzioni, purchè normalmente connesse all’attività lavorativa, cioè abnormi e non esorbitanti dal procedimento di lavoro”</a:t>
            </a:r>
          </a:p>
          <a:p>
            <a:pPr eaLnBrk="1" hangingPunct="1"/>
            <a:endParaRPr lang="it-IT" altLang="it-IT" sz="2800" smtClean="0"/>
          </a:p>
        </p:txBody>
      </p:sp>
      <p:sp>
        <p:nvSpPr>
          <p:cNvPr id="96260" name="Segnaposto piè di pagina 1"/>
          <p:cNvSpPr>
            <a:spLocks noGrp="1"/>
          </p:cNvSpPr>
          <p:nvPr>
            <p:ph type="ftr" sz="quarter" idx="11"/>
          </p:nvPr>
        </p:nvSpPr>
        <p:spPr>
          <a:noFill/>
          <a:ln>
            <a:miter lim="800000"/>
            <a:headEnd/>
            <a:tailEnd/>
          </a:ln>
        </p:spPr>
        <p:txBody>
          <a:bodyPr/>
          <a:lstStyle/>
          <a:p>
            <a:r>
              <a:rPr lang="it-IT" altLang="it-IT" smtClean="0">
                <a:latin typeface="Arial" charset="0"/>
              </a:rPr>
              <a:t>Prof.Cons.Giuseppe Croce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99AF078-306A-43E3-AACF-E0F8FCD090C3}" type="slidenum">
              <a:rPr lang="it-IT" altLang="it-IT" smtClean="0">
                <a:latin typeface="Arial" charset="0"/>
              </a:rPr>
              <a:pPr/>
              <a:t>15</a:t>
            </a:fld>
            <a:endParaRPr lang="it-IT" altLang="it-IT" smtClean="0">
              <a:latin typeface="Arial" charset="0"/>
            </a:endParaRPr>
          </a:p>
        </p:txBody>
      </p:sp>
      <p:sp>
        <p:nvSpPr>
          <p:cNvPr id="4" name="Rettangolo 3"/>
          <p:cNvSpPr>
            <a:spLocks noChangeArrowheads="1"/>
          </p:cNvSpPr>
          <p:nvPr/>
        </p:nvSpPr>
        <p:spPr bwMode="auto">
          <a:xfrm>
            <a:off x="76200" y="304800"/>
            <a:ext cx="8915400" cy="5908675"/>
          </a:xfrm>
          <a:prstGeom prst="rect">
            <a:avLst/>
          </a:prstGeom>
          <a:noFill/>
          <a:ln w="9525">
            <a:noFill/>
            <a:miter lim="800000"/>
            <a:headEnd/>
            <a:tailEnd/>
          </a:ln>
        </p:spPr>
        <p:txBody>
          <a:bodyPr>
            <a:spAutoFit/>
          </a:bodyPr>
          <a:lstStyle/>
          <a:p>
            <a:pPr algn="l">
              <a:lnSpc>
                <a:spcPct val="150000"/>
              </a:lnSpc>
            </a:pPr>
            <a:r>
              <a:rPr lang="it-IT" altLang="it-IT"/>
              <a:t>la Corte di Cassazione ( sentenza n°14507/2011) ha ribadito, ai sensi dell'art. 2087 c.c., la responsabilità del datore di lavoro per l'infortunio subito da un dipendente anche a fronte di una condotta imprudente di quest'ultimo "</a:t>
            </a:r>
            <a:r>
              <a:rPr lang="it-IT" altLang="it-IT" b="1" i="1">
                <a:solidFill>
                  <a:srgbClr val="FFFF00"/>
                </a:solidFill>
              </a:rPr>
              <a:t>se tale condotta è stata determinata, o quanto meno agevolata, da un assetto organizzativo del lavoro non rispettoso delle norme antinfortunistiche, assetto conosciuto o colpevolmente ignorato dal datore di lavoro, che nulla abbia fatto per modificarlo al fine di eliminare ogni fonte di possibile pericolo". </a:t>
            </a:r>
            <a:r>
              <a:rPr lang="it-IT" altLang="it-IT"/>
              <a:t>L'obbligo del datore di lavoro di garantire la salute del lavoratore in quanto bene primario e indisponibile sussiste, quindi, anche in relazione alle condotte volontarie e di segno contrario del dipendente e, precisa la Suprema Corte, il risarcimento del danno subito dal lavoratore per l'infortunio, dipendente dalla mancata predisposizione delle misure necessarie e a tutelare l'integrità fisica dei dipendenti, va ricompreso nell'ampia accezione di credito di lavoro essendo tale danno di origine contrattuale e strettamente connesso con lo svolgimento del rapporto di lavoro</a:t>
            </a:r>
            <a:r>
              <a:rPr lang="it-IT" altLang="it-IT" sz="12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F9FCF07-2679-462A-8ECC-8F1435828769}" type="slidenum">
              <a:rPr lang="it-IT" altLang="it-IT" smtClean="0">
                <a:latin typeface="Arial" charset="0"/>
              </a:rPr>
              <a:pPr/>
              <a:t>16</a:t>
            </a:fld>
            <a:endParaRPr lang="it-IT" altLang="it-IT" smtClean="0">
              <a:latin typeface="Arial" charset="0"/>
            </a:endParaRPr>
          </a:p>
        </p:txBody>
      </p:sp>
      <p:sp>
        <p:nvSpPr>
          <p:cNvPr id="98307" name="Rettangolo 3"/>
          <p:cNvSpPr>
            <a:spLocks noChangeArrowheads="1"/>
          </p:cNvSpPr>
          <p:nvPr/>
        </p:nvSpPr>
        <p:spPr bwMode="auto">
          <a:xfrm>
            <a:off x="285750" y="0"/>
            <a:ext cx="8534400" cy="8310563"/>
          </a:xfrm>
          <a:prstGeom prst="rect">
            <a:avLst/>
          </a:prstGeom>
          <a:noFill/>
          <a:ln w="9525">
            <a:noFill/>
            <a:miter lim="800000"/>
            <a:headEnd/>
            <a:tailEnd/>
          </a:ln>
        </p:spPr>
        <p:txBody>
          <a:bodyPr>
            <a:spAutoFit/>
          </a:bodyPr>
          <a:lstStyle/>
          <a:p>
            <a:pPr eaLnBrk="0" hangingPunct="0"/>
            <a:r>
              <a:rPr lang="it-IT" altLang="it-IT" sz="4000" b="1" i="1">
                <a:solidFill>
                  <a:srgbClr val="FFFF00"/>
                </a:solidFill>
              </a:rPr>
              <a:t>Tutela di terzi</a:t>
            </a:r>
          </a:p>
          <a:p>
            <a:pPr algn="l" eaLnBrk="0" hangingPunct="0"/>
            <a:r>
              <a:rPr lang="it-IT" altLang="it-IT" sz="2000" b="1">
                <a:solidFill>
                  <a:srgbClr val="FFFFFF"/>
                </a:solidFill>
              </a:rPr>
              <a:t>Le norme poste a tutela della salute e della sicurezza dei lavoratori dal D.Igs. 81/08 e smi sono volte a tutelare anche il soggetto passivo (genitori, pubblico, studenti nel momento in cui non sono equiparati a lavoratori, ecc.) estraneo all'attività ed all'ambiente di lavoro, purché la presenza di tale soggetto nel luogo e nel momento dell'infortunio non abbia tali caratteri di anormalità, atipicità ed eccezionalità da far ritenere interrotto il nesso eziologico tra l'evento e la condotta inosservante e purché, ovviamente, la norma violata miri a prevenire incidenti come quello in effetti verificatosi. </a:t>
            </a:r>
          </a:p>
          <a:p>
            <a:pPr algn="l" eaLnBrk="0" hangingPunct="0"/>
            <a:endParaRPr lang="it-IT" altLang="it-IT" sz="2000" b="1">
              <a:solidFill>
                <a:srgbClr val="FFFFFF"/>
              </a:solidFill>
            </a:endParaRPr>
          </a:p>
          <a:p>
            <a:pPr algn="l" eaLnBrk="0" hangingPunct="0"/>
            <a:r>
              <a:rPr lang="it-IT" altLang="it-IT" sz="2000" b="1">
                <a:solidFill>
                  <a:srgbClr val="FFFFFF"/>
                </a:solidFill>
              </a:rPr>
              <a:t>In particolare la Corte di Cassazione, sez. IV, 21/03/2006, n. 11360 ha stabilito che </a:t>
            </a:r>
            <a:r>
              <a:rPr lang="it-IT" altLang="it-IT" sz="2000" b="1" i="1">
                <a:solidFill>
                  <a:srgbClr val="FFFFFF"/>
                </a:solidFill>
              </a:rPr>
              <a:t>« </a:t>
            </a:r>
            <a:r>
              <a:rPr lang="it-IT" altLang="it-IT" sz="2000" b="1" i="1">
                <a:solidFill>
                  <a:srgbClr val="FFFF00"/>
                </a:solidFill>
              </a:rPr>
              <a:t>In tema di lesioni e di omicidio colposi, perché possa ravvisarsi l'ipotesi del fatto commesso con violazione delle norme dirette a prevenire gli infortuni sul lavoro, è sufficiente che sussista tra siffatta violazione e l'evento dannoso un legame causale, il quale non può ritenersi escluso solo perché il soggetto colpito da tale evento non sia un lavoratore dipendente (o soggetto equiparato) dell'impresa obbligata al rispetto di dette norme, ma ricorre tutte le volte che il fatto sia ricollegabile alla inosservanza delle norme stesse secondo i principi dettati dagli articoli 40 e 41 cod. pen</a:t>
            </a:r>
            <a:r>
              <a:rPr lang="it-IT" altLang="it-IT" sz="2000" b="1" i="1">
                <a:solidFill>
                  <a:srgbClr val="FFFFFF"/>
                </a:solidFill>
              </a:rPr>
              <a:t>.»</a:t>
            </a:r>
          </a:p>
          <a:p>
            <a:pPr algn="l" eaLnBrk="0" hangingPunct="0"/>
            <a:endParaRPr lang="it-IT" altLang="it-IT" sz="2000" b="1" i="1">
              <a:solidFill>
                <a:srgbClr val="FFFFFF"/>
              </a:solidFill>
            </a:endParaRPr>
          </a:p>
          <a:p>
            <a:pPr algn="l" eaLnBrk="0" hangingPunct="0"/>
            <a:endParaRPr lang="it-IT" altLang="it-IT" sz="2000" b="1" i="1">
              <a:solidFill>
                <a:srgbClr val="FFFFFF"/>
              </a:solidFill>
            </a:endParaRPr>
          </a:p>
          <a:p>
            <a:pPr algn="l" eaLnBrk="0" hangingPunct="0"/>
            <a:endParaRPr lang="it-IT" altLang="it-IT" b="1" i="1">
              <a:solidFill>
                <a:srgbClr val="FFFFFF"/>
              </a:solidFill>
            </a:endParaRPr>
          </a:p>
          <a:p>
            <a:pPr algn="l" eaLnBrk="0" hangingPunct="0"/>
            <a:endParaRPr lang="it-IT" altLang="it-IT">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egnaposto numero diapositiva 5"/>
          <p:cNvSpPr>
            <a:spLocks noGrp="1"/>
          </p:cNvSpPr>
          <p:nvPr>
            <p:ph type="sldNum" sz="quarter" idx="12"/>
          </p:nvPr>
        </p:nvSpPr>
        <p:spPr>
          <a:noFill/>
          <a:ln>
            <a:miter lim="800000"/>
            <a:headEnd/>
            <a:tailEnd/>
          </a:ln>
        </p:spPr>
        <p:txBody>
          <a:bodyPr/>
          <a:lstStyle/>
          <a:p>
            <a:fld id="{78F436BC-5BEF-43B2-A917-D69C08BEEAEC}" type="slidenum">
              <a:rPr lang="it-IT" altLang="it-IT" smtClean="0">
                <a:latin typeface="Arial" charset="0"/>
              </a:rPr>
              <a:pPr/>
              <a:t>17</a:t>
            </a:fld>
            <a:endParaRPr lang="it-IT" altLang="it-IT" smtClean="0">
              <a:latin typeface="Arial" charset="0"/>
            </a:endParaRPr>
          </a:p>
        </p:txBody>
      </p:sp>
      <p:sp>
        <p:nvSpPr>
          <p:cNvPr id="99331" name="Rectangle 2"/>
          <p:cNvSpPr>
            <a:spLocks noGrp="1" noChangeArrowheads="1"/>
          </p:cNvSpPr>
          <p:nvPr>
            <p:ph type="body" idx="1"/>
          </p:nvPr>
        </p:nvSpPr>
        <p:spPr>
          <a:xfrm>
            <a:off x="304800" y="1295400"/>
            <a:ext cx="8686800" cy="4953000"/>
          </a:xfrm>
        </p:spPr>
        <p:txBody>
          <a:bodyPr/>
          <a:lstStyle/>
          <a:p>
            <a:pPr algn="ctr" eaLnBrk="1" hangingPunct="1">
              <a:lnSpc>
                <a:spcPct val="90000"/>
              </a:lnSpc>
              <a:buFontTx/>
              <a:buNone/>
            </a:pPr>
            <a:endParaRPr lang="it-IT" altLang="it-IT" sz="3600" b="1" smtClean="0">
              <a:cs typeface="Arial" charset="0"/>
            </a:endParaRPr>
          </a:p>
          <a:p>
            <a:pPr algn="ctr" eaLnBrk="1" hangingPunct="1">
              <a:lnSpc>
                <a:spcPct val="90000"/>
              </a:lnSpc>
              <a:buFontTx/>
              <a:buNone/>
            </a:pPr>
            <a:endParaRPr lang="it-IT" altLang="it-IT" sz="3600" b="1" smtClean="0">
              <a:cs typeface="Arial" charset="0"/>
            </a:endParaRPr>
          </a:p>
          <a:p>
            <a:pPr algn="ctr" eaLnBrk="1" hangingPunct="1">
              <a:lnSpc>
                <a:spcPct val="90000"/>
              </a:lnSpc>
              <a:buFontTx/>
              <a:buNone/>
            </a:pPr>
            <a:r>
              <a:rPr lang="it-IT" altLang="it-IT" sz="3600" b="1" smtClean="0">
                <a:cs typeface="Arial" charset="0"/>
              </a:rPr>
              <a:t>RESPONSABILITA’ </a:t>
            </a:r>
          </a:p>
          <a:p>
            <a:pPr algn="ctr" eaLnBrk="1" hangingPunct="1">
              <a:lnSpc>
                <a:spcPct val="90000"/>
              </a:lnSpc>
              <a:buFontTx/>
              <a:buNone/>
            </a:pPr>
            <a:r>
              <a:rPr lang="it-IT" altLang="it-IT" sz="3600" b="1" smtClean="0">
                <a:cs typeface="Arial" charset="0"/>
              </a:rPr>
              <a:t>CONNESSE ALL’ESERCIZIO </a:t>
            </a:r>
          </a:p>
          <a:p>
            <a:pPr algn="ctr" eaLnBrk="1" hangingPunct="1">
              <a:lnSpc>
                <a:spcPct val="90000"/>
              </a:lnSpc>
              <a:buFontTx/>
              <a:buNone/>
            </a:pPr>
            <a:r>
              <a:rPr lang="it-IT" altLang="it-IT" sz="3600" b="1" smtClean="0">
                <a:cs typeface="Arial" charset="0"/>
              </a:rPr>
              <a:t>DELLE FUNZIONI /MANSIONI</a:t>
            </a:r>
          </a:p>
          <a:p>
            <a:pPr algn="ctr" eaLnBrk="1" hangingPunct="1">
              <a:lnSpc>
                <a:spcPct val="90000"/>
              </a:lnSpc>
              <a:buFontTx/>
              <a:buNone/>
            </a:pPr>
            <a:endParaRPr lang="it-IT" altLang="it-IT" sz="3600" b="1" smtClean="0">
              <a:cs typeface="Arial" charset="0"/>
            </a:endParaRPr>
          </a:p>
        </p:txBody>
      </p:sp>
      <p:sp>
        <p:nvSpPr>
          <p:cNvPr id="180229" name="Segnaposto piè di pagina 1"/>
          <p:cNvSpPr>
            <a:spLocks noGrp="1"/>
          </p:cNvSpPr>
          <p:nvPr>
            <p:ph type="ftr" sz="quarter" idx="11"/>
          </p:nvPr>
        </p:nvSpPr>
        <p:spPr>
          <a:xfrm>
            <a:off x="3124200" y="6553200"/>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it-IT" altLang="it-IT" sz="1050" dirty="0" err="1" smtClean="0">
                <a:solidFill>
                  <a:srgbClr val="FFFFFF"/>
                </a:solidFill>
              </a:rPr>
              <a:t>Prof.Cons.Giuseppe</a:t>
            </a:r>
            <a:r>
              <a:rPr lang="it-IT" altLang="it-IT" sz="1050" dirty="0" smtClean="0">
                <a:solidFill>
                  <a:srgbClr val="FFFFFF"/>
                </a:solidFill>
              </a:rPr>
              <a:t> Croce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457200" y="3048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5" name="Segnaposto piè di pagina 3"/>
          <p:cNvSpPr>
            <a:spLocks noGrp="1"/>
          </p:cNvSpPr>
          <p:nvPr>
            <p:ph type="ftr" sz="quarter" idx="11"/>
          </p:nvPr>
        </p:nvSpPr>
        <p:spPr>
          <a:noFill/>
          <a:ln>
            <a:miter lim="800000"/>
            <a:headEnd/>
            <a:tailEnd/>
          </a:ln>
        </p:spPr>
        <p:txBody>
          <a:bodyPr/>
          <a:lstStyle/>
          <a:p>
            <a:r>
              <a:rPr lang="it-IT" altLang="it-IT" smtClean="0">
                <a:solidFill>
                  <a:srgbClr val="FFFFFF"/>
                </a:solidFill>
                <a:latin typeface="Arial" charset="0"/>
              </a:rPr>
              <a:t>Prof.Cons.Giuseppe Croce</a:t>
            </a:r>
          </a:p>
        </p:txBody>
      </p:sp>
      <p:sp>
        <p:nvSpPr>
          <p:cNvPr id="100356" name="Segnaposto numero diapositiva 4"/>
          <p:cNvSpPr>
            <a:spLocks noGrp="1"/>
          </p:cNvSpPr>
          <p:nvPr>
            <p:ph type="sldNum" sz="quarter" idx="12"/>
          </p:nvPr>
        </p:nvSpPr>
        <p:spPr>
          <a:noFill/>
          <a:ln>
            <a:miter lim="800000"/>
            <a:headEnd/>
            <a:tailEnd/>
          </a:ln>
        </p:spPr>
        <p:txBody>
          <a:bodyPr/>
          <a:lstStyle/>
          <a:p>
            <a:fld id="{3F0A8688-8659-4AB0-9FA1-52C4B1713C7A}" type="slidenum">
              <a:rPr lang="it-IT" altLang="it-IT" smtClean="0">
                <a:solidFill>
                  <a:srgbClr val="FFFFFF"/>
                </a:solidFill>
                <a:latin typeface="Arial" charset="0"/>
              </a:rPr>
              <a:pPr/>
              <a:t>18</a:t>
            </a:fld>
            <a:endParaRPr lang="it-IT" altLang="it-IT"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7313" y="152400"/>
            <a:ext cx="9067800" cy="6705600"/>
          </a:xfrm>
        </p:spPr>
        <p:txBody>
          <a:bodyPr/>
          <a:lstStyle/>
          <a:p>
            <a:pPr marL="0" indent="0">
              <a:buFontTx/>
              <a:buNone/>
              <a:defRPr/>
            </a:pPr>
            <a:endParaRPr lang="it-IT" sz="1600" dirty="0" smtClean="0">
              <a:solidFill>
                <a:schemeClr val="bg1"/>
              </a:solidFill>
              <a:latin typeface="Arial Black" panose="020B0A04020102020204" pitchFamily="34" charset="0"/>
            </a:endParaRPr>
          </a:p>
          <a:p>
            <a:pPr marL="0" indent="0">
              <a:buFontTx/>
              <a:buNone/>
              <a:defRPr/>
            </a:pPr>
            <a:r>
              <a:rPr lang="it-IT" b="1" i="1" dirty="0" smtClean="0">
                <a:solidFill>
                  <a:schemeClr val="bg1"/>
                </a:solidFill>
                <a:latin typeface="Arial Black" panose="020B0A04020102020204" pitchFamily="34" charset="0"/>
              </a:rPr>
              <a:t>   Il docente è un pubblico ufficiale !!!</a:t>
            </a:r>
            <a:endParaRPr lang="it-IT" b="1" i="1" dirty="0">
              <a:solidFill>
                <a:schemeClr val="bg1"/>
              </a:solidFill>
              <a:latin typeface="Arial Black" panose="020B0A04020102020204" pitchFamily="34" charset="0"/>
            </a:endParaRPr>
          </a:p>
          <a:p>
            <a:pPr marL="0" indent="0">
              <a:lnSpc>
                <a:spcPct val="150000"/>
              </a:lnSpc>
              <a:buFontTx/>
              <a:buNone/>
              <a:defRPr/>
            </a:pPr>
            <a:r>
              <a:rPr lang="it-IT" sz="1600" dirty="0" smtClean="0">
                <a:solidFill>
                  <a:schemeClr val="bg1"/>
                </a:solidFill>
                <a:latin typeface="Arial Black" panose="020B0A04020102020204" pitchFamily="34" charset="0"/>
              </a:rPr>
              <a:t>Il docente all’interno della scuola riveste il ruolo di pubblico ufficiale, sia che faccia lezioni o attività preparatoria o riceva i genitori. Offenderlo è considerato dal codice penale  delitto di “oltraggio al pubblico ufficiale”.</a:t>
            </a:r>
          </a:p>
          <a:p>
            <a:pPr>
              <a:lnSpc>
                <a:spcPct val="150000"/>
              </a:lnSpc>
              <a:defRPr/>
            </a:pPr>
            <a:r>
              <a:rPr lang="it-IT" sz="1600" dirty="0" smtClean="0">
                <a:solidFill>
                  <a:schemeClr val="bg1"/>
                </a:solidFill>
                <a:latin typeface="Arial Black" panose="020B0A04020102020204" pitchFamily="34" charset="0"/>
              </a:rPr>
              <a:t>La definizione di “pubblico ufficiale” la si trova nell’art.357 del c.p. comma 1 che recita testualmente: “</a:t>
            </a:r>
            <a:r>
              <a:rPr lang="it-IT" sz="1600" i="1" dirty="0" smtClean="0">
                <a:solidFill>
                  <a:schemeClr val="accent6">
                    <a:lumMod val="50000"/>
                  </a:schemeClr>
                </a:solidFill>
                <a:latin typeface="Arial Black" panose="020B0A04020102020204" pitchFamily="34" charset="0"/>
              </a:rPr>
              <a:t>Agli effetti della legge penale sono pubblici ufficiali coloro i quali esercitano una pubblica funzione legislativa, giudiziaria o amministrativa. Quindi tutti coloro che svolgono un lavoro nella Pubblica Amministrazione sono considerati “pubblici ufficiali” e l’offesa arrecata loro è perseguibile penalmente anche con la reclusione. </a:t>
            </a:r>
          </a:p>
          <a:p>
            <a:pPr>
              <a:lnSpc>
                <a:spcPct val="150000"/>
              </a:lnSpc>
              <a:defRPr/>
            </a:pPr>
            <a:r>
              <a:rPr lang="it-IT" sz="1600" i="1" dirty="0" smtClean="0">
                <a:solidFill>
                  <a:schemeClr val="accent6">
                    <a:lumMod val="50000"/>
                  </a:schemeClr>
                </a:solidFill>
                <a:latin typeface="Arial Black" panose="020B0A04020102020204" pitchFamily="34" charset="0"/>
              </a:rPr>
              <a:t>Conseguentemente l’art. 341 bis del Codice Penale prevede il delitto di oltraggio: “Chiunque, in luogo pubblico o aperto al pubblico e in presenza di più persone offende l’onore e il prestigio di un pubblico ufficiale mentre compie un atto d’ufficio ed a causa o nell’esercizio delle sue funzioni è punito con la reclusione fino a tre anni </a:t>
            </a:r>
            <a:r>
              <a:rPr lang="it-IT" sz="1600" dirty="0" smtClean="0">
                <a:solidFill>
                  <a:schemeClr val="accent6">
                    <a:lumMod val="50000"/>
                  </a:schemeClr>
                </a:solidFill>
                <a:latin typeface="Arial Black" panose="020B0A04020102020204" pitchFamily="34" charset="0"/>
              </a:rPr>
              <a:t>”</a:t>
            </a:r>
            <a:r>
              <a:rPr lang="it-IT" sz="1600" dirty="0" smtClean="0">
                <a:solidFill>
                  <a:schemeClr val="bg1"/>
                </a:solidFill>
                <a:latin typeface="Arial Black" panose="020B0A04020102020204" pitchFamily="34" charset="0"/>
              </a:rPr>
              <a:t>.</a:t>
            </a:r>
          </a:p>
          <a:p>
            <a:pPr>
              <a:lnSpc>
                <a:spcPct val="150000"/>
              </a:lnSpc>
              <a:defRPr/>
            </a:pPr>
            <a:endParaRPr lang="it-IT" sz="1600" dirty="0">
              <a:solidFill>
                <a:schemeClr val="bg1"/>
              </a:solidFill>
              <a:latin typeface="Arial Black" panose="020B0A04020102020204" pitchFamily="34" charset="0"/>
            </a:endParaRPr>
          </a:p>
        </p:txBody>
      </p:sp>
      <p:sp>
        <p:nvSpPr>
          <p:cNvPr id="4" name="Segnaposto piè di pagina 3"/>
          <p:cNvSpPr>
            <a:spLocks noGrp="1"/>
          </p:cNvSpPr>
          <p:nvPr>
            <p:ph type="ftr" sz="quarter" idx="11"/>
          </p:nvPr>
        </p:nvSpPr>
        <p:spPr>
          <a:xfrm>
            <a:off x="3124200" y="66198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it-IT" sz="1050" b="1" dirty="0" err="1" smtClean="0">
                <a:solidFill>
                  <a:schemeClr val="accent6">
                    <a:lumMod val="50000"/>
                  </a:schemeClr>
                </a:solidFill>
              </a:rPr>
              <a:t>Prof.Cons.Giuseppe</a:t>
            </a:r>
            <a:r>
              <a:rPr lang="it-IT" sz="1050" b="1" dirty="0" smtClean="0">
                <a:solidFill>
                  <a:schemeClr val="accent6">
                    <a:lumMod val="50000"/>
                  </a:schemeClr>
                </a:solidFill>
              </a:rPr>
              <a:t> Croce</a:t>
            </a:r>
            <a:endParaRPr lang="it-IT" sz="1050" b="1" dirty="0">
              <a:solidFill>
                <a:schemeClr val="accent6">
                  <a:lumMod val="50000"/>
                </a:schemeClr>
              </a:solidFill>
            </a:endParaRPr>
          </a:p>
        </p:txBody>
      </p:sp>
      <p:sp>
        <p:nvSpPr>
          <p:cNvPr id="5" name="Segnaposto numero diapositiva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B0525B3F-471D-4B01-996B-2986D849E12B}" type="slidenum">
              <a:rPr lang="it-IT" smtClean="0">
                <a:solidFill>
                  <a:schemeClr val="accent6">
                    <a:lumMod val="50000"/>
                  </a:schemeClr>
                </a:solidFill>
              </a:rPr>
              <a:pPr>
                <a:defRPr/>
              </a:pPr>
              <a:t>19</a:t>
            </a:fld>
            <a:endParaRPr lang="it-IT"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endParaRPr lang="it-IT" altLang="it-IT" smtClean="0"/>
          </a:p>
          <a:p>
            <a:pPr eaLnBrk="1" hangingPunct="1">
              <a:defRPr/>
            </a:pPr>
            <a:endParaRPr lang="it-IT" altLang="it-IT" smtClean="0"/>
          </a:p>
          <a:p>
            <a:pPr eaLnBrk="1" hangingPunct="1">
              <a:defRPr/>
            </a:pPr>
            <a:endParaRPr lang="it-IT" altLang="it-IT" smtClean="0"/>
          </a:p>
          <a:p>
            <a:pPr eaLnBrk="1" hangingPunct="1">
              <a:defRPr/>
            </a:pPr>
            <a:endParaRPr lang="it-IT" altLang="it-IT" smtClean="0"/>
          </a:p>
        </p:txBody>
      </p:sp>
      <p:sp>
        <p:nvSpPr>
          <p:cNvPr id="83971" name="WordArt 4"/>
          <p:cNvSpPr>
            <a:spLocks noChangeArrowheads="1" noChangeShapeType="1" noTextEdit="1"/>
          </p:cNvSpPr>
          <p:nvPr/>
        </p:nvSpPr>
        <p:spPr bwMode="auto">
          <a:xfrm>
            <a:off x="468313" y="1412875"/>
            <a:ext cx="8229600" cy="2879725"/>
          </a:xfrm>
          <a:prstGeom prst="rect">
            <a:avLst/>
          </a:prstGeom>
        </p:spPr>
        <p:txBody>
          <a:bodyPr wrap="none" fromWordArt="1">
            <a:prstTxWarp prst="textCurveUp">
              <a:avLst>
                <a:gd name="adj" fmla="val 40356"/>
              </a:avLst>
            </a:prstTxWarp>
          </a:bodyPr>
          <a:lstStyle/>
          <a:p>
            <a:r>
              <a:rPr lang="it-IT" sz="3600" i="1" kern="10">
                <a:ln w="12700">
                  <a:solidFill>
                    <a:srgbClr val="FFFFCC"/>
                  </a:solidFill>
                  <a:round/>
                  <a:headEnd type="none" w="sm" len="sm"/>
                  <a:tailEnd type="none" w="sm" len="sm"/>
                </a:ln>
                <a:solidFill>
                  <a:srgbClr val="FFFF00"/>
                </a:solidFill>
                <a:effectLst>
                  <a:outerShdw dist="45791" dir="2021404" algn="ctr" rotWithShape="0">
                    <a:srgbClr val="808080"/>
                  </a:outerShdw>
                </a:effectLst>
                <a:latin typeface="Arial Black"/>
              </a:rPr>
              <a:t>il diritto penale della sicurezza</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3"/>
          <p:cNvSpPr>
            <a:spLocks noGrp="1"/>
          </p:cNvSpPr>
          <p:nvPr>
            <p:ph type="title"/>
          </p:nvPr>
        </p:nvSpPr>
        <p:spPr>
          <a:xfrm>
            <a:off x="0" y="0"/>
            <a:ext cx="9144000" cy="6858000"/>
          </a:xfrm>
          <a:solidFill>
            <a:srgbClr val="FFFF00"/>
          </a:solidFill>
        </p:spPr>
        <p:txBody>
          <a:bodyPr/>
          <a:lstStyle/>
          <a:p>
            <a:r>
              <a:rPr lang="it-IT" altLang="it-IT" smtClean="0"/>
              <a:t/>
            </a:r>
            <a:br>
              <a:rPr lang="it-IT" altLang="it-IT" smtClean="0"/>
            </a:br>
            <a:r>
              <a:rPr lang="it-IT" altLang="it-IT" smtClean="0"/>
              <a:t/>
            </a:r>
            <a:br>
              <a:rPr lang="it-IT" altLang="it-IT" smtClean="0"/>
            </a:br>
            <a:r>
              <a:rPr lang="it-IT" altLang="it-IT" smtClean="0"/>
              <a:t/>
            </a:r>
            <a:br>
              <a:rPr lang="it-IT" altLang="it-IT" smtClean="0"/>
            </a:br>
            <a:r>
              <a:rPr lang="it-IT" altLang="it-IT" smtClean="0"/>
              <a:t/>
            </a:r>
            <a:br>
              <a:rPr lang="it-IT" altLang="it-IT" smtClean="0"/>
            </a:br>
            <a:endParaRPr lang="it-IT" altLang="it-IT" b="1" smtClean="0">
              <a:solidFill>
                <a:schemeClr val="bg1"/>
              </a:solidFill>
            </a:endParaRPr>
          </a:p>
        </p:txBody>
      </p:sp>
      <p:sp>
        <p:nvSpPr>
          <p:cNvPr id="102403" name="Segnaposto piè di pagina 1"/>
          <p:cNvSpPr>
            <a:spLocks noGrp="1"/>
          </p:cNvSpPr>
          <p:nvPr>
            <p:ph type="ftr" sz="quarter" idx="11"/>
          </p:nvPr>
        </p:nvSpPr>
        <p:spPr>
          <a:noFill/>
          <a:ln>
            <a:miter lim="800000"/>
            <a:headEnd/>
            <a:tailEnd/>
          </a:ln>
        </p:spPr>
        <p:txBody>
          <a:bodyPr/>
          <a:lstStyle/>
          <a:p>
            <a:r>
              <a:rPr lang="it-IT" altLang="it-IT" smtClean="0">
                <a:latin typeface="Arial" charset="0"/>
              </a:rPr>
              <a:t>Prof.Cons.Giuseppe Croce</a:t>
            </a:r>
          </a:p>
        </p:txBody>
      </p:sp>
      <p:sp>
        <p:nvSpPr>
          <p:cNvPr id="102404" name="Segnaposto numero diapositiva 2"/>
          <p:cNvSpPr>
            <a:spLocks noGrp="1"/>
          </p:cNvSpPr>
          <p:nvPr>
            <p:ph type="sldNum" sz="quarter" idx="12"/>
          </p:nvPr>
        </p:nvSpPr>
        <p:spPr>
          <a:noFill/>
          <a:ln>
            <a:miter lim="800000"/>
            <a:headEnd/>
            <a:tailEnd/>
          </a:ln>
        </p:spPr>
        <p:txBody>
          <a:bodyPr/>
          <a:lstStyle/>
          <a:p>
            <a:fld id="{894A3EF0-E7BB-454D-9BA7-1EC88E12957D}" type="slidenum">
              <a:rPr lang="it-IT" altLang="it-IT" smtClean="0">
                <a:latin typeface="Arial" charset="0"/>
              </a:rPr>
              <a:pPr/>
              <a:t>20</a:t>
            </a:fld>
            <a:endParaRPr lang="it-IT" altLang="it-IT" smtClean="0">
              <a:latin typeface="Arial" charset="0"/>
            </a:endParaRPr>
          </a:p>
        </p:txBody>
      </p:sp>
      <p:pic>
        <p:nvPicPr>
          <p:cNvPr id="102405" name="Picture 3" descr="C:\Users\Giuseppe Renato\Pictures\teacher8.gif"/>
          <p:cNvPicPr>
            <a:picLocks noChangeAspect="1" noChangeArrowheads="1" noCrop="1"/>
          </p:cNvPicPr>
          <p:nvPr/>
        </p:nvPicPr>
        <p:blipFill>
          <a:blip r:embed="rId3" cstate="print"/>
          <a:srcRect/>
          <a:stretch>
            <a:fillRect/>
          </a:stretch>
        </p:blipFill>
        <p:spPr bwMode="auto">
          <a:xfrm>
            <a:off x="228600" y="1295400"/>
            <a:ext cx="3802063" cy="3962400"/>
          </a:xfrm>
          <a:prstGeom prst="rect">
            <a:avLst/>
          </a:prstGeom>
          <a:noFill/>
          <a:ln w="9525">
            <a:noFill/>
            <a:miter lim="800000"/>
            <a:headEnd/>
            <a:tailEnd/>
          </a:ln>
        </p:spPr>
      </p:pic>
      <p:pic>
        <p:nvPicPr>
          <p:cNvPr id="102406" name="Picture 4" descr="C:\Users\Giuseppe Renato\Pictures\19.gif"/>
          <p:cNvPicPr>
            <a:picLocks noChangeAspect="1" noChangeArrowheads="1" noCrop="1"/>
          </p:cNvPicPr>
          <p:nvPr/>
        </p:nvPicPr>
        <p:blipFill>
          <a:blip r:embed="rId4" cstate="print"/>
          <a:srcRect/>
          <a:stretch>
            <a:fillRect/>
          </a:stretch>
        </p:blipFill>
        <p:spPr bwMode="auto">
          <a:xfrm>
            <a:off x="4114800" y="914400"/>
            <a:ext cx="465455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C3B4E856-874E-4567-8165-F1528C8BC099}" type="slidenum">
              <a:rPr lang="it-IT"/>
              <a:pPr>
                <a:defRPr/>
              </a:pPr>
              <a:t>21</a:t>
            </a:fld>
            <a:endParaRPr lang="it-IT"/>
          </a:p>
        </p:txBody>
      </p:sp>
      <p:sp>
        <p:nvSpPr>
          <p:cNvPr id="135171" name="Rectangle 3"/>
          <p:cNvSpPr>
            <a:spLocks noGrp="1" noChangeArrowheads="1"/>
          </p:cNvSpPr>
          <p:nvPr>
            <p:ph type="body" idx="1"/>
          </p:nvPr>
        </p:nvSpPr>
        <p:spPr>
          <a:xfrm>
            <a:off x="381000" y="188913"/>
            <a:ext cx="8534400" cy="6553200"/>
          </a:xfr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76200">
            <a:solidFill>
              <a:srgbClr val="FFFFFF"/>
            </a:solidFill>
          </a:ln>
        </p:spPr>
        <p:txBody>
          <a:bodyPr/>
          <a:lstStyle/>
          <a:p>
            <a:pPr eaLnBrk="1" hangingPunct="1">
              <a:lnSpc>
                <a:spcPct val="80000"/>
              </a:lnSpc>
              <a:buFont typeface="Wingdings" pitchFamily="2" charset="2"/>
              <a:buNone/>
              <a:defRPr/>
            </a:pPr>
            <a:r>
              <a:rPr lang="it-IT" sz="1400" dirty="0" smtClean="0"/>
              <a:t>									</a:t>
            </a:r>
            <a:endParaRPr lang="it-IT" sz="1400" b="1" dirty="0" smtClean="0"/>
          </a:p>
          <a:p>
            <a:pPr algn="ctr" eaLnBrk="1" hangingPunct="1">
              <a:lnSpc>
                <a:spcPct val="80000"/>
              </a:lnSpc>
              <a:buFont typeface="Wingdings" pitchFamily="2" charset="2"/>
              <a:buNone/>
              <a:defRPr/>
            </a:pPr>
            <a:r>
              <a:rPr lang="it-IT" sz="1400" dirty="0" smtClean="0"/>
              <a:t>   </a:t>
            </a:r>
            <a:r>
              <a:rPr lang="it-IT" sz="4000" b="1" i="1" dirty="0">
                <a:latin typeface="Arial Black" pitchFamily="34" charset="0"/>
              </a:rPr>
              <a:t>culpa in </a:t>
            </a:r>
            <a:r>
              <a:rPr lang="it-IT" sz="4000" b="1" i="1" dirty="0" smtClean="0">
                <a:latin typeface="Arial Black" pitchFamily="34" charset="0"/>
              </a:rPr>
              <a:t>organizzando</a:t>
            </a:r>
            <a:endParaRPr lang="it-IT" sz="4000" b="1" i="1" dirty="0">
              <a:latin typeface="Arial Black" pitchFamily="34" charset="0"/>
            </a:endParaRPr>
          </a:p>
          <a:p>
            <a:pPr eaLnBrk="1" hangingPunct="1">
              <a:lnSpc>
                <a:spcPct val="80000"/>
              </a:lnSpc>
              <a:buFont typeface="Wingdings" pitchFamily="2" charset="2"/>
              <a:buNone/>
              <a:defRPr/>
            </a:pPr>
            <a:endParaRPr lang="it-IT" sz="1400" dirty="0" smtClean="0"/>
          </a:p>
          <a:p>
            <a:pPr eaLnBrk="1" hangingPunct="1">
              <a:lnSpc>
                <a:spcPct val="80000"/>
              </a:lnSpc>
              <a:buFont typeface="Wingdings" pitchFamily="2" charset="2"/>
              <a:buNone/>
              <a:defRPr/>
            </a:pPr>
            <a:endParaRPr lang="it-IT" sz="1400" dirty="0" smtClean="0"/>
          </a:p>
          <a:p>
            <a:pPr eaLnBrk="1" hangingPunct="1">
              <a:lnSpc>
                <a:spcPct val="80000"/>
              </a:lnSpc>
              <a:buFont typeface="Wingdings" pitchFamily="2" charset="2"/>
              <a:buNone/>
              <a:defRPr/>
            </a:pPr>
            <a:r>
              <a:rPr lang="it-IT" sz="1400" dirty="0"/>
              <a:t> </a:t>
            </a:r>
            <a:r>
              <a:rPr lang="it-IT" sz="1400" dirty="0" smtClean="0"/>
              <a:t>      </a:t>
            </a:r>
            <a:r>
              <a:rPr lang="it-IT" sz="1800" b="1" dirty="0" smtClean="0">
                <a:solidFill>
                  <a:schemeClr val="folHlink"/>
                </a:solidFill>
                <a:latin typeface="Copperplate Gothic Bold" pitchFamily="34" charset="0"/>
              </a:rPr>
              <a:t>Al dirigente scolastico non spettano compiti di vigilanza sugli alunni, ma obblighi organizzativi di amministrazione e di controllo sull’attività degli operatori scolastici e un’attività di custodia (ex art. 2043 e 2051 c.c.).</a:t>
            </a:r>
          </a:p>
          <a:p>
            <a:pPr eaLnBrk="1" hangingPunct="1">
              <a:lnSpc>
                <a:spcPct val="80000"/>
              </a:lnSpc>
              <a:buFont typeface="Wingdings" pitchFamily="2" charset="2"/>
              <a:buNone/>
              <a:defRPr/>
            </a:pPr>
            <a:r>
              <a:rPr lang="it-IT" sz="1800" b="1" dirty="0" smtClean="0">
                <a:solidFill>
                  <a:schemeClr val="folHlink"/>
                </a:solidFill>
                <a:latin typeface="Copperplate Gothic Bold" pitchFamily="34" charset="0"/>
              </a:rPr>
              <a:t>    </a:t>
            </a:r>
          </a:p>
          <a:p>
            <a:pPr eaLnBrk="1" hangingPunct="1">
              <a:lnSpc>
                <a:spcPct val="80000"/>
              </a:lnSpc>
              <a:buFont typeface="Wingdings" pitchFamily="2" charset="2"/>
              <a:buNone/>
              <a:defRPr/>
            </a:pPr>
            <a:r>
              <a:rPr lang="it-IT" sz="1800" b="1" dirty="0" smtClean="0">
                <a:solidFill>
                  <a:schemeClr val="folHlink"/>
                </a:solidFill>
                <a:latin typeface="Copperplate Gothic Bold" pitchFamily="34" charset="0"/>
              </a:rPr>
              <a:t>    In sostanza il dirigente scolastico sarà ritenuto responsabile, ex art. 2043 c.c., nel caso in cui non abbia posto in essere tutte le misure organizzative per garantire la sicurezza nell’ambiente scolastico e la disciplina tra gli alunni attraverso idonei provvedimenti che assicurino la vigilanza</a:t>
            </a:r>
          </a:p>
          <a:p>
            <a:pPr eaLnBrk="1" hangingPunct="1">
              <a:lnSpc>
                <a:spcPct val="80000"/>
              </a:lnSpc>
              <a:buFont typeface="Wingdings" pitchFamily="2" charset="2"/>
              <a:buNone/>
              <a:defRPr/>
            </a:pPr>
            <a:r>
              <a:rPr lang="it-IT" sz="1800" b="1" dirty="0" smtClean="0">
                <a:solidFill>
                  <a:schemeClr val="folHlink"/>
                </a:solidFill>
                <a:latin typeface="Copperplate Gothic Bold" pitchFamily="34" charset="0"/>
              </a:rPr>
              <a:t>   Ciò comporta che le scelte organizzative sono assoggettabili al sindacato  del Giudice  qualora si debba accertare la violazione di regole di diligenza e prudenza imposte dal dovere del </a:t>
            </a:r>
            <a:r>
              <a:rPr lang="it-IT" sz="1800" b="1" i="1" dirty="0" err="1" smtClean="0">
                <a:solidFill>
                  <a:schemeClr val="folHlink"/>
                </a:solidFill>
                <a:latin typeface="Copperplate Gothic Bold" pitchFamily="34" charset="0"/>
              </a:rPr>
              <a:t>neminem</a:t>
            </a:r>
            <a:r>
              <a:rPr lang="it-IT" sz="1800" b="1" i="1" dirty="0" smtClean="0">
                <a:solidFill>
                  <a:schemeClr val="folHlink"/>
                </a:solidFill>
                <a:latin typeface="Copperplate Gothic Bold" pitchFamily="34" charset="0"/>
              </a:rPr>
              <a:t> </a:t>
            </a:r>
            <a:r>
              <a:rPr lang="it-IT" sz="1800" b="1" i="1" dirty="0" err="1" smtClean="0">
                <a:solidFill>
                  <a:schemeClr val="folHlink"/>
                </a:solidFill>
                <a:latin typeface="Copperplate Gothic Bold" pitchFamily="34" charset="0"/>
              </a:rPr>
              <a:t>laedere</a:t>
            </a:r>
            <a:r>
              <a:rPr lang="it-IT" sz="1800" b="1" dirty="0" smtClean="0">
                <a:solidFill>
                  <a:schemeClr val="folHlink"/>
                </a:solidFill>
                <a:latin typeface="Copperplate Gothic Bold" pitchFamily="34" charset="0"/>
              </a:rPr>
              <a:t> di fronte al quale  </a:t>
            </a:r>
          </a:p>
          <a:p>
            <a:pPr algn="ctr" eaLnBrk="1" hangingPunct="1">
              <a:lnSpc>
                <a:spcPct val="80000"/>
              </a:lnSpc>
              <a:buFont typeface="Wingdings" pitchFamily="2" charset="2"/>
              <a:buNone/>
              <a:defRPr/>
            </a:pPr>
            <a:r>
              <a:rPr lang="it-IT" sz="1800" b="1" i="1" dirty="0" smtClean="0">
                <a:solidFill>
                  <a:schemeClr val="folHlink"/>
                </a:solidFill>
                <a:effectLst>
                  <a:outerShdw blurRad="38100" dist="38100" dir="2700000" algn="tl">
                    <a:srgbClr val="000000"/>
                  </a:outerShdw>
                </a:effectLst>
                <a:latin typeface="Copperplate Gothic Bold" pitchFamily="34" charset="0"/>
              </a:rPr>
              <a:t>  </a:t>
            </a:r>
          </a:p>
          <a:p>
            <a:pPr eaLnBrk="1" hangingPunct="1">
              <a:lnSpc>
                <a:spcPct val="80000"/>
              </a:lnSpc>
              <a:buFont typeface="Wingdings" pitchFamily="2" charset="2"/>
              <a:buNone/>
              <a:defRPr/>
            </a:pPr>
            <a:r>
              <a:rPr lang="it-IT" sz="2400" b="1" i="1" dirty="0" smtClean="0">
                <a:solidFill>
                  <a:schemeClr val="folHlink"/>
                </a:solidFill>
                <a:effectLst>
                  <a:outerShdw blurRad="38100" dist="38100" dir="2700000" algn="tl">
                    <a:srgbClr val="000000"/>
                  </a:outerShdw>
                </a:effectLst>
                <a:latin typeface="Copperplate Gothic Bold" pitchFamily="34" charset="0"/>
              </a:rPr>
              <a:t>non è giustificazione plausibile invocare </a:t>
            </a:r>
          </a:p>
          <a:p>
            <a:pPr eaLnBrk="1" hangingPunct="1">
              <a:lnSpc>
                <a:spcPct val="80000"/>
              </a:lnSpc>
              <a:buFont typeface="Wingdings" pitchFamily="2" charset="2"/>
              <a:buNone/>
              <a:defRPr/>
            </a:pPr>
            <a:r>
              <a:rPr lang="it-IT" sz="2400" b="1" i="1" dirty="0" smtClean="0">
                <a:solidFill>
                  <a:schemeClr val="folHlink"/>
                </a:solidFill>
                <a:effectLst>
                  <a:outerShdw blurRad="38100" dist="38100" dir="2700000" algn="tl">
                    <a:srgbClr val="000000"/>
                  </a:outerShdw>
                </a:effectLst>
                <a:latin typeface="Copperplate Gothic Bold" pitchFamily="34" charset="0"/>
              </a:rPr>
              <a:t>eventuali motivi di economia di spesa o vincoli di</a:t>
            </a:r>
          </a:p>
          <a:p>
            <a:pPr eaLnBrk="1" hangingPunct="1">
              <a:lnSpc>
                <a:spcPct val="80000"/>
              </a:lnSpc>
              <a:buFont typeface="Wingdings" pitchFamily="2" charset="2"/>
              <a:buNone/>
              <a:defRPr/>
            </a:pPr>
            <a:r>
              <a:rPr lang="it-IT" sz="2400" b="1" i="1" dirty="0" smtClean="0">
                <a:solidFill>
                  <a:schemeClr val="folHlink"/>
                </a:solidFill>
                <a:effectLst>
                  <a:outerShdw blurRad="38100" dist="38100" dir="2700000" algn="tl">
                    <a:srgbClr val="000000"/>
                  </a:outerShdw>
                </a:effectLst>
                <a:latin typeface="Copperplate Gothic Bold" pitchFamily="34" charset="0"/>
              </a:rPr>
              <a:t>Bilancio o  Altro.</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p:cTn id="7" dur="5000" fill="hold"/>
                                        <p:tgtEl>
                                          <p:spTgt spid="13517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51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p:cTn id="13" dur="5000" fill="hold"/>
                                        <p:tgtEl>
                                          <p:spTgt spid="135171">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51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5171">
                                            <p:txEl>
                                              <p:pRg st="4" end="4"/>
                                            </p:txEl>
                                          </p:spTgt>
                                        </p:tgtEl>
                                        <p:attrNameLst>
                                          <p:attrName>style.visibility</p:attrName>
                                        </p:attrNameLst>
                                      </p:cBhvr>
                                      <p:to>
                                        <p:strVal val="visible"/>
                                      </p:to>
                                    </p:set>
                                    <p:anim calcmode="lin" valueType="num">
                                      <p:cBhvr>
                                        <p:cTn id="19" dur="5000" fill="hold"/>
                                        <p:tgtEl>
                                          <p:spTgt spid="135171">
                                            <p:txEl>
                                              <p:pRg st="4" end="4"/>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5171">
                                            <p:txEl>
                                              <p:pRg st="4" end="4"/>
                                            </p:txEl>
                                          </p:spTgt>
                                        </p:tgtEl>
                                        <p:attrNameLst>
                                          <p:attrName>ppt_h</p:attrName>
                                        </p:attrNameLst>
                                      </p:cBhvr>
                                      <p:tavLst>
                                        <p:tav tm="0">
                                          <p:val>
                                            <p:strVal val="#ppt_h"/>
                                          </p:val>
                                        </p:tav>
                                        <p:tav tm="100000">
                                          <p:val>
                                            <p:strVal val="#ppt_h"/>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135171">
                                            <p:txEl>
                                              <p:pRg st="5" end="5"/>
                                            </p:txEl>
                                          </p:spTgt>
                                        </p:tgtEl>
                                        <p:attrNameLst>
                                          <p:attrName>style.visibility</p:attrName>
                                        </p:attrNameLst>
                                      </p:cBhvr>
                                      <p:to>
                                        <p:strVal val="visible"/>
                                      </p:to>
                                    </p:set>
                                    <p:animEffect transition="in" filter="wheel(1)">
                                      <p:cBhvr>
                                        <p:cTn id="23" dur="2000"/>
                                        <p:tgtEl>
                                          <p:spTgt spid="135171">
                                            <p:txEl>
                                              <p:pRg st="5" end="5"/>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5171">
                                            <p:txEl>
                                              <p:pRg st="6" end="6"/>
                                            </p:txEl>
                                          </p:spTgt>
                                        </p:tgtEl>
                                        <p:attrNameLst>
                                          <p:attrName>style.visibility</p:attrName>
                                        </p:attrNameLst>
                                      </p:cBhvr>
                                      <p:to>
                                        <p:strVal val="visible"/>
                                      </p:to>
                                    </p:set>
                                    <p:animEffect transition="in" filter="wheel(1)">
                                      <p:cBhvr>
                                        <p:cTn id="26" dur="2000"/>
                                        <p:tgtEl>
                                          <p:spTgt spid="135171">
                                            <p:txEl>
                                              <p:pRg st="6" end="6"/>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35171">
                                            <p:txEl>
                                              <p:pRg st="7" end="7"/>
                                            </p:txEl>
                                          </p:spTgt>
                                        </p:tgtEl>
                                        <p:attrNameLst>
                                          <p:attrName>style.visibility</p:attrName>
                                        </p:attrNameLst>
                                      </p:cBhvr>
                                      <p:to>
                                        <p:strVal val="visible"/>
                                      </p:to>
                                    </p:set>
                                    <p:animEffect transition="in" filter="wheel(1)">
                                      <p:cBhvr>
                                        <p:cTn id="29" dur="2000"/>
                                        <p:tgtEl>
                                          <p:spTgt spid="135171">
                                            <p:txEl>
                                              <p:pRg st="7" end="7"/>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35171">
                                            <p:txEl>
                                              <p:pRg st="8" end="8"/>
                                            </p:txEl>
                                          </p:spTgt>
                                        </p:tgtEl>
                                        <p:attrNameLst>
                                          <p:attrName>style.visibility</p:attrName>
                                        </p:attrNameLst>
                                      </p:cBhvr>
                                      <p:to>
                                        <p:strVal val="visible"/>
                                      </p:to>
                                    </p:set>
                                    <p:animEffect transition="in" filter="wheel(1)">
                                      <p:cBhvr>
                                        <p:cTn id="32" dur="2000"/>
                                        <p:tgtEl>
                                          <p:spTgt spid="135171">
                                            <p:txEl>
                                              <p:pRg st="8" end="8"/>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35171">
                                            <p:txEl>
                                              <p:pRg st="9" end="9"/>
                                            </p:txEl>
                                          </p:spTgt>
                                        </p:tgtEl>
                                        <p:attrNameLst>
                                          <p:attrName>style.visibility</p:attrName>
                                        </p:attrNameLst>
                                      </p:cBhvr>
                                      <p:to>
                                        <p:strVal val="visible"/>
                                      </p:to>
                                    </p:set>
                                    <p:animEffect transition="in" filter="wheel(1)">
                                      <p:cBhvr>
                                        <p:cTn id="35" dur="2000"/>
                                        <p:tgtEl>
                                          <p:spTgt spid="135171">
                                            <p:txEl>
                                              <p:pRg st="9" end="9"/>
                                            </p:tx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35171">
                                            <p:txEl>
                                              <p:pRg st="10" end="10"/>
                                            </p:txEl>
                                          </p:spTgt>
                                        </p:tgtEl>
                                        <p:attrNameLst>
                                          <p:attrName>style.visibility</p:attrName>
                                        </p:attrNameLst>
                                      </p:cBhvr>
                                      <p:to>
                                        <p:strVal val="visible"/>
                                      </p:to>
                                    </p:set>
                                    <p:animEffect transition="in" filter="wheel(1)">
                                      <p:cBhvr>
                                        <p:cTn id="38" dur="2000"/>
                                        <p:tgtEl>
                                          <p:spTgt spid="135171">
                                            <p:txEl>
                                              <p:pRg st="10" end="10"/>
                                            </p:tx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35171">
                                            <p:txEl>
                                              <p:pRg st="11" end="11"/>
                                            </p:txEl>
                                          </p:spTgt>
                                        </p:tgtEl>
                                        <p:attrNameLst>
                                          <p:attrName>style.visibility</p:attrName>
                                        </p:attrNameLst>
                                      </p:cBhvr>
                                      <p:to>
                                        <p:strVal val="visible"/>
                                      </p:to>
                                    </p:set>
                                    <p:animEffect transition="in" filter="wheel(1)">
                                      <p:cBhvr>
                                        <p:cTn id="41" dur="2000"/>
                                        <p:tgtEl>
                                          <p:spTgt spid="1351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04451"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8876168E-89F5-4F3C-991F-5B71E95AF332}" type="slidenum">
              <a:rPr lang="it-IT" altLang="it-IT" smtClean="0">
                <a:latin typeface="Arial" charset="0"/>
              </a:rPr>
              <a:pPr/>
              <a:t>22</a:t>
            </a:fld>
            <a:endParaRPr lang="it-IT" altLang="it-IT" smtClean="0">
              <a:latin typeface="Arial" charset="0"/>
            </a:endParaRPr>
          </a:p>
        </p:txBody>
      </p:sp>
      <p:pic>
        <p:nvPicPr>
          <p:cNvPr id="104452" name="Picture 5"/>
          <p:cNvPicPr>
            <a:picLocks noChangeAspect="1" noChangeArrowheads="1"/>
          </p:cNvPicPr>
          <p:nvPr/>
        </p:nvPicPr>
        <p:blipFill>
          <a:blip r:embed="rId2" cstate="print"/>
          <a:srcRect/>
          <a:stretch>
            <a:fillRect/>
          </a:stretch>
        </p:blipFill>
        <p:spPr bwMode="auto">
          <a:xfrm>
            <a:off x="30163" y="0"/>
            <a:ext cx="9494837"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endParaRPr lang="it-IT" altLang="it-IT" smtClean="0">
              <a:latin typeface="Arial" charset="0"/>
            </a:endParaRPr>
          </a:p>
          <a:p>
            <a:endParaRPr lang="it-IT" altLang="it-IT" smtClean="0">
              <a:latin typeface="Arial" charset="0"/>
            </a:endParaRPr>
          </a:p>
          <a:p>
            <a:r>
              <a:rPr lang="it-IT" altLang="it-IT" sz="900" smtClean="0">
                <a:latin typeface="Arial" charset="0"/>
              </a:rPr>
              <a:t>Prof.Cons.Giuseppe</a:t>
            </a:r>
            <a:r>
              <a:rPr lang="it-IT" altLang="it-IT" smtClean="0">
                <a:latin typeface="Arial" charset="0"/>
              </a:rPr>
              <a:t> Croce</a:t>
            </a:r>
          </a:p>
        </p:txBody>
      </p:sp>
      <p:sp>
        <p:nvSpPr>
          <p:cNvPr id="105475"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5158D4D-A75C-4376-8D94-80860A8CB008}" type="slidenum">
              <a:rPr lang="it-IT" altLang="it-IT" smtClean="0">
                <a:latin typeface="Arial" charset="0"/>
              </a:rPr>
              <a:pPr/>
              <a:t>23</a:t>
            </a:fld>
            <a:endParaRPr lang="it-IT" altLang="it-IT" smtClean="0">
              <a:latin typeface="Arial" charset="0"/>
            </a:endParaRPr>
          </a:p>
        </p:txBody>
      </p:sp>
      <p:sp>
        <p:nvSpPr>
          <p:cNvPr id="105476" name="Rettangolo 1"/>
          <p:cNvSpPr>
            <a:spLocks noChangeArrowheads="1"/>
          </p:cNvSpPr>
          <p:nvPr/>
        </p:nvSpPr>
        <p:spPr bwMode="auto">
          <a:xfrm>
            <a:off x="20638" y="19050"/>
            <a:ext cx="9144000" cy="6442075"/>
          </a:xfrm>
          <a:prstGeom prst="rect">
            <a:avLst/>
          </a:prstGeom>
          <a:noFill/>
          <a:ln w="9525">
            <a:noFill/>
            <a:miter lim="800000"/>
            <a:headEnd/>
            <a:tailEnd/>
          </a:ln>
        </p:spPr>
        <p:txBody>
          <a:bodyPr>
            <a:spAutoFit/>
          </a:bodyPr>
          <a:lstStyle/>
          <a:p>
            <a:pPr algn="l">
              <a:spcBef>
                <a:spcPct val="20000"/>
              </a:spcBef>
            </a:pPr>
            <a:endParaRPr lang="it-IT" altLang="it-IT" sz="1600" b="1">
              <a:solidFill>
                <a:srgbClr val="FFFF00"/>
              </a:solidFill>
              <a:latin typeface="Arial Black" pitchFamily="34" charset="0"/>
            </a:endParaRPr>
          </a:p>
          <a:p>
            <a:pPr>
              <a:spcBef>
                <a:spcPct val="20000"/>
              </a:spcBef>
            </a:pPr>
            <a:endParaRPr lang="it-IT" altLang="it-IT" sz="1600" b="1">
              <a:solidFill>
                <a:srgbClr val="FFFF00"/>
              </a:solidFill>
              <a:latin typeface="Arial Black" pitchFamily="34" charset="0"/>
            </a:endParaRPr>
          </a:p>
          <a:p>
            <a:pPr algn="l">
              <a:spcBef>
                <a:spcPct val="20000"/>
              </a:spcBef>
            </a:pPr>
            <a:endParaRPr lang="it-IT" altLang="it-IT" sz="1600" b="1">
              <a:solidFill>
                <a:srgbClr val="FFFF00"/>
              </a:solidFill>
              <a:latin typeface="Arial Black" pitchFamily="34" charset="0"/>
            </a:endParaRPr>
          </a:p>
          <a:p>
            <a:pPr algn="l">
              <a:spcBef>
                <a:spcPct val="20000"/>
              </a:spcBef>
            </a:pPr>
            <a:endParaRPr lang="it-IT" altLang="it-IT" sz="1600" b="1">
              <a:solidFill>
                <a:srgbClr val="FFFF00"/>
              </a:solidFill>
              <a:latin typeface="Arial Black" pitchFamily="34" charset="0"/>
            </a:endParaRPr>
          </a:p>
          <a:p>
            <a:pPr algn="l">
              <a:spcBef>
                <a:spcPct val="20000"/>
              </a:spcBef>
            </a:pPr>
            <a:r>
              <a:rPr lang="it-IT" altLang="it-IT" sz="1600" b="1">
                <a:solidFill>
                  <a:srgbClr val="FFFF00"/>
                </a:solidFill>
                <a:latin typeface="Arial Black" pitchFamily="34" charset="0"/>
              </a:rPr>
              <a:t>La responsabilità in capo ai Docenti ha inizio coll’affidamento del minore.</a:t>
            </a:r>
          </a:p>
          <a:p>
            <a:pPr algn="l">
              <a:spcBef>
                <a:spcPct val="20000"/>
              </a:spcBef>
            </a:pPr>
            <a:r>
              <a:rPr lang="it-IT" altLang="it-IT" sz="1600">
                <a:solidFill>
                  <a:srgbClr val="898989"/>
                </a:solidFill>
                <a:latin typeface="Calibri" pitchFamily="34" charset="0"/>
              </a:rPr>
              <a:t> </a:t>
            </a:r>
            <a:r>
              <a:rPr lang="it-IT" altLang="it-IT" sz="1600">
                <a:solidFill>
                  <a:srgbClr val="FFFF00"/>
                </a:solidFill>
                <a:latin typeface="Arial Black" pitchFamily="34" charset="0"/>
              </a:rPr>
              <a:t>L’affidamento avviene con provvedimenti distinti da parte del Dirigente Scolastico, che possiamo ricondurre a tre specifici, i quali esercitano i loro effetti in sinergia:</a:t>
            </a:r>
          </a:p>
          <a:p>
            <a:pPr algn="l">
              <a:spcBef>
                <a:spcPct val="20000"/>
              </a:spcBef>
            </a:pPr>
            <a:r>
              <a:rPr lang="it-IT" altLang="it-IT" sz="1600">
                <a:solidFill>
                  <a:srgbClr val="FFFF00"/>
                </a:solidFill>
                <a:latin typeface="Arial Black" pitchFamily="34" charset="0"/>
              </a:rPr>
              <a:t>1) l’assegnazione dei docenti alle classi;</a:t>
            </a:r>
          </a:p>
          <a:p>
            <a:pPr algn="l">
              <a:spcBef>
                <a:spcPct val="20000"/>
              </a:spcBef>
            </a:pPr>
            <a:r>
              <a:rPr lang="it-IT" altLang="it-IT" sz="1600">
                <a:solidFill>
                  <a:srgbClr val="FFFF00"/>
                </a:solidFill>
                <a:latin typeface="Arial Black" pitchFamily="34" charset="0"/>
              </a:rPr>
              <a:t>2) la formulazione dell’orario delle lezioni;</a:t>
            </a:r>
          </a:p>
          <a:p>
            <a:pPr algn="l">
              <a:spcBef>
                <a:spcPct val="20000"/>
              </a:spcBef>
            </a:pPr>
            <a:r>
              <a:rPr lang="it-IT" altLang="it-IT" sz="1600">
                <a:solidFill>
                  <a:srgbClr val="FFFF00"/>
                </a:solidFill>
                <a:latin typeface="Arial Black" pitchFamily="34" charset="0"/>
              </a:rPr>
              <a:t>3) la consegna del Registro personale con l’elenco degli alunni iscritti alla relativa classe.</a:t>
            </a:r>
          </a:p>
          <a:p>
            <a:pPr algn="l">
              <a:spcBef>
                <a:spcPct val="20000"/>
              </a:spcBef>
            </a:pPr>
            <a:r>
              <a:rPr lang="it-IT" altLang="it-IT" sz="1600">
                <a:solidFill>
                  <a:srgbClr val="FFFF00"/>
                </a:solidFill>
                <a:latin typeface="Arial Black" pitchFamily="34" charset="0"/>
              </a:rPr>
              <a:t>Questi provvedimenti coprono i momenti in cui gli alunni sono sotto la vigilanza del docente cui sono stati affidati per lo svolgimento delle normali attività didattiche quali le lezioni, la ricreazione, i cinque minuti precedenti l’inizio delle lezioni (durante i quali i docenti sono tenuti a trovarsi in classe per accogliere e vigilare sugli alunni), la mensa, se rientra nell’orario scolastico, ecc.</a:t>
            </a:r>
          </a:p>
          <a:p>
            <a:pPr algn="l">
              <a:spcBef>
                <a:spcPct val="20000"/>
              </a:spcBef>
            </a:pPr>
            <a:r>
              <a:rPr lang="it-IT" altLang="it-IT" sz="1600">
                <a:solidFill>
                  <a:srgbClr val="FFFF00"/>
                </a:solidFill>
                <a:latin typeface="Arial Black" pitchFamily="34" charset="0"/>
              </a:rPr>
              <a:t>Nei momenti diversi da quelli relativi allo svolgimento delle normali attività didattiche, casi frequentissimi nella scuola, quali per esempio la sostituzione di collega assente, l’accompagnamento nei viaggi di istruzione e visite guidate, le uscite, ecc., l’affidamento deve sempre risultare da apposito specifico provvedimento del Dirigente scolastico</a:t>
            </a:r>
            <a:r>
              <a:rPr lang="it-IT" altLang="it-IT">
                <a:solidFill>
                  <a:srgbClr val="FFFF00"/>
                </a:solidFill>
                <a:latin typeface="Arial Black" pitchFamily="34" charset="0"/>
              </a:rPr>
              <a:t>.</a:t>
            </a:r>
          </a:p>
          <a:p>
            <a:pPr algn="l">
              <a:lnSpc>
                <a:spcPct val="170000"/>
              </a:lnSpc>
              <a:spcBef>
                <a:spcPct val="20000"/>
              </a:spcBef>
            </a:pPr>
            <a:endParaRPr lang="it-IT" altLang="it-IT" sz="1400">
              <a:solidFill>
                <a:srgbClr val="898989"/>
              </a:solidFill>
              <a:latin typeface="Calibri" pitchFamily="34" charset="0"/>
            </a:endParaRPr>
          </a:p>
        </p:txBody>
      </p:sp>
      <p:sp>
        <p:nvSpPr>
          <p:cNvPr id="2" name="Rettangolo 1"/>
          <p:cNvSpPr/>
          <p:nvPr/>
        </p:nvSpPr>
        <p:spPr>
          <a:xfrm>
            <a:off x="76200" y="19050"/>
            <a:ext cx="7238999" cy="954107"/>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endParaRPr lang="it-IT" altLang="it-IT" sz="2800" b="1" dirty="0">
              <a:ln/>
              <a:solidFill>
                <a:schemeClr val="accent3"/>
              </a:solidFill>
              <a:latin typeface="Arial Black" pitchFamily="34" charset="0"/>
            </a:endParaRPr>
          </a:p>
          <a:p>
            <a:pPr>
              <a:defRPr/>
            </a:pPr>
            <a:r>
              <a:rPr lang="it-IT" altLang="it-IT" sz="2800" b="1" dirty="0">
                <a:ln/>
                <a:solidFill>
                  <a:schemeClr val="accent3"/>
                </a:solidFill>
                <a:latin typeface="Arial Black" pitchFamily="34" charset="0"/>
              </a:rPr>
              <a:t>               </a:t>
            </a:r>
            <a:r>
              <a:rPr lang="it-IT" altLang="it-IT" sz="2800" b="1" i="1" dirty="0">
                <a:ln/>
                <a:solidFill>
                  <a:schemeClr val="accent3"/>
                </a:solidFill>
                <a:latin typeface="Arial Black" pitchFamily="34" charset="0"/>
              </a:rPr>
              <a:t>LA CULPA IN VIGILANDO</a:t>
            </a:r>
            <a:endParaRPr lang="it-IT" sz="2800" b="1" i="1" dirty="0">
              <a:ln/>
              <a:solidFill>
                <a:schemeClr val="accent3"/>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06499"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D519D20-A9CF-4DC5-8D1B-1FEC28838CF9}" type="slidenum">
              <a:rPr lang="it-IT" altLang="it-IT" smtClean="0">
                <a:latin typeface="Arial" charset="0"/>
              </a:rPr>
              <a:pPr/>
              <a:t>24</a:t>
            </a:fld>
            <a:endParaRPr lang="it-IT" altLang="it-IT" smtClean="0">
              <a:latin typeface="Arial" charset="0"/>
            </a:endParaRPr>
          </a:p>
        </p:txBody>
      </p:sp>
      <p:sp>
        <p:nvSpPr>
          <p:cNvPr id="2" name="Rettangolo 1"/>
          <p:cNvSpPr/>
          <p:nvPr/>
        </p:nvSpPr>
        <p:spPr>
          <a:xfrm>
            <a:off x="-6350" y="304800"/>
            <a:ext cx="9067800" cy="5632450"/>
          </a:xfrm>
          <a:prstGeom prst="rect">
            <a:avLst/>
          </a:prstGeom>
          <a:solidFill>
            <a:srgbClr val="FFFF00"/>
          </a:solidFill>
        </p:spPr>
        <p:txBody>
          <a:bodyPr>
            <a:spAutoFit/>
          </a:bodyPr>
          <a:lstStyle/>
          <a:p>
            <a:pPr marL="342900" indent="-342900">
              <a:lnSpc>
                <a:spcPct val="80000"/>
              </a:lnSpc>
              <a:spcBef>
                <a:spcPct val="20000"/>
              </a:spcBef>
              <a:buClr>
                <a:srgbClr val="3366FF"/>
              </a:buClr>
              <a:buSzPct val="80000"/>
              <a:defRPr/>
            </a:pPr>
            <a:r>
              <a:rPr lang="it-IT" sz="2400" b="1" i="1" u="sng" kern="0" dirty="0">
                <a:solidFill>
                  <a:srgbClr val="663300"/>
                </a:solidFill>
                <a:latin typeface="Rockwell Extra Bold" pitchFamily="18" charset="0"/>
              </a:rPr>
              <a:t>Presupposto della responsabilità per la culpa in vigilando</a:t>
            </a:r>
            <a:r>
              <a:rPr lang="it-IT" sz="2400" kern="0" dirty="0">
                <a:solidFill>
                  <a:srgbClr val="663300"/>
                </a:solidFill>
                <a:latin typeface="Times New Roman"/>
              </a:rPr>
              <a:t>  </a:t>
            </a:r>
          </a:p>
          <a:p>
            <a:pPr marL="342900" indent="-342900" algn="l">
              <a:lnSpc>
                <a:spcPct val="80000"/>
              </a:lnSpc>
              <a:spcBef>
                <a:spcPct val="20000"/>
              </a:spcBef>
              <a:buClr>
                <a:srgbClr val="3366FF"/>
              </a:buClr>
              <a:buSzPct val="80000"/>
              <a:defRPr/>
            </a:pPr>
            <a:endParaRPr lang="it-IT" sz="2400" kern="0" dirty="0">
              <a:solidFill>
                <a:srgbClr val="663300"/>
              </a:solidFill>
              <a:latin typeface="Times New Roman"/>
            </a:endParaRPr>
          </a:p>
          <a:p>
            <a:pPr marL="342900" indent="-342900" algn="l">
              <a:lnSpc>
                <a:spcPct val="80000"/>
              </a:lnSpc>
              <a:spcBef>
                <a:spcPct val="20000"/>
              </a:spcBef>
              <a:buClr>
                <a:srgbClr val="3366FF"/>
              </a:buClr>
              <a:buSzPct val="80000"/>
              <a:buFont typeface="Wingdings" pitchFamily="2" charset="2"/>
              <a:buChar char="l"/>
              <a:defRPr/>
            </a:pPr>
            <a:r>
              <a:rPr lang="it-IT" sz="2000" b="1" kern="0" dirty="0">
                <a:solidFill>
                  <a:srgbClr val="0000FF"/>
                </a:solidFill>
                <a:latin typeface="Times New Roman"/>
              </a:rPr>
              <a:t>l’accertamento che il danno sia l’effetto del comportamento omissivo del sorvegliante nei confronti delle persone affidate alla sorveglianza. Il docente pertanto si ritiene possa liberarsi dalla responsabilità (cd prova liberatoria) solo se riesce a dimostrare che, </a:t>
            </a:r>
            <a:r>
              <a:rPr lang="it-IT" sz="2400" b="1" i="1" u="sng" kern="0" dirty="0">
                <a:solidFill>
                  <a:srgbClr val="0000FF"/>
                </a:solidFill>
                <a:effectLst>
                  <a:outerShdw blurRad="38100" dist="38100" dir="2700000" algn="tl">
                    <a:srgbClr val="000000"/>
                  </a:outerShdw>
                </a:effectLst>
                <a:latin typeface="Times New Roman"/>
              </a:rPr>
              <a:t>pur essendo presente, non ha comunque potuto evitare l’evento poiché lo stesso si sarebbe manifestato in modo imprevedibile, repentino e improvviso</a:t>
            </a:r>
            <a:r>
              <a:rPr lang="it-IT" sz="2000" b="1" kern="0" dirty="0">
                <a:solidFill>
                  <a:srgbClr val="0000FF"/>
                </a:solidFill>
                <a:latin typeface="Times New Roman"/>
              </a:rPr>
              <a:t>. Vi è quindi una presunzione di responsabilità a carico dell’insegnante che può essere superata solo dimostrando di aver esercitato correttamente la funzione di sorveglianza sugli alunni.</a:t>
            </a:r>
          </a:p>
          <a:p>
            <a:pPr marL="342900" indent="-342900" algn="l">
              <a:lnSpc>
                <a:spcPct val="80000"/>
              </a:lnSpc>
              <a:spcBef>
                <a:spcPct val="20000"/>
              </a:spcBef>
              <a:buClr>
                <a:srgbClr val="3366FF"/>
              </a:buClr>
              <a:buSzPct val="80000"/>
              <a:defRPr/>
            </a:pPr>
            <a:endParaRPr lang="it-IT" sz="2000" b="1" u="sng" kern="0" dirty="0">
              <a:solidFill>
                <a:srgbClr val="0000FF"/>
              </a:solidFill>
              <a:latin typeface="Times New Roman"/>
            </a:endParaRPr>
          </a:p>
          <a:p>
            <a:pPr marL="342900" indent="-342900">
              <a:lnSpc>
                <a:spcPct val="80000"/>
              </a:lnSpc>
              <a:spcBef>
                <a:spcPct val="20000"/>
              </a:spcBef>
              <a:buClr>
                <a:srgbClr val="3366FF"/>
              </a:buClr>
              <a:buSzPct val="80000"/>
              <a:defRPr/>
            </a:pPr>
            <a:r>
              <a:rPr lang="it-IT" sz="2000" b="1" u="sng" kern="0" dirty="0">
                <a:solidFill>
                  <a:srgbClr val="0000FF"/>
                </a:solidFill>
                <a:latin typeface="Times New Roman"/>
              </a:rPr>
              <a:t>ESEMPIO:</a:t>
            </a:r>
          </a:p>
          <a:p>
            <a:pPr marL="342900" indent="-342900" algn="l">
              <a:lnSpc>
                <a:spcPct val="80000"/>
              </a:lnSpc>
              <a:spcBef>
                <a:spcPct val="20000"/>
              </a:spcBef>
              <a:buClr>
                <a:srgbClr val="3366FF"/>
              </a:buClr>
              <a:buSzPct val="80000"/>
              <a:buFont typeface="Wingdings" pitchFamily="2" charset="2"/>
              <a:buChar char="l"/>
              <a:defRPr/>
            </a:pPr>
            <a:r>
              <a:rPr lang="it-IT" sz="2000" b="1" kern="0" dirty="0">
                <a:solidFill>
                  <a:srgbClr val="0000FF"/>
                </a:solidFill>
                <a:latin typeface="Times New Roman"/>
              </a:rPr>
              <a:t>Nel caso di momentaneo allontanamento dalla classe il docente dovrà provare che l’attività svolta dagli studenti (anche in relazione all’età ed alla maturità) sia tale da non comportare alcun pericolo per loro e non potrà liberarsi se l’assenza non è giustificata o non si sia fatto sostituire da altro personale qualificato. Quindi, l’insegnante che abbandona gli alunni senza seri e validi motivi e senza adottare le opportune cautele è responsabile del danno.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07523"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0FA46118-27F7-4D91-ABED-11B96F39D0F5}" type="slidenum">
              <a:rPr lang="it-IT" altLang="it-IT" smtClean="0">
                <a:latin typeface="Arial" charset="0"/>
              </a:rPr>
              <a:pPr/>
              <a:t>25</a:t>
            </a:fld>
            <a:endParaRPr lang="it-IT" altLang="it-IT" smtClean="0">
              <a:latin typeface="Arial" charset="0"/>
            </a:endParaRPr>
          </a:p>
        </p:txBody>
      </p:sp>
      <p:sp>
        <p:nvSpPr>
          <p:cNvPr id="107524" name="Rettangolo 3"/>
          <p:cNvSpPr>
            <a:spLocks noChangeArrowheads="1"/>
          </p:cNvSpPr>
          <p:nvPr/>
        </p:nvSpPr>
        <p:spPr bwMode="auto">
          <a:xfrm>
            <a:off x="0" y="0"/>
            <a:ext cx="9144000" cy="1951038"/>
          </a:xfrm>
          <a:prstGeom prst="rect">
            <a:avLst/>
          </a:prstGeom>
          <a:noFill/>
          <a:ln w="9525">
            <a:noFill/>
            <a:miter lim="800000"/>
            <a:headEnd/>
            <a:tailEnd/>
          </a:ln>
        </p:spPr>
        <p:txBody>
          <a:bodyPr>
            <a:spAutoFit/>
          </a:bodyPr>
          <a:lstStyle/>
          <a:p>
            <a:pPr>
              <a:spcBef>
                <a:spcPct val="20000"/>
              </a:spcBef>
            </a:pPr>
            <a:r>
              <a:rPr lang="it-IT" altLang="it-IT" sz="3200" b="1" i="1">
                <a:solidFill>
                  <a:srgbClr val="FFFF00"/>
                </a:solidFill>
                <a:latin typeface="Calibri" pitchFamily="34" charset="0"/>
              </a:rPr>
              <a:t>Responsabilità contrattuale</a:t>
            </a:r>
          </a:p>
          <a:p>
            <a:pPr>
              <a:spcBef>
                <a:spcPct val="20000"/>
              </a:spcBef>
            </a:pPr>
            <a:r>
              <a:rPr lang="it-IT" altLang="it-IT" b="1">
                <a:solidFill>
                  <a:srgbClr val="FFFF00"/>
                </a:solidFill>
                <a:latin typeface="Arial Black" pitchFamily="34" charset="0"/>
              </a:rPr>
              <a:t>Articolo 1218 del codice civile</a:t>
            </a:r>
          </a:p>
          <a:p>
            <a:pPr algn="l">
              <a:spcBef>
                <a:spcPct val="20000"/>
              </a:spcBef>
            </a:pPr>
            <a:r>
              <a:rPr lang="it-IT" altLang="it-IT" sz="1600" b="1" i="1">
                <a:solidFill>
                  <a:srgbClr val="FFFF00"/>
                </a:solidFill>
                <a:latin typeface="Arial Black" pitchFamily="34" charset="0"/>
              </a:rPr>
              <a:t>«il debitore che non esegue esattamente la prestazione è tenuto al risarcimento del danno se non prova chel’inadempimento o il ritardo è statoè stato determinato da impossibilità della prestazione derivante da causa a lui non imputabile»</a:t>
            </a:r>
          </a:p>
        </p:txBody>
      </p:sp>
      <p:sp>
        <p:nvSpPr>
          <p:cNvPr id="107525" name="Rettangolo 4"/>
          <p:cNvSpPr>
            <a:spLocks noChangeArrowheads="1"/>
          </p:cNvSpPr>
          <p:nvPr/>
        </p:nvSpPr>
        <p:spPr bwMode="auto">
          <a:xfrm>
            <a:off x="0" y="1958975"/>
            <a:ext cx="9144000" cy="3816350"/>
          </a:xfrm>
          <a:prstGeom prst="rect">
            <a:avLst/>
          </a:prstGeom>
          <a:noFill/>
          <a:ln w="9525">
            <a:noFill/>
            <a:miter lim="800000"/>
            <a:headEnd/>
            <a:tailEnd/>
          </a:ln>
        </p:spPr>
        <p:txBody>
          <a:bodyPr>
            <a:spAutoFit/>
          </a:bodyPr>
          <a:lstStyle/>
          <a:p>
            <a:pPr algn="l"/>
            <a:r>
              <a:rPr lang="it-IT" altLang="it-IT" sz="1600">
                <a:solidFill>
                  <a:srgbClr val="FFFF00"/>
                </a:solidFill>
                <a:latin typeface="Arial Black" pitchFamily="34" charset="0"/>
              </a:rPr>
              <a:t>La responsabilità contrattuale si verifica nelle ipotesi di</a:t>
            </a:r>
          </a:p>
          <a:p>
            <a:pPr algn="l" eaLnBrk="0" hangingPunct="0"/>
            <a:r>
              <a:rPr lang="it-IT" altLang="it-IT" sz="1600">
                <a:solidFill>
                  <a:srgbClr val="FFFF00"/>
                </a:solidFill>
                <a:latin typeface="Arial Black" pitchFamily="34" charset="0"/>
              </a:rPr>
              <a:t>di auto-lesioni. Infatti l'Istituzione Scolastica assume, con l'iscrizione dell'alunno presso la propria struttura, l'obbligo di vigilare e sorvegliare il discente proprio in virtù del contratto concluso (vincolo negoziale) tra Istituto e Famiglia dell'alunno. Della stessa natura è la responsabilità che sorge in capo al Docente: tra Insegnante ed alunno, infatti, si instaura un rapporto giuridico nell'ambito del quale il Docente assume, oltre all'obbligo di educare, anche uno specifico obbligo di vigilanza, al fine di evitare che l'allievo si procuri da solo un danno alla persona.</a:t>
            </a:r>
          </a:p>
          <a:p>
            <a:pPr algn="l"/>
            <a:r>
              <a:rPr lang="it-IT" altLang="it-IT" sz="1600">
                <a:solidFill>
                  <a:srgbClr val="FFFF00"/>
                </a:solidFill>
                <a:latin typeface="Arial Black" pitchFamily="34" charset="0"/>
              </a:rPr>
              <a:t>Il vincolo giuridico che si instaura, però, non è derivante da un contratto, bensì da "</a:t>
            </a:r>
            <a:r>
              <a:rPr lang="it-IT" altLang="it-IT" b="1" i="1">
                <a:solidFill>
                  <a:srgbClr val="FFFF00"/>
                </a:solidFill>
                <a:latin typeface="Arial Black" pitchFamily="34" charset="0"/>
              </a:rPr>
              <a:t>contatto sociale qualificato</a:t>
            </a:r>
            <a:r>
              <a:rPr lang="it-IT" altLang="it-IT" sz="1600">
                <a:solidFill>
                  <a:srgbClr val="FFFF00"/>
                </a:solidFill>
                <a:latin typeface="Arial Black" pitchFamily="34" charset="0"/>
              </a:rPr>
              <a:t>", dove con tale concetto si intende qualsiasi fatto o atto idoneo a produrre obbligazioni. Il fatto di avere in classe un alunno e doverlo educare fa nascere il rapporto obbligatorio da contatto sociale con la conseguente nascita, in capo al Docente stesso, di una responsabilità contrattuale in caso di auto - lesioni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08547"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8CF5F9CD-540E-407B-963F-83F40B6B1CF5}" type="slidenum">
              <a:rPr lang="it-IT" altLang="it-IT" smtClean="0">
                <a:latin typeface="Arial" charset="0"/>
              </a:rPr>
              <a:pPr/>
              <a:t>26</a:t>
            </a:fld>
            <a:endParaRPr lang="it-IT" altLang="it-IT" smtClean="0">
              <a:latin typeface="Arial" charset="0"/>
            </a:endParaRPr>
          </a:p>
        </p:txBody>
      </p:sp>
      <p:pic>
        <p:nvPicPr>
          <p:cNvPr id="108548" name="Picture 4"/>
          <p:cNvPicPr>
            <a:picLocks noChangeAspect="1" noChangeArrowheads="1"/>
          </p:cNvPicPr>
          <p:nvPr/>
        </p:nvPicPr>
        <p:blipFill>
          <a:blip r:embed="rId2" cstate="print"/>
          <a:srcRect/>
          <a:stretch>
            <a:fillRect/>
          </a:stretch>
        </p:blipFill>
        <p:spPr bwMode="auto">
          <a:xfrm>
            <a:off x="0" y="-7938"/>
            <a:ext cx="9144000" cy="777876"/>
          </a:xfrm>
          <a:prstGeom prst="rect">
            <a:avLst/>
          </a:prstGeom>
          <a:solidFill>
            <a:srgbClr val="FFFF00"/>
          </a:solidFill>
          <a:ln w="9525">
            <a:noFill/>
            <a:miter lim="800000"/>
            <a:headEnd/>
            <a:tailEnd/>
          </a:ln>
        </p:spPr>
      </p:pic>
      <p:pic>
        <p:nvPicPr>
          <p:cNvPr id="108549" name="Picture 5"/>
          <p:cNvPicPr>
            <a:picLocks noChangeAspect="1" noChangeArrowheads="1"/>
          </p:cNvPicPr>
          <p:nvPr/>
        </p:nvPicPr>
        <p:blipFill>
          <a:blip r:embed="rId3" cstate="print"/>
          <a:srcRect/>
          <a:stretch>
            <a:fillRect/>
          </a:stretch>
        </p:blipFill>
        <p:spPr bwMode="auto">
          <a:xfrm>
            <a:off x="0" y="657225"/>
            <a:ext cx="9144000" cy="557213"/>
          </a:xfrm>
          <a:prstGeom prst="rect">
            <a:avLst/>
          </a:prstGeom>
          <a:solidFill>
            <a:srgbClr val="FFFF00"/>
          </a:solidFill>
          <a:ln w="9525">
            <a:noFill/>
            <a:miter lim="800000"/>
            <a:headEnd/>
            <a:tailEnd/>
          </a:ln>
        </p:spPr>
      </p:pic>
      <p:sp>
        <p:nvSpPr>
          <p:cNvPr id="2" name="Rettangolo 1"/>
          <p:cNvSpPr/>
          <p:nvPr/>
        </p:nvSpPr>
        <p:spPr>
          <a:xfrm>
            <a:off x="0" y="1214438"/>
            <a:ext cx="9144000" cy="1176337"/>
          </a:xfrm>
          <a:prstGeom prst="rect">
            <a:avLst/>
          </a:prstGeom>
          <a:solidFill>
            <a:srgbClr val="FFFF00"/>
          </a:solidFill>
        </p:spPr>
        <p:txBody>
          <a:bodyPr>
            <a:spAutoFit/>
          </a:bodyPr>
          <a:lstStyle/>
          <a:p>
            <a:pPr marL="342900" indent="-342900" algn="l">
              <a:lnSpc>
                <a:spcPct val="80000"/>
              </a:lnSpc>
              <a:spcBef>
                <a:spcPct val="20000"/>
              </a:spcBef>
              <a:buClr>
                <a:srgbClr val="3366FF"/>
              </a:buClr>
              <a:buSzPct val="80000"/>
              <a:defRPr/>
            </a:pPr>
            <a:r>
              <a:rPr lang="it-IT" sz="2000" b="1" u="sng" kern="0" dirty="0">
                <a:solidFill>
                  <a:srgbClr val="0000FF"/>
                </a:solidFill>
                <a:latin typeface="Rockwell Extra Bold" pitchFamily="18" charset="0"/>
              </a:rPr>
              <a:t>art</a:t>
            </a:r>
            <a:r>
              <a:rPr lang="it-IT" sz="2000" u="sng" kern="0" dirty="0">
                <a:solidFill>
                  <a:srgbClr val="0000FF"/>
                </a:solidFill>
                <a:latin typeface="Rockwell Extra Bold" pitchFamily="18" charset="0"/>
              </a:rPr>
              <a:t>. </a:t>
            </a:r>
            <a:r>
              <a:rPr lang="it-IT" sz="2000" b="1" u="sng" kern="0" dirty="0">
                <a:solidFill>
                  <a:srgbClr val="0000FF"/>
                </a:solidFill>
                <a:latin typeface="Rockwell Extra Bold" pitchFamily="18" charset="0"/>
              </a:rPr>
              <a:t>2047</a:t>
            </a:r>
            <a:r>
              <a:rPr lang="it-IT" sz="2000" b="1" kern="0" dirty="0">
                <a:solidFill>
                  <a:srgbClr val="0000FF"/>
                </a:solidFill>
                <a:latin typeface="Rockwell Extra Bold" pitchFamily="18" charset="0"/>
              </a:rPr>
              <a:t> c.c</a:t>
            </a:r>
            <a:r>
              <a:rPr lang="it-IT" sz="1600" b="1" kern="0" dirty="0">
                <a:solidFill>
                  <a:srgbClr val="0000FF"/>
                </a:solidFill>
                <a:latin typeface="Rockwell Extra Bold" pitchFamily="18" charset="0"/>
              </a:rPr>
              <a:t>. “ </a:t>
            </a:r>
            <a:r>
              <a:rPr lang="it-IT" sz="1600" b="1" i="1" kern="0" dirty="0">
                <a:solidFill>
                  <a:srgbClr val="0000FF"/>
                </a:solidFill>
                <a:latin typeface="Rockwell Extra Bold" pitchFamily="18" charset="0"/>
              </a:rPr>
              <a:t>in caso di danno cagionato da persona incapace di intendere e volere, il risarcimento è dovuto da chi è tenuto alla sorveglianza dell’incapace, salvo che provi di non aver potuto impedire il fatto</a:t>
            </a:r>
            <a:r>
              <a:rPr lang="it-IT" sz="1600" b="1" kern="0" dirty="0">
                <a:solidFill>
                  <a:srgbClr val="0000FF"/>
                </a:solidFill>
                <a:latin typeface="Rockwell Extra Bold" pitchFamily="18" charset="0"/>
              </a:rPr>
              <a:t>”.</a:t>
            </a:r>
          </a:p>
          <a:p>
            <a:pPr marL="342900" indent="-342900" algn="l">
              <a:lnSpc>
                <a:spcPct val="80000"/>
              </a:lnSpc>
              <a:spcBef>
                <a:spcPct val="20000"/>
              </a:spcBef>
              <a:buClr>
                <a:srgbClr val="3366FF"/>
              </a:buClr>
              <a:buSzPct val="80000"/>
              <a:defRPr/>
            </a:pPr>
            <a:endParaRPr lang="it-IT" sz="1600" b="1" kern="0" dirty="0">
              <a:solidFill>
                <a:srgbClr val="0000FF"/>
              </a:solidFill>
              <a:latin typeface="Rockwell Extra Bold" pitchFamily="18" charset="0"/>
            </a:endParaRPr>
          </a:p>
        </p:txBody>
      </p:sp>
      <p:sp>
        <p:nvSpPr>
          <p:cNvPr id="3" name="Rettangolo 2"/>
          <p:cNvSpPr/>
          <p:nvPr/>
        </p:nvSpPr>
        <p:spPr>
          <a:xfrm>
            <a:off x="0" y="2390775"/>
            <a:ext cx="9144000" cy="1422400"/>
          </a:xfrm>
          <a:prstGeom prst="rect">
            <a:avLst/>
          </a:prstGeom>
          <a:solidFill>
            <a:srgbClr val="FFFF00"/>
          </a:solidFill>
        </p:spPr>
        <p:txBody>
          <a:bodyPr>
            <a:spAutoFit/>
          </a:bodyPr>
          <a:lstStyle/>
          <a:p>
            <a:pPr marL="342900" indent="-342900" algn="l">
              <a:lnSpc>
                <a:spcPct val="80000"/>
              </a:lnSpc>
              <a:spcBef>
                <a:spcPct val="20000"/>
              </a:spcBef>
              <a:buClr>
                <a:srgbClr val="3366FF"/>
              </a:buClr>
              <a:buSzPct val="80000"/>
              <a:defRPr/>
            </a:pPr>
            <a:r>
              <a:rPr lang="it-IT" sz="2000" b="1" u="sng" kern="0" dirty="0">
                <a:solidFill>
                  <a:srgbClr val="0000FF"/>
                </a:solidFill>
                <a:latin typeface="Rockwell Extra Bold" pitchFamily="18" charset="0"/>
              </a:rPr>
              <a:t>art. 2048</a:t>
            </a:r>
            <a:r>
              <a:rPr lang="it-IT" sz="1600" b="1" u="sng" kern="0" dirty="0">
                <a:solidFill>
                  <a:srgbClr val="0000FF"/>
                </a:solidFill>
                <a:latin typeface="Rockwell Extra Bold" pitchFamily="18" charset="0"/>
              </a:rPr>
              <a:t> c.</a:t>
            </a:r>
            <a:r>
              <a:rPr lang="it-IT" sz="1600" b="1" kern="0" dirty="0">
                <a:solidFill>
                  <a:srgbClr val="0000FF"/>
                </a:solidFill>
                <a:latin typeface="Rockwell Extra Bold" pitchFamily="18" charset="0"/>
              </a:rPr>
              <a:t>c. “</a:t>
            </a:r>
            <a:r>
              <a:rPr lang="it-IT" sz="1600" b="1" i="1" kern="0" dirty="0">
                <a:solidFill>
                  <a:srgbClr val="0000FF"/>
                </a:solidFill>
                <a:latin typeface="Rockwell Extra Bold" pitchFamily="18" charset="0"/>
              </a:rPr>
              <a:t>i precettori e coloro che insegnano un mestiere o un’arte sono responsabili del danno cagionato dal fatto illecito dei loro allievi e apprendisti nel tempo in cui sono sotto la vigilanza.</a:t>
            </a:r>
          </a:p>
          <a:p>
            <a:pPr marL="342900" indent="-342900" algn="l">
              <a:lnSpc>
                <a:spcPct val="80000"/>
              </a:lnSpc>
              <a:spcBef>
                <a:spcPct val="20000"/>
              </a:spcBef>
              <a:buClr>
                <a:srgbClr val="3366FF"/>
              </a:buClr>
              <a:buSzPct val="80000"/>
              <a:defRPr/>
            </a:pPr>
            <a:r>
              <a:rPr lang="it-IT" sz="1600" b="1" i="1" kern="0" dirty="0">
                <a:solidFill>
                  <a:srgbClr val="0000FF"/>
                </a:solidFill>
                <a:latin typeface="Rockwell Extra Bold" pitchFamily="18" charset="0"/>
              </a:rPr>
              <a:t>      Le persone indicate dal comma precedente sono liberate da responsabilità se provano di non aver potuto impedire il fatto.”</a:t>
            </a:r>
          </a:p>
          <a:p>
            <a:pPr marL="342900" indent="-342900" algn="l">
              <a:lnSpc>
                <a:spcPct val="80000"/>
              </a:lnSpc>
              <a:spcBef>
                <a:spcPct val="20000"/>
              </a:spcBef>
              <a:buClr>
                <a:srgbClr val="3366FF"/>
              </a:buClr>
              <a:buSzPct val="80000"/>
              <a:defRPr/>
            </a:pPr>
            <a:endParaRPr lang="it-IT" sz="1600" b="1" kern="0" dirty="0">
              <a:solidFill>
                <a:srgbClr val="0000FF"/>
              </a:solidFill>
              <a:latin typeface="Rockwell Extra Bold" pitchFamily="18" charset="0"/>
            </a:endParaRPr>
          </a:p>
        </p:txBody>
      </p:sp>
      <p:sp>
        <p:nvSpPr>
          <p:cNvPr id="4" name="Rettangolo 3"/>
          <p:cNvSpPr/>
          <p:nvPr/>
        </p:nvSpPr>
        <p:spPr>
          <a:xfrm>
            <a:off x="0" y="3813175"/>
            <a:ext cx="9144000" cy="2209800"/>
          </a:xfrm>
          <a:prstGeom prst="rect">
            <a:avLst/>
          </a:prstGeom>
          <a:solidFill>
            <a:srgbClr val="FFFF00"/>
          </a:solidFill>
        </p:spPr>
        <p:txBody>
          <a:bodyPr>
            <a:spAutoFit/>
          </a:bodyPr>
          <a:lstStyle/>
          <a:p>
            <a:pPr marL="342900" indent="-342900" algn="l">
              <a:lnSpc>
                <a:spcPct val="80000"/>
              </a:lnSpc>
              <a:spcBef>
                <a:spcPct val="20000"/>
              </a:spcBef>
              <a:buClr>
                <a:srgbClr val="3366FF"/>
              </a:buClr>
              <a:buSzPct val="80000"/>
              <a:defRPr/>
            </a:pPr>
            <a:r>
              <a:rPr lang="it-IT" sz="1600" b="1" kern="0" dirty="0">
                <a:solidFill>
                  <a:srgbClr val="0000FF"/>
                </a:solidFill>
                <a:latin typeface="Rockwell Extra Bold" pitchFamily="18" charset="0"/>
              </a:rPr>
              <a:t>la </a:t>
            </a:r>
            <a:r>
              <a:rPr lang="it-IT" sz="1600" b="1" i="1" kern="0" dirty="0">
                <a:solidFill>
                  <a:srgbClr val="0000FF"/>
                </a:solidFill>
                <a:effectLst>
                  <a:outerShdw blurRad="38100" dist="38100" dir="2700000" algn="tl">
                    <a:srgbClr val="000000"/>
                  </a:outerShdw>
                </a:effectLst>
                <a:latin typeface="Rockwell Extra Bold" pitchFamily="18" charset="0"/>
              </a:rPr>
              <a:t>responsabilità civile extracontrattuale</a:t>
            </a:r>
            <a:r>
              <a:rPr lang="it-IT" sz="1600" b="1" kern="0" dirty="0">
                <a:solidFill>
                  <a:srgbClr val="0000FF"/>
                </a:solidFill>
                <a:latin typeface="Rockwell Extra Bold" pitchFamily="18" charset="0"/>
              </a:rPr>
              <a:t> sussiste :</a:t>
            </a:r>
          </a:p>
          <a:p>
            <a:pPr marL="342900" indent="-342900" algn="l">
              <a:lnSpc>
                <a:spcPct val="80000"/>
              </a:lnSpc>
              <a:spcBef>
                <a:spcPct val="20000"/>
              </a:spcBef>
              <a:buClr>
                <a:srgbClr val="3366FF"/>
              </a:buClr>
              <a:buSzPct val="80000"/>
              <a:defRPr/>
            </a:pPr>
            <a:r>
              <a:rPr lang="it-IT" sz="1600" b="1" kern="0" dirty="0">
                <a:solidFill>
                  <a:srgbClr val="0000FF"/>
                </a:solidFill>
                <a:latin typeface="Rockwell Extra Bold" pitchFamily="18" charset="0"/>
              </a:rPr>
              <a:t>       nel caso in cui l’alunno autore del fatto sia incapace di intendere e volere sia nel caso in cui il soggetto sia capace e il comportamento dannoso dell’alunno sia compiuto nei confronti di terzi.</a:t>
            </a:r>
          </a:p>
          <a:p>
            <a:pPr marL="342900" indent="-342900" algn="l">
              <a:lnSpc>
                <a:spcPct val="80000"/>
              </a:lnSpc>
              <a:spcBef>
                <a:spcPct val="20000"/>
              </a:spcBef>
              <a:buClr>
                <a:srgbClr val="3366FF"/>
              </a:buClr>
              <a:buSzPct val="80000"/>
              <a:defRPr/>
            </a:pPr>
            <a:r>
              <a:rPr lang="it-IT" sz="1600" b="1" kern="0" dirty="0">
                <a:solidFill>
                  <a:srgbClr val="0000FF"/>
                </a:solidFill>
                <a:latin typeface="Rockwell Extra Bold" pitchFamily="18" charset="0"/>
              </a:rPr>
              <a:t>Per il rapporto organico che lega l’Amministrazione ai dipendenti, all’Amministrazione stessa è estesa la responsabilità civile per i fatti cagionati dai propri funzionari e dipendenti (art. 28 </a:t>
            </a:r>
            <a:r>
              <a:rPr lang="it-IT" sz="1600" b="1" kern="0" dirty="0" err="1">
                <a:solidFill>
                  <a:srgbClr val="0000FF"/>
                </a:solidFill>
                <a:latin typeface="Rockwell Extra Bold" pitchFamily="18" charset="0"/>
              </a:rPr>
              <a:t>Cost</a:t>
            </a:r>
            <a:r>
              <a:rPr lang="it-IT" sz="1600" b="1" kern="0" dirty="0">
                <a:solidFill>
                  <a:srgbClr val="0000FF"/>
                </a:solidFill>
                <a:latin typeface="Rockwell Extra Bold" pitchFamily="18" charset="0"/>
              </a:rPr>
              <a:t>.), venendo chiamata al risarcimento  ogni qualvolta si riscontri l’ingiustizia del danno e la sussistenza del dolo o colpa per il fatto del dipendente.</a:t>
            </a:r>
          </a:p>
          <a:p>
            <a:pPr marL="342900" indent="-342900" algn="l">
              <a:lnSpc>
                <a:spcPct val="80000"/>
              </a:lnSpc>
              <a:spcBef>
                <a:spcPct val="20000"/>
              </a:spcBef>
              <a:buClr>
                <a:srgbClr val="3366FF"/>
              </a:buClr>
              <a:buSzPct val="80000"/>
              <a:defRPr/>
            </a:pPr>
            <a:endParaRPr lang="it-IT" sz="1600" b="1" kern="0" dirty="0">
              <a:solidFill>
                <a:srgbClr val="0000FF"/>
              </a:solidFill>
              <a:latin typeface="Rockwell Extra Bol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endParaRPr lang="it-IT" altLang="it-IT" smtClean="0">
              <a:latin typeface="Arial" charset="0"/>
            </a:endParaRPr>
          </a:p>
          <a:p>
            <a:r>
              <a:rPr lang="it-IT" altLang="it-IT" smtClean="0">
                <a:latin typeface="Arial" charset="0"/>
              </a:rPr>
              <a:t>Prof.Cons.Giuseppe Croce</a:t>
            </a:r>
          </a:p>
        </p:txBody>
      </p:sp>
      <p:sp>
        <p:nvSpPr>
          <p:cNvPr id="109571"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0F087EC-6475-4622-B9A0-76B0B5A616E8}" type="slidenum">
              <a:rPr lang="it-IT" altLang="it-IT" smtClean="0">
                <a:latin typeface="Arial" charset="0"/>
              </a:rPr>
              <a:pPr/>
              <a:t>27</a:t>
            </a:fld>
            <a:endParaRPr lang="it-IT" altLang="it-IT" smtClean="0">
              <a:latin typeface="Arial" charset="0"/>
            </a:endParaRPr>
          </a:p>
        </p:txBody>
      </p:sp>
      <p:sp>
        <p:nvSpPr>
          <p:cNvPr id="2" name="Rettangolo 1"/>
          <p:cNvSpPr/>
          <p:nvPr/>
        </p:nvSpPr>
        <p:spPr>
          <a:xfrm>
            <a:off x="76200" y="0"/>
            <a:ext cx="9067800" cy="6432550"/>
          </a:xfrm>
          <a:prstGeom prst="rect">
            <a:avLst/>
          </a:prstGeom>
        </p:spPr>
        <p:txBody>
          <a:bodyPr>
            <a:spAutoFit/>
          </a:bodyPr>
          <a:lstStyle/>
          <a:p>
            <a:pPr algn="l" fontAlgn="auto">
              <a:spcBef>
                <a:spcPct val="20000"/>
              </a:spcBef>
              <a:spcAft>
                <a:spcPts val="0"/>
              </a:spcAft>
              <a:defRPr/>
            </a:pPr>
            <a:endParaRPr lang="it-IT" sz="2000" kern="0" dirty="0">
              <a:solidFill>
                <a:srgbClr val="FFFF00"/>
              </a:solidFill>
              <a:latin typeface="Arial Black" pitchFamily="34" charset="0"/>
            </a:endParaRPr>
          </a:p>
          <a:p>
            <a:pPr algn="l" fontAlgn="auto">
              <a:spcBef>
                <a:spcPct val="20000"/>
              </a:spcBef>
              <a:spcAft>
                <a:spcPts val="0"/>
              </a:spcAft>
              <a:defRPr/>
            </a:pPr>
            <a:r>
              <a:rPr lang="it-IT" sz="2000" kern="0" dirty="0">
                <a:solidFill>
                  <a:srgbClr val="FFFF00"/>
                </a:solidFill>
                <a:latin typeface="Arial Black" pitchFamily="34" charset="0"/>
              </a:rPr>
              <a:t>La distinzione tra </a:t>
            </a:r>
            <a:r>
              <a:rPr lang="it-IT" sz="2000" b="1" i="1" u="sng" kern="0" dirty="0">
                <a:latin typeface="Arial Black" pitchFamily="34" charset="0"/>
              </a:rPr>
              <a:t>responsabilità contrattuale ( art.1218 C.C.)</a:t>
            </a:r>
            <a:r>
              <a:rPr lang="it-IT" sz="2000" kern="0" dirty="0">
                <a:solidFill>
                  <a:srgbClr val="FFFF00"/>
                </a:solidFill>
                <a:latin typeface="Arial Black" pitchFamily="34" charset="0"/>
              </a:rPr>
              <a:t>  e </a:t>
            </a:r>
            <a:r>
              <a:rPr lang="it-IT" sz="2000" i="1" u="sng" kern="0" dirty="0">
                <a:latin typeface="Arial Black" pitchFamily="34" charset="0"/>
              </a:rPr>
              <a:t>responsabilità extracontrattuale ( art. 2043 C.C., art.2048 C.C.) </a:t>
            </a:r>
            <a:r>
              <a:rPr lang="it-IT" sz="2000" kern="0" dirty="0">
                <a:solidFill>
                  <a:srgbClr val="FFFF00"/>
                </a:solidFill>
                <a:latin typeface="Arial Black" pitchFamily="34" charset="0"/>
              </a:rPr>
              <a:t>è determinante ai fini </a:t>
            </a:r>
            <a:r>
              <a:rPr lang="it-IT" sz="2000" i="1" u="sng" kern="0" dirty="0">
                <a:latin typeface="Arial Black" pitchFamily="34" charset="0"/>
              </a:rPr>
              <a:t>dell’onere della prova della responsabilità </a:t>
            </a:r>
            <a:r>
              <a:rPr lang="it-IT" sz="2000" kern="0" dirty="0">
                <a:solidFill>
                  <a:srgbClr val="FFFF00"/>
                </a:solidFill>
                <a:latin typeface="Arial Black" pitchFamily="34" charset="0"/>
              </a:rPr>
              <a:t>o meno del docente e quindi della istituzione scolastica.</a:t>
            </a:r>
          </a:p>
          <a:p>
            <a:pPr algn="l" fontAlgn="auto">
              <a:spcBef>
                <a:spcPct val="20000"/>
              </a:spcBef>
              <a:spcAft>
                <a:spcPts val="0"/>
              </a:spcAft>
              <a:defRPr/>
            </a:pPr>
            <a:r>
              <a:rPr lang="it-IT" sz="2000" kern="0" dirty="0">
                <a:solidFill>
                  <a:srgbClr val="FFFF00"/>
                </a:solidFill>
                <a:latin typeface="Arial Black" pitchFamily="34" charset="0"/>
              </a:rPr>
              <a:t>Infatti nei casi di </a:t>
            </a:r>
            <a:r>
              <a:rPr lang="it-IT" sz="2000" i="1" u="sng" kern="0" dirty="0">
                <a:latin typeface="Arial Black" pitchFamily="34" charset="0"/>
              </a:rPr>
              <a:t>responsabilità contrattuale </a:t>
            </a:r>
            <a:r>
              <a:rPr lang="it-IT" sz="2000" kern="0" dirty="0">
                <a:solidFill>
                  <a:srgbClr val="FFFF00"/>
                </a:solidFill>
                <a:latin typeface="Arial Black" pitchFamily="34" charset="0"/>
              </a:rPr>
              <a:t>l'onere della prova di aver subito il danno nel corso dello svolgimento del rapporto obbligatorio incombe su chi chiede il risarcimento, mentre sul danneggiante (Istituzione Scolastica e Docente) incombe l'onere di dimostrare che l'evento dannoso è stato determinato da causa non imputabile né alla scuola, né all'insegnante.</a:t>
            </a:r>
          </a:p>
          <a:p>
            <a:pPr algn="l" fontAlgn="auto">
              <a:spcBef>
                <a:spcPct val="20000"/>
              </a:spcBef>
              <a:spcAft>
                <a:spcPts val="0"/>
              </a:spcAft>
              <a:defRPr/>
            </a:pPr>
            <a:r>
              <a:rPr lang="it-IT" sz="2000" kern="0" dirty="0">
                <a:solidFill>
                  <a:srgbClr val="FFFF00"/>
                </a:solidFill>
                <a:latin typeface="Arial Black" pitchFamily="34" charset="0"/>
              </a:rPr>
              <a:t>Al contrario, nei casi di </a:t>
            </a:r>
            <a:r>
              <a:rPr lang="it-IT" sz="2000" i="1" u="sng" kern="0" dirty="0">
                <a:latin typeface="Arial Black" pitchFamily="34" charset="0"/>
              </a:rPr>
              <a:t>responsabilità extracontrattuale </a:t>
            </a:r>
            <a:r>
              <a:rPr lang="it-IT" sz="2000" kern="0" dirty="0">
                <a:solidFill>
                  <a:srgbClr val="FFFF00"/>
                </a:solidFill>
                <a:latin typeface="Arial Black" pitchFamily="34" charset="0"/>
              </a:rPr>
              <a:t>vi è quella che si chiama </a:t>
            </a:r>
            <a:r>
              <a:rPr lang="it-IT" sz="2000" i="1" kern="0" dirty="0">
                <a:latin typeface="Arial Black" pitchFamily="34" charset="0"/>
              </a:rPr>
              <a:t>inversione dell’onere della prova </a:t>
            </a:r>
            <a:r>
              <a:rPr lang="it-IT" sz="2000" kern="0" dirty="0">
                <a:solidFill>
                  <a:srgbClr val="FFFF00"/>
                </a:solidFill>
                <a:latin typeface="Arial Black" pitchFamily="34" charset="0"/>
              </a:rPr>
              <a:t>: gli esercenti la  </a:t>
            </a:r>
            <a:r>
              <a:rPr lang="it-IT" sz="2000" kern="0" dirty="0" err="1">
                <a:solidFill>
                  <a:srgbClr val="FFFF00"/>
                </a:solidFill>
                <a:latin typeface="Arial Black" pitchFamily="34" charset="0"/>
              </a:rPr>
              <a:t>genitoria</a:t>
            </a:r>
            <a:r>
              <a:rPr lang="it-IT" sz="2000" kern="0" dirty="0">
                <a:solidFill>
                  <a:srgbClr val="FFFF00"/>
                </a:solidFill>
                <a:latin typeface="Arial Black" pitchFamily="34" charset="0"/>
              </a:rPr>
              <a:t> potestà hanno unicamente l’onere di provare che il minore ha subito un danno mentre era affidato alla istituzione scolastica. L’istituzione scolastica deve invece dare una prova cosiddetta positiva atta a dimostrare che il fatto lesivo avvenuto per caso fortuito oppure che si è verificato malgrado siano state poste in essere tutte le azioni affinché ciò non avvenisse</a:t>
            </a:r>
            <a:r>
              <a:rPr lang="it-IT" kern="0" dirty="0">
                <a:solidFill>
                  <a:srgbClr val="FFFF00"/>
                </a:solidFill>
                <a:latin typeface="Arial Black" pitchFamily="34" charset="0"/>
              </a:rPr>
              <a:t>.</a:t>
            </a:r>
            <a:endParaRPr lang="it-IT" kern="0" dirty="0">
              <a:solidFill>
                <a:sysClr val="windowText" lastClr="000000"/>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endParaRPr lang="it-IT" altLang="it-IT" smtClean="0">
              <a:latin typeface="Arial" charset="0"/>
            </a:endParaRPr>
          </a:p>
          <a:p>
            <a:endParaRPr lang="it-IT" altLang="it-IT" smtClean="0">
              <a:latin typeface="Arial" charset="0"/>
            </a:endParaRPr>
          </a:p>
          <a:p>
            <a:endParaRPr lang="it-IT" altLang="it-IT" smtClean="0">
              <a:latin typeface="Arial" charset="0"/>
            </a:endParaRPr>
          </a:p>
          <a:p>
            <a:r>
              <a:rPr lang="it-IT" altLang="it-IT" smtClean="0">
                <a:latin typeface="Arial" charset="0"/>
              </a:rPr>
              <a:t>Prof.Cons.Giuseppe Croce</a:t>
            </a:r>
          </a:p>
        </p:txBody>
      </p:sp>
      <p:sp>
        <p:nvSpPr>
          <p:cNvPr id="110595"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E94F5EF4-BF29-4A59-B04C-E848289CA48A}" type="slidenum">
              <a:rPr lang="it-IT" altLang="it-IT" smtClean="0">
                <a:latin typeface="Arial" charset="0"/>
              </a:rPr>
              <a:pPr/>
              <a:t>28</a:t>
            </a:fld>
            <a:endParaRPr lang="it-IT" altLang="it-IT" smtClean="0">
              <a:latin typeface="Arial" charset="0"/>
            </a:endParaRPr>
          </a:p>
        </p:txBody>
      </p:sp>
      <p:sp>
        <p:nvSpPr>
          <p:cNvPr id="2" name="Rettangolo 1"/>
          <p:cNvSpPr/>
          <p:nvPr/>
        </p:nvSpPr>
        <p:spPr>
          <a:xfrm>
            <a:off x="0" y="0"/>
            <a:ext cx="9296400" cy="6851650"/>
          </a:xfrm>
          <a:prstGeom prst="rect">
            <a:avLst/>
          </a:prstGeom>
        </p:spPr>
        <p:txBody>
          <a:bodyPr>
            <a:spAutoFit/>
          </a:bodyPr>
          <a:lstStyle/>
          <a:p>
            <a:pPr marL="342900" indent="-342900" algn="l">
              <a:lnSpc>
                <a:spcPct val="80000"/>
              </a:lnSpc>
              <a:spcBef>
                <a:spcPct val="20000"/>
              </a:spcBef>
              <a:buClr>
                <a:srgbClr val="3366FF"/>
              </a:buClr>
              <a:buSzPct val="80000"/>
              <a:buFont typeface="Wingdings" pitchFamily="2" charset="2"/>
              <a:buChar char="l"/>
              <a:defRPr/>
            </a:pPr>
            <a:endParaRPr lang="it-IT" b="1" i="1" u="sng" kern="0" dirty="0">
              <a:latin typeface="+mj-lt"/>
            </a:endParaRPr>
          </a:p>
          <a:p>
            <a:pPr marL="342900" indent="-342900" algn="l">
              <a:lnSpc>
                <a:spcPct val="80000"/>
              </a:lnSpc>
              <a:spcBef>
                <a:spcPct val="20000"/>
              </a:spcBef>
              <a:buClr>
                <a:srgbClr val="3366FF"/>
              </a:buClr>
              <a:buSzPct val="80000"/>
              <a:buFont typeface="Wingdings" pitchFamily="2" charset="2"/>
              <a:buChar char="l"/>
              <a:defRPr/>
            </a:pPr>
            <a:r>
              <a:rPr lang="it-IT" b="1" i="1" u="sng" kern="0" dirty="0">
                <a:latin typeface="+mj-lt"/>
              </a:rPr>
              <a:t>L’OBBLIGO DI VIGILANZA </a:t>
            </a:r>
            <a:r>
              <a:rPr lang="it-IT" sz="1600" b="1" kern="0" dirty="0">
                <a:solidFill>
                  <a:srgbClr val="FFFF00"/>
                </a:solidFill>
                <a:latin typeface="+mj-lt"/>
              </a:rPr>
              <a:t>inizia  coll’affidamento dello studente alla scuola fino alla riconsegna ai genitori o  alla sosta in un luogo dove, secondo la normalità, non sussistono situazioni di pericolo. In giurisprudenza è stato affermato che non valgono ad escludere la responsabilità della scuola eventuali disposizioni o consensi impartiti dalla famiglia, ove essi non assicurino l’incolumità dell’alunno al momento della riconsegna.</a:t>
            </a:r>
          </a:p>
          <a:p>
            <a:pPr marL="342900" indent="-342900" algn="l">
              <a:lnSpc>
                <a:spcPct val="90000"/>
              </a:lnSpc>
              <a:spcBef>
                <a:spcPct val="20000"/>
              </a:spcBef>
              <a:buClr>
                <a:srgbClr val="3366FF"/>
              </a:buClr>
              <a:buSzPct val="80000"/>
              <a:buFont typeface="Wingdings" pitchFamily="2" charset="2"/>
              <a:buChar char="l"/>
              <a:defRPr/>
            </a:pPr>
            <a:r>
              <a:rPr lang="it-IT" sz="1600" b="1" kern="0" dirty="0">
                <a:solidFill>
                  <a:srgbClr val="FFFF00"/>
                </a:solidFill>
                <a:latin typeface="+mj-lt"/>
              </a:rPr>
              <a:t>Il periodo di vigilanza non si esaurisce al tempo delle lezioni, ma si estende all’attività scolastica in genere (ivi compresa ricreazione, gite scolastiche o attività di svago che si svolgono nei locali scolastici o in quelli di pertinenza), quindi la responsabilità degli insegnanti non è limitata all’attività didattica in senso stretto, ma riguarda l’intero periodo in cui gli alunni si trovano sotto il loro controllo.</a:t>
            </a:r>
          </a:p>
          <a:p>
            <a:pPr marL="342900" indent="-342900" algn="l">
              <a:lnSpc>
                <a:spcPct val="90000"/>
              </a:lnSpc>
              <a:spcBef>
                <a:spcPct val="20000"/>
              </a:spcBef>
              <a:buClr>
                <a:srgbClr val="3366FF"/>
              </a:buClr>
              <a:buSzPct val="80000"/>
              <a:buFont typeface="Wingdings" pitchFamily="2" charset="2"/>
              <a:buChar char="l"/>
              <a:defRPr/>
            </a:pPr>
            <a:r>
              <a:rPr lang="it-IT" sz="1600" b="1" kern="0" dirty="0">
                <a:solidFill>
                  <a:srgbClr val="FFFF00"/>
                </a:solidFill>
                <a:latin typeface="+mj-lt"/>
              </a:rPr>
              <a:t>Il dovere di vigilanza sugli alunni non viene meno neppure quando sia stato consentito l’ingresso anticipato o la successiva sosta nell’edificio scolastico. La giurisprudenza ha, infatti, affermato la responsabilità dell’autorità scolastica per le lesioni riportate da un alunno all’interno di un istituto in relazione ad un fatto avvenuto al di fuori dell’orario di lezione, giacché lo stesso era venuto a trovarsi nell’ambito della struttura.</a:t>
            </a:r>
          </a:p>
          <a:p>
            <a:pPr marL="342900" indent="-342900" algn="l">
              <a:lnSpc>
                <a:spcPct val="90000"/>
              </a:lnSpc>
              <a:spcBef>
                <a:spcPct val="20000"/>
              </a:spcBef>
              <a:buClr>
                <a:srgbClr val="3366FF"/>
              </a:buClr>
              <a:buSzPct val="80000"/>
              <a:buFont typeface="Wingdings" pitchFamily="2" charset="2"/>
              <a:buChar char="l"/>
              <a:defRPr/>
            </a:pPr>
            <a:r>
              <a:rPr lang="it-IT" sz="1600" b="1" kern="0" dirty="0">
                <a:solidFill>
                  <a:srgbClr val="FFFF00"/>
                </a:solidFill>
                <a:latin typeface="+mj-lt"/>
              </a:rPr>
              <a:t> Relativamente poi alla vigilanza durante la pausa di ricreazione, la giurisprudenza ha ritenuto che la mancata sorveglianza costituisce un’ipotesi di colpa grave poiché, in tale periodo, è richiesta una maggiore attenzione per la prevedibile esuberanza degli alunni che determina maggiori rischi di eventi dannosi.</a:t>
            </a:r>
          </a:p>
          <a:p>
            <a:pPr marL="342900" indent="-342900" algn="l">
              <a:lnSpc>
                <a:spcPct val="90000"/>
              </a:lnSpc>
              <a:spcBef>
                <a:spcPct val="20000"/>
              </a:spcBef>
              <a:buClr>
                <a:srgbClr val="3366FF"/>
              </a:buClr>
              <a:buSzPct val="80000"/>
              <a:buFont typeface="Wingdings" pitchFamily="2" charset="2"/>
              <a:buChar char="l"/>
              <a:defRPr/>
            </a:pPr>
            <a:r>
              <a:rPr lang="it-IT" sz="1600" b="1" kern="0" dirty="0">
                <a:solidFill>
                  <a:srgbClr val="FFFF00"/>
                </a:solidFill>
                <a:latin typeface="+mj-lt"/>
              </a:rPr>
              <a:t>Tuttavia il grado di responsabilità attribuito al docente non è sempre uguale, ma è proporzionato alle circostanze soggettive ed oggettive nelle quali si è verificato l’evento.</a:t>
            </a:r>
          </a:p>
          <a:p>
            <a:pPr marL="342900" indent="-342900" algn="l">
              <a:lnSpc>
                <a:spcPct val="90000"/>
              </a:lnSpc>
              <a:spcBef>
                <a:spcPct val="20000"/>
              </a:spcBef>
              <a:buClr>
                <a:srgbClr val="3366FF"/>
              </a:buClr>
              <a:buSzPct val="80000"/>
              <a:defRPr/>
            </a:pPr>
            <a:r>
              <a:rPr lang="it-IT" sz="1600" b="1" kern="0" dirty="0">
                <a:solidFill>
                  <a:srgbClr val="FFFF00"/>
                </a:solidFill>
                <a:latin typeface="Times New Roman"/>
              </a:rPr>
              <a:t> </a:t>
            </a:r>
            <a:r>
              <a:rPr lang="it-IT" sz="2000" b="1" i="1" u="sng" kern="0" dirty="0">
                <a:solidFill>
                  <a:srgbClr val="FFFFFF"/>
                </a:solidFill>
                <a:latin typeface="Times New Roman"/>
              </a:rPr>
              <a:t>Essa sarà inversamente proporzionale all’età e al grado di maturità degli alunni.</a:t>
            </a:r>
          </a:p>
          <a:p>
            <a:pPr marL="342900" indent="-342900" algn="l">
              <a:lnSpc>
                <a:spcPct val="80000"/>
              </a:lnSpc>
              <a:spcBef>
                <a:spcPct val="20000"/>
              </a:spcBef>
              <a:buClr>
                <a:srgbClr val="3366FF"/>
              </a:buClr>
              <a:buSzPct val="80000"/>
              <a:defRPr/>
            </a:pPr>
            <a:endParaRPr lang="it-IT" sz="2000" b="1" i="1" u="sng" kern="0" dirty="0">
              <a:solidFill>
                <a:srgbClr val="FFFF00"/>
              </a:solidFill>
              <a:latin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endParaRPr lang="it-IT" altLang="it-IT" smtClean="0">
              <a:latin typeface="Arial" charset="0"/>
            </a:endParaRPr>
          </a:p>
          <a:p>
            <a:endParaRPr lang="it-IT" altLang="it-IT" smtClean="0">
              <a:latin typeface="Arial" charset="0"/>
            </a:endParaRPr>
          </a:p>
          <a:p>
            <a:endParaRPr lang="it-IT" altLang="it-IT" smtClean="0">
              <a:latin typeface="Arial" charset="0"/>
            </a:endParaRPr>
          </a:p>
          <a:p>
            <a:r>
              <a:rPr lang="it-IT" altLang="it-IT" smtClean="0">
                <a:latin typeface="Arial" charset="0"/>
              </a:rPr>
              <a:t>Prof.Cons.Giuseppe Croce</a:t>
            </a:r>
          </a:p>
        </p:txBody>
      </p:sp>
      <p:sp>
        <p:nvSpPr>
          <p:cNvPr id="111619"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E4B949C-E7B4-4C47-8029-E79C137BCBEB}" type="slidenum">
              <a:rPr lang="it-IT" altLang="it-IT" smtClean="0">
                <a:latin typeface="Arial" charset="0"/>
              </a:rPr>
              <a:pPr/>
              <a:t>29</a:t>
            </a:fld>
            <a:endParaRPr lang="it-IT" altLang="it-IT" smtClean="0">
              <a:latin typeface="Arial" charset="0"/>
            </a:endParaRPr>
          </a:p>
        </p:txBody>
      </p:sp>
      <p:pic>
        <p:nvPicPr>
          <p:cNvPr id="111620" name="Picture 4"/>
          <p:cNvPicPr>
            <a:picLocks noChangeAspect="1" noChangeArrowheads="1"/>
          </p:cNvPicPr>
          <p:nvPr/>
        </p:nvPicPr>
        <p:blipFill>
          <a:blip r:embed="rId2" cstate="print"/>
          <a:srcRect/>
          <a:stretch>
            <a:fillRect/>
          </a:stretch>
        </p:blipFill>
        <p:spPr bwMode="auto">
          <a:xfrm>
            <a:off x="381000" y="228600"/>
            <a:ext cx="7924800" cy="1320800"/>
          </a:xfrm>
          <a:prstGeom prst="rect">
            <a:avLst/>
          </a:prstGeom>
          <a:noFill/>
          <a:ln w="9525">
            <a:noFill/>
            <a:miter lim="800000"/>
            <a:headEnd/>
            <a:tailEnd/>
          </a:ln>
          <a:effectLst/>
        </p:spPr>
      </p:pic>
      <p:sp>
        <p:nvSpPr>
          <p:cNvPr id="2" name="Rettangolo 1"/>
          <p:cNvSpPr/>
          <p:nvPr/>
        </p:nvSpPr>
        <p:spPr>
          <a:xfrm>
            <a:off x="25400" y="1371600"/>
            <a:ext cx="9144000" cy="5189538"/>
          </a:xfrm>
          <a:prstGeom prst="rect">
            <a:avLst/>
          </a:prstGeom>
        </p:spPr>
        <p:txBody>
          <a:bodyPr>
            <a:spAutoFit/>
          </a:bodyPr>
          <a:lstStyle/>
          <a:p>
            <a:pPr marL="342900" indent="-342900">
              <a:spcBef>
                <a:spcPct val="20000"/>
              </a:spcBef>
              <a:buClr>
                <a:srgbClr val="3366FF"/>
              </a:buClr>
              <a:buSzPct val="80000"/>
              <a:buFontTx/>
              <a:buBlip>
                <a:blip r:embed="rId3"/>
              </a:buBlip>
              <a:defRPr/>
            </a:pPr>
            <a:r>
              <a:rPr lang="it-IT" sz="2400" b="1" kern="0" dirty="0">
                <a:solidFill>
                  <a:srgbClr val="FFFF00"/>
                </a:solidFill>
                <a:latin typeface="Batang" pitchFamily="18" charset="-127"/>
              </a:rPr>
              <a:t>la </a:t>
            </a:r>
            <a:r>
              <a:rPr lang="it-IT" sz="2400" b="1" i="1" u="sng" kern="0" dirty="0">
                <a:solidFill>
                  <a:srgbClr val="FFFF00"/>
                </a:solidFill>
                <a:latin typeface="Batang" pitchFamily="18" charset="-127"/>
              </a:rPr>
              <a:t>RESPONSABILITÀ PENALE</a:t>
            </a:r>
            <a:r>
              <a:rPr lang="it-IT" sz="2400" b="1" kern="0" dirty="0">
                <a:solidFill>
                  <a:srgbClr val="FFFF00"/>
                </a:solidFill>
                <a:latin typeface="Batang" pitchFamily="18" charset="-127"/>
              </a:rPr>
              <a:t> (violazione di norme penalmente sanzionate);</a:t>
            </a:r>
          </a:p>
          <a:p>
            <a:pPr marL="342900" indent="-342900">
              <a:spcBef>
                <a:spcPct val="20000"/>
              </a:spcBef>
              <a:buClr>
                <a:srgbClr val="3366FF"/>
              </a:buClr>
              <a:buSzPct val="80000"/>
              <a:buFontTx/>
              <a:buBlip>
                <a:blip r:embed="rId4"/>
              </a:buBlip>
              <a:defRPr/>
            </a:pPr>
            <a:r>
              <a:rPr lang="it-IT" sz="2400" b="1" kern="0" dirty="0">
                <a:solidFill>
                  <a:srgbClr val="FFFF00"/>
                </a:solidFill>
                <a:latin typeface="Batang" pitchFamily="18" charset="-127"/>
              </a:rPr>
              <a:t> la </a:t>
            </a:r>
            <a:r>
              <a:rPr lang="it-IT" sz="2400" b="1" i="1" u="sng" kern="0" dirty="0">
                <a:solidFill>
                  <a:srgbClr val="FFFF00"/>
                </a:solidFill>
                <a:latin typeface="Batang" pitchFamily="18" charset="-127"/>
              </a:rPr>
              <a:t>RESPONSABILITÀ CIVILE</a:t>
            </a:r>
            <a:r>
              <a:rPr lang="it-IT" sz="2400" b="1" i="1" kern="0" dirty="0">
                <a:solidFill>
                  <a:srgbClr val="FFFF00"/>
                </a:solidFill>
                <a:latin typeface="Batang" pitchFamily="18" charset="-127"/>
              </a:rPr>
              <a:t> EXTRACONTRATTUALE verso i terzi </a:t>
            </a:r>
            <a:r>
              <a:rPr lang="it-IT" sz="2400" b="1" kern="0" dirty="0">
                <a:solidFill>
                  <a:srgbClr val="FFFF00"/>
                </a:solidFill>
                <a:latin typeface="Batang" pitchFamily="18" charset="-127"/>
              </a:rPr>
              <a:t>(verso gli alunni e le loro famiglie);</a:t>
            </a:r>
          </a:p>
          <a:p>
            <a:pPr marL="342900" indent="-342900" algn="l">
              <a:spcBef>
                <a:spcPct val="20000"/>
              </a:spcBef>
              <a:buClr>
                <a:srgbClr val="3366FF"/>
              </a:buClr>
              <a:buSzPct val="80000"/>
              <a:buFontTx/>
              <a:buBlip>
                <a:blip r:embed="rId4"/>
              </a:buBlip>
              <a:defRPr/>
            </a:pPr>
            <a:r>
              <a:rPr lang="it-IT" sz="2400" b="1" kern="0" dirty="0">
                <a:solidFill>
                  <a:srgbClr val="FFFF00"/>
                </a:solidFill>
                <a:latin typeface="Batang" pitchFamily="18" charset="-127"/>
              </a:rPr>
              <a:t>la </a:t>
            </a:r>
            <a:r>
              <a:rPr lang="it-IT" sz="2400" b="1" i="1" u="sng" kern="0" dirty="0">
                <a:solidFill>
                  <a:srgbClr val="FFFF00"/>
                </a:solidFill>
                <a:latin typeface="Batang" pitchFamily="18" charset="-127"/>
              </a:rPr>
              <a:t>RESPONSABILITÀ </a:t>
            </a:r>
            <a:r>
              <a:rPr lang="it-IT" sz="2400" b="1" i="1" kern="0" dirty="0">
                <a:solidFill>
                  <a:srgbClr val="FFFF00"/>
                </a:solidFill>
                <a:latin typeface="Batang" pitchFamily="18" charset="-127"/>
              </a:rPr>
              <a:t>CONTRATTUALE </a:t>
            </a:r>
            <a:r>
              <a:rPr lang="it-IT" sz="2400" b="1" kern="0" dirty="0">
                <a:solidFill>
                  <a:srgbClr val="FFFF00"/>
                </a:solidFill>
                <a:latin typeface="Batang" pitchFamily="18" charset="-127"/>
              </a:rPr>
              <a:t>(derivante da autolesioni che si sia procurato il minore);</a:t>
            </a:r>
          </a:p>
          <a:p>
            <a:pPr marL="342900" indent="-342900" algn="l">
              <a:spcBef>
                <a:spcPct val="20000"/>
              </a:spcBef>
              <a:buClr>
                <a:srgbClr val="3366FF"/>
              </a:buClr>
              <a:buSzPct val="80000"/>
              <a:buFontTx/>
              <a:buBlip>
                <a:blip r:embed="rId4"/>
              </a:buBlip>
              <a:defRPr/>
            </a:pPr>
            <a:r>
              <a:rPr lang="it-IT" sz="2400" b="1" kern="0" dirty="0">
                <a:solidFill>
                  <a:srgbClr val="FFFF00"/>
                </a:solidFill>
                <a:latin typeface="Batang" pitchFamily="18" charset="-127"/>
              </a:rPr>
              <a:t>la </a:t>
            </a:r>
            <a:r>
              <a:rPr lang="it-IT" sz="2400" b="1" i="1" u="sng" kern="0" dirty="0">
                <a:solidFill>
                  <a:srgbClr val="FFFF00"/>
                </a:solidFill>
                <a:latin typeface="Batang" pitchFamily="18" charset="-127"/>
              </a:rPr>
              <a:t>RESPONSABILITÀ DISCIPLINARE</a:t>
            </a:r>
            <a:r>
              <a:rPr lang="it-IT" sz="2400" b="1" kern="0" dirty="0">
                <a:solidFill>
                  <a:srgbClr val="FFFF00"/>
                </a:solidFill>
                <a:latin typeface="Batang" pitchFamily="18" charset="-127"/>
              </a:rPr>
              <a:t> (per violazione dei doveri collegati allo status di pubblico dipendente);</a:t>
            </a:r>
          </a:p>
          <a:p>
            <a:pPr marL="342900" indent="-342900" algn="l">
              <a:spcBef>
                <a:spcPct val="20000"/>
              </a:spcBef>
              <a:buClr>
                <a:srgbClr val="3366FF"/>
              </a:buClr>
              <a:buSzPct val="80000"/>
              <a:buFontTx/>
              <a:buBlip>
                <a:blip r:embed="rId4"/>
              </a:buBlip>
              <a:defRPr/>
            </a:pPr>
            <a:r>
              <a:rPr lang="it-IT" sz="2400" b="1" kern="0" dirty="0">
                <a:solidFill>
                  <a:srgbClr val="FFFF00"/>
                </a:solidFill>
                <a:latin typeface="Batang" pitchFamily="18" charset="-127"/>
              </a:rPr>
              <a:t>la</a:t>
            </a:r>
            <a:r>
              <a:rPr lang="it-IT" sz="2400" b="1" i="1" kern="0" dirty="0">
                <a:solidFill>
                  <a:srgbClr val="FFFF00"/>
                </a:solidFill>
                <a:latin typeface="Batang" pitchFamily="18" charset="-127"/>
              </a:rPr>
              <a:t> </a:t>
            </a:r>
            <a:r>
              <a:rPr lang="it-IT" sz="2400" b="1" i="1" u="sng" kern="0" dirty="0">
                <a:solidFill>
                  <a:srgbClr val="FFFF00"/>
                </a:solidFill>
                <a:latin typeface="Batang" pitchFamily="18" charset="-127"/>
              </a:rPr>
              <a:t>RESPONSABILITÀ AMMINISTRATIVA E PATRIMONIALE</a:t>
            </a:r>
            <a:r>
              <a:rPr lang="it-IT" sz="2400" b="1" kern="0" dirty="0">
                <a:solidFill>
                  <a:srgbClr val="FFFF00"/>
                </a:solidFill>
                <a:latin typeface="Batang" pitchFamily="18" charset="-127"/>
              </a:rPr>
              <a:t> (che si genera quando, per effetto della </a:t>
            </a:r>
            <a:r>
              <a:rPr lang="it-IT" sz="2400" b="1" i="1" kern="0" dirty="0">
                <a:solidFill>
                  <a:srgbClr val="FFFFFF"/>
                </a:solidFill>
                <a:effectLst>
                  <a:outerShdw blurRad="38100" dist="38100" dir="2700000" algn="tl">
                    <a:srgbClr val="000000"/>
                  </a:outerShdw>
                </a:effectLst>
                <a:latin typeface="Arial Black" pitchFamily="34" charset="0"/>
              </a:rPr>
              <a:t>condotta dolosa o gravemente colposa</a:t>
            </a:r>
            <a:r>
              <a:rPr lang="it-IT" sz="2400" b="1" kern="0" dirty="0">
                <a:solidFill>
                  <a:srgbClr val="FFFFFF"/>
                </a:solidFill>
                <a:latin typeface="Arial Black" pitchFamily="34" charset="0"/>
              </a:rPr>
              <a:t> </a:t>
            </a:r>
            <a:r>
              <a:rPr lang="it-IT" sz="2400" b="1" kern="0" dirty="0">
                <a:solidFill>
                  <a:srgbClr val="FFFF00"/>
                </a:solidFill>
                <a:latin typeface="Batang" pitchFamily="18" charset="-127"/>
              </a:rPr>
              <a:t>del dipendente, l’Amministrazione ha subito un pregiudizio economico);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0" y="0"/>
            <a:ext cx="9324975" cy="6858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609600" indent="-609600" algn="ctr" eaLnBrk="1" hangingPunct="1">
              <a:lnSpc>
                <a:spcPct val="80000"/>
              </a:lnSpc>
              <a:buFont typeface="Wingdings" pitchFamily="2" charset="2"/>
              <a:buNone/>
              <a:defRPr/>
            </a:pPr>
            <a:r>
              <a:rPr lang="it-IT" altLang="it-IT" sz="2800" b="1" i="1" smtClean="0">
                <a:solidFill>
                  <a:srgbClr val="FFFF00"/>
                </a:solidFill>
              </a:rPr>
              <a:t>IL DANNO PATRIMONIALE</a:t>
            </a:r>
            <a:endParaRPr lang="it-IT" altLang="it-IT" sz="2800" smtClean="0">
              <a:solidFill>
                <a:srgbClr val="FFFF00"/>
              </a:solidFill>
            </a:endParaRPr>
          </a:p>
          <a:p>
            <a:pPr marL="609600" indent="-609600" eaLnBrk="1" hangingPunct="1">
              <a:lnSpc>
                <a:spcPct val="80000"/>
              </a:lnSpc>
              <a:buFont typeface="Wingdings" pitchFamily="2" charset="2"/>
              <a:buNone/>
              <a:defRPr/>
            </a:pPr>
            <a:r>
              <a:rPr lang="it-IT" altLang="it-IT" sz="2800" smtClean="0">
                <a:solidFill>
                  <a:srgbClr val="FFFF00"/>
                </a:solidFill>
              </a:rPr>
              <a:t>      </a:t>
            </a:r>
          </a:p>
          <a:p>
            <a:pPr marL="609600" indent="-609600" eaLnBrk="1" hangingPunct="1">
              <a:lnSpc>
                <a:spcPct val="80000"/>
              </a:lnSpc>
              <a:buFont typeface="Wingdings" pitchFamily="2" charset="2"/>
              <a:buNone/>
              <a:defRPr/>
            </a:pPr>
            <a:r>
              <a:rPr lang="it-IT" altLang="it-IT" sz="1800" smtClean="0">
                <a:solidFill>
                  <a:srgbClr val="FFFF00"/>
                </a:solidFill>
                <a:effectLst/>
              </a:rPr>
              <a:t>     </a:t>
            </a:r>
          </a:p>
          <a:p>
            <a:pPr marL="609600" indent="-609600" eaLnBrk="1" hangingPunct="1">
              <a:lnSpc>
                <a:spcPct val="80000"/>
              </a:lnSpc>
              <a:buFont typeface="Wingdings" pitchFamily="2" charset="2"/>
              <a:buNone/>
              <a:defRPr/>
            </a:pPr>
            <a:r>
              <a:rPr lang="it-IT" altLang="it-IT" sz="2000" smtClean="0">
                <a:solidFill>
                  <a:srgbClr val="FFFF00"/>
                </a:solidFill>
                <a:effectLst/>
              </a:rPr>
              <a:t>       Per danno patrimoniale  si intende il "</a:t>
            </a:r>
            <a:r>
              <a:rPr lang="it-IT" altLang="it-IT" sz="2000" b="1" u="sng" smtClean="0">
                <a:solidFill>
                  <a:srgbClr val="FFFF00"/>
                </a:solidFill>
                <a:effectLst/>
              </a:rPr>
              <a:t>danno-conseguenza</a:t>
            </a:r>
            <a:r>
              <a:rPr lang="it-IT" altLang="it-IT" sz="2000" smtClean="0">
                <a:solidFill>
                  <a:srgbClr val="FFFF00"/>
                </a:solidFill>
                <a:effectLst/>
              </a:rPr>
              <a:t>" e sussiste solo quando viene accertata:</a:t>
            </a:r>
          </a:p>
          <a:p>
            <a:pPr marL="609600" indent="-609600" eaLnBrk="1" hangingPunct="1">
              <a:lnSpc>
                <a:spcPct val="80000"/>
              </a:lnSpc>
              <a:buFont typeface="Wingdings" pitchFamily="2" charset="2"/>
              <a:buAutoNum type="arabicPeriod"/>
              <a:defRPr/>
            </a:pPr>
            <a:r>
              <a:rPr lang="it-IT" altLang="it-IT" sz="2000" smtClean="0">
                <a:solidFill>
                  <a:srgbClr val="FFFF00"/>
                </a:solidFill>
                <a:effectLst/>
              </a:rPr>
              <a:t> </a:t>
            </a:r>
            <a:r>
              <a:rPr lang="it-IT" altLang="it-IT" sz="2000" b="1" smtClean="0">
                <a:solidFill>
                  <a:srgbClr val="FFFF00"/>
                </a:solidFill>
              </a:rPr>
              <a:t>la lesione patrimoniale patita</a:t>
            </a:r>
            <a:r>
              <a:rPr lang="it-IT" altLang="it-IT" sz="2000" smtClean="0">
                <a:solidFill>
                  <a:srgbClr val="FFFF00"/>
                </a:solidFill>
                <a:effectLst/>
              </a:rPr>
              <a:t> </a:t>
            </a:r>
          </a:p>
          <a:p>
            <a:pPr marL="609600" indent="-609600" eaLnBrk="1" hangingPunct="1">
              <a:lnSpc>
                <a:spcPct val="80000"/>
              </a:lnSpc>
              <a:buFont typeface="Wingdings" pitchFamily="2" charset="2"/>
              <a:buAutoNum type="arabicPeriod"/>
              <a:defRPr/>
            </a:pPr>
            <a:r>
              <a:rPr lang="it-IT" altLang="it-IT" sz="2000" b="1" smtClean="0">
                <a:solidFill>
                  <a:srgbClr val="FFFF00"/>
                </a:solidFill>
              </a:rPr>
              <a:t>ovvero un pregiudizio futuro  patrimoniale</a:t>
            </a:r>
            <a:r>
              <a:rPr lang="it-IT" altLang="it-IT" sz="2000" b="1" i="1" smtClean="0">
                <a:solidFill>
                  <a:srgbClr val="FFFF00"/>
                </a:solidFill>
                <a:effectLst/>
              </a:rPr>
              <a:t>. </a:t>
            </a:r>
          </a:p>
          <a:p>
            <a:pPr marL="609600" indent="-609600" eaLnBrk="1" hangingPunct="1">
              <a:lnSpc>
                <a:spcPct val="80000"/>
              </a:lnSpc>
              <a:buFont typeface="Wingdings" pitchFamily="2" charset="2"/>
              <a:buNone/>
              <a:defRPr/>
            </a:pPr>
            <a:r>
              <a:rPr lang="it-IT" altLang="it-IT" sz="2000" smtClean="0">
                <a:solidFill>
                  <a:srgbClr val="FFFF00"/>
                </a:solidFill>
                <a:effectLst/>
              </a:rPr>
              <a:t>     </a:t>
            </a:r>
          </a:p>
          <a:p>
            <a:pPr marL="609600" indent="-609600" eaLnBrk="1" hangingPunct="1">
              <a:lnSpc>
                <a:spcPct val="80000"/>
              </a:lnSpc>
              <a:buFont typeface="Wingdings" pitchFamily="2" charset="2"/>
              <a:buNone/>
              <a:defRPr/>
            </a:pPr>
            <a:r>
              <a:rPr lang="it-IT" altLang="it-IT" sz="2000" smtClean="0">
                <a:solidFill>
                  <a:srgbClr val="FFFF00"/>
                </a:solidFill>
                <a:effectLst/>
              </a:rPr>
              <a:t>      Quindi il danno patrimoniale assume rilevanza se sussistono queste circostanze: </a:t>
            </a:r>
            <a:endParaRPr lang="it-IT" altLang="it-IT" sz="2000" b="1" i="1" smtClean="0">
              <a:solidFill>
                <a:srgbClr val="FFFF00"/>
              </a:solidFill>
              <a:effectLst/>
            </a:endParaRPr>
          </a:p>
          <a:p>
            <a:pPr marL="990600" lvl="1" indent="-533400" eaLnBrk="1" hangingPunct="1">
              <a:lnSpc>
                <a:spcPct val="80000"/>
              </a:lnSpc>
              <a:defRPr/>
            </a:pPr>
            <a:endParaRPr lang="it-IT" altLang="it-IT" sz="2000" b="1" i="1" smtClean="0">
              <a:solidFill>
                <a:srgbClr val="FFFF00"/>
              </a:solidFill>
              <a:effectLst/>
            </a:endParaRPr>
          </a:p>
          <a:p>
            <a:pPr marL="990600" lvl="1" indent="-533400" eaLnBrk="1" hangingPunct="1">
              <a:lnSpc>
                <a:spcPct val="80000"/>
              </a:lnSpc>
              <a:defRPr/>
            </a:pPr>
            <a:r>
              <a:rPr lang="it-IT" altLang="it-IT" sz="2000" b="1" i="1" smtClean="0">
                <a:solidFill>
                  <a:srgbClr val="FFFF00"/>
                </a:solidFill>
                <a:effectLst/>
              </a:rPr>
              <a:t>La concreta diminuzione del reddito</a:t>
            </a:r>
            <a:r>
              <a:rPr lang="it-IT" altLang="it-IT" sz="2000" smtClean="0">
                <a:solidFill>
                  <a:srgbClr val="FFFF00"/>
                </a:solidFill>
                <a:effectLst/>
              </a:rPr>
              <a:t> </a:t>
            </a:r>
            <a:r>
              <a:rPr lang="it-IT" altLang="it-IT" sz="2000" b="1" i="1" smtClean="0">
                <a:solidFill>
                  <a:srgbClr val="FFFF00"/>
                </a:solidFill>
                <a:effectLst/>
              </a:rPr>
              <a:t>da parte del danneggiato</a:t>
            </a:r>
            <a:r>
              <a:rPr lang="it-IT" altLang="it-IT" sz="2000" i="1" smtClean="0">
                <a:solidFill>
                  <a:srgbClr val="FFFF00"/>
                </a:solidFill>
                <a:effectLst/>
              </a:rPr>
              <a:t> (</a:t>
            </a:r>
            <a:r>
              <a:rPr lang="it-IT" altLang="it-IT" sz="2000" b="1" u="sng" smtClean="0">
                <a:solidFill>
                  <a:srgbClr val="FFFF00"/>
                </a:solidFill>
                <a:effectLst/>
              </a:rPr>
              <a:t>deminutio patrimonii</a:t>
            </a:r>
            <a:r>
              <a:rPr lang="it-IT" altLang="it-IT" sz="2000" i="1" smtClean="0">
                <a:solidFill>
                  <a:srgbClr val="FFFF00"/>
                </a:solidFill>
                <a:effectLst/>
              </a:rPr>
              <a:t>), </a:t>
            </a:r>
          </a:p>
          <a:p>
            <a:pPr marL="990600" lvl="1" indent="-533400" eaLnBrk="1" hangingPunct="1">
              <a:lnSpc>
                <a:spcPct val="80000"/>
              </a:lnSpc>
              <a:defRPr/>
            </a:pPr>
            <a:endParaRPr lang="it-IT" altLang="it-IT" sz="2000" b="1" i="1" smtClean="0">
              <a:solidFill>
                <a:srgbClr val="FFFF00"/>
              </a:solidFill>
              <a:effectLst/>
            </a:endParaRPr>
          </a:p>
          <a:p>
            <a:pPr marL="990600" lvl="1" indent="-533400" eaLnBrk="1" hangingPunct="1">
              <a:lnSpc>
                <a:spcPct val="80000"/>
              </a:lnSpc>
              <a:defRPr/>
            </a:pPr>
            <a:r>
              <a:rPr lang="it-IT" altLang="it-IT" sz="2000" b="1" i="1" smtClean="0">
                <a:solidFill>
                  <a:srgbClr val="FFFF00"/>
                </a:solidFill>
                <a:effectLst/>
              </a:rPr>
              <a:t>La possibilità che la lesione patita in futuro comporti la diminuzione del reddito rispetto a quello che l'individuo avrebbe potuto produrre senza la lesione patita </a:t>
            </a:r>
            <a:r>
              <a:rPr lang="it-IT" altLang="it-IT" sz="2000" b="1" u="sng" smtClean="0">
                <a:solidFill>
                  <a:srgbClr val="FFFF00"/>
                </a:solidFill>
                <a:effectLst/>
              </a:rPr>
              <a:t>(danno futuro</a:t>
            </a:r>
            <a:r>
              <a:rPr lang="it-IT" altLang="it-IT" sz="2000" b="1" i="1" smtClean="0">
                <a:solidFill>
                  <a:srgbClr val="FFFF00"/>
                </a:solidFill>
                <a:effectLst/>
              </a:rPr>
              <a:t>),</a:t>
            </a:r>
          </a:p>
          <a:p>
            <a:pPr marL="990600" lvl="1" indent="-533400" eaLnBrk="1" hangingPunct="1">
              <a:lnSpc>
                <a:spcPct val="80000"/>
              </a:lnSpc>
              <a:defRPr/>
            </a:pPr>
            <a:endParaRPr lang="it-IT" altLang="it-IT" sz="2000" i="1" smtClean="0">
              <a:solidFill>
                <a:srgbClr val="FFFF00"/>
              </a:solidFill>
              <a:effectLst/>
            </a:endParaRPr>
          </a:p>
          <a:p>
            <a:pPr marL="990600" lvl="1" indent="-533400" eaLnBrk="1" hangingPunct="1">
              <a:lnSpc>
                <a:spcPct val="80000"/>
              </a:lnSpc>
              <a:defRPr/>
            </a:pPr>
            <a:r>
              <a:rPr lang="it-IT" altLang="it-IT" sz="2000" i="1" smtClean="0">
                <a:solidFill>
                  <a:srgbClr val="FFFF00"/>
                </a:solidFill>
                <a:effectLst/>
              </a:rPr>
              <a:t> </a:t>
            </a:r>
            <a:r>
              <a:rPr lang="it-IT" altLang="it-IT" sz="2000" b="1" i="1" smtClean="0">
                <a:solidFill>
                  <a:srgbClr val="FFFF00"/>
                </a:solidFill>
                <a:effectLst/>
              </a:rPr>
              <a:t>la concreta probabilità che l'evento possa aver frustrato nel danneggiato una probabilità concreta di reddito</a:t>
            </a:r>
            <a:r>
              <a:rPr lang="it-IT" altLang="it-IT" sz="2000" i="1" smtClean="0">
                <a:solidFill>
                  <a:srgbClr val="FFFF00"/>
                </a:solidFill>
                <a:effectLst/>
              </a:rPr>
              <a:t> (</a:t>
            </a:r>
            <a:r>
              <a:rPr lang="it-IT" altLang="it-IT" sz="2000" b="1" u="sng" smtClean="0">
                <a:solidFill>
                  <a:srgbClr val="FFFF00"/>
                </a:solidFill>
                <a:effectLst/>
              </a:rPr>
              <a:t>danno da perdita di chances);</a:t>
            </a:r>
          </a:p>
          <a:p>
            <a:pPr marL="609600" indent="-609600" eaLnBrk="1" hangingPunct="1">
              <a:lnSpc>
                <a:spcPct val="80000"/>
              </a:lnSpc>
              <a:buFont typeface="Wingdings" pitchFamily="2" charset="2"/>
              <a:buNone/>
              <a:defRPr/>
            </a:pPr>
            <a:r>
              <a:rPr lang="it-IT" altLang="it-IT" sz="2000" smtClean="0">
                <a:solidFill>
                  <a:srgbClr val="FFFF00"/>
                </a:solidFill>
                <a:effectLst/>
              </a:rPr>
              <a:t>     </a:t>
            </a:r>
          </a:p>
          <a:p>
            <a:pPr marL="609600" indent="-609600" eaLnBrk="1" hangingPunct="1">
              <a:lnSpc>
                <a:spcPct val="80000"/>
              </a:lnSpc>
              <a:defRPr/>
            </a:pPr>
            <a:endParaRPr lang="it-IT" altLang="it-IT" sz="2400" smtClean="0">
              <a:solidFill>
                <a:srgbClr val="FFFF00"/>
              </a:solidFill>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piè di pagina 1"/>
          <p:cNvSpPr>
            <a:spLocks noGrp="1"/>
          </p:cNvSpPr>
          <p:nvPr>
            <p:ph type="ftr" sz="quarter" idx="11"/>
          </p:nvPr>
        </p:nvSpPr>
        <p:spPr bwMode="auto">
          <a:xfrm>
            <a:off x="2209800" y="6324600"/>
            <a:ext cx="3581400" cy="384175"/>
          </a:xfrm>
          <a:noFill/>
          <a:ln>
            <a:miter lim="800000"/>
            <a:headEnd/>
            <a:tailEnd/>
          </a:ln>
        </p:spPr>
        <p:txBody>
          <a:bodyPr wrap="square" lIns="91440" tIns="45720" rIns="91440" bIns="45720" numCol="1" compatLnSpc="1">
            <a:prstTxWarp prst="textNoShape">
              <a:avLst/>
            </a:prstTxWarp>
          </a:bodyPr>
          <a:lstStyle/>
          <a:p>
            <a:endParaRPr lang="it-IT" altLang="it-IT" smtClean="0">
              <a:latin typeface="Arial" charset="0"/>
            </a:endParaRPr>
          </a:p>
          <a:p>
            <a:endParaRPr lang="it-IT" altLang="it-IT" smtClean="0">
              <a:latin typeface="Arial" charset="0"/>
            </a:endParaRPr>
          </a:p>
          <a:p>
            <a:r>
              <a:rPr lang="it-IT" altLang="it-IT" smtClean="0">
                <a:latin typeface="Arial" charset="0"/>
              </a:rPr>
              <a:t>Prof.Cons.Giuseppe Croce</a:t>
            </a:r>
          </a:p>
        </p:txBody>
      </p:sp>
      <p:sp>
        <p:nvSpPr>
          <p:cNvPr id="112643"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EFDFD583-39CA-44E7-9191-644D4AFD59E5}" type="slidenum">
              <a:rPr lang="it-IT" altLang="it-IT" smtClean="0">
                <a:latin typeface="Arial" charset="0"/>
              </a:rPr>
              <a:pPr/>
              <a:t>30</a:t>
            </a:fld>
            <a:endParaRPr lang="it-IT" altLang="it-IT" smtClean="0">
              <a:latin typeface="Arial" charset="0"/>
            </a:endParaRPr>
          </a:p>
        </p:txBody>
      </p:sp>
      <p:sp>
        <p:nvSpPr>
          <p:cNvPr id="2" name="Rettangolo 1"/>
          <p:cNvSpPr/>
          <p:nvPr/>
        </p:nvSpPr>
        <p:spPr>
          <a:xfrm>
            <a:off x="0" y="-533400"/>
            <a:ext cx="9144000" cy="6870700"/>
          </a:xfrm>
          <a:prstGeom prst="rect">
            <a:avLst/>
          </a:prstGeom>
        </p:spPr>
        <p:txBody>
          <a:bodyPr>
            <a:spAutoFit/>
          </a:bodyPr>
          <a:lstStyle/>
          <a:p>
            <a:pPr algn="l" fontAlgn="auto">
              <a:lnSpc>
                <a:spcPct val="150000"/>
              </a:lnSpc>
              <a:spcBef>
                <a:spcPct val="20000"/>
              </a:spcBef>
              <a:spcAft>
                <a:spcPts val="0"/>
              </a:spcAft>
              <a:defRPr/>
            </a:pPr>
            <a:endParaRPr lang="it-IT" sz="1600" dirty="0">
              <a:solidFill>
                <a:srgbClr val="FFFF00"/>
              </a:solidFill>
              <a:latin typeface="Arial Black" pitchFamily="34" charset="0"/>
            </a:endParaRPr>
          </a:p>
          <a:p>
            <a:pPr algn="l" fontAlgn="auto">
              <a:lnSpc>
                <a:spcPct val="150000"/>
              </a:lnSpc>
              <a:spcBef>
                <a:spcPct val="20000"/>
              </a:spcBef>
              <a:spcAft>
                <a:spcPts val="0"/>
              </a:spcAft>
              <a:defRPr/>
            </a:pPr>
            <a:r>
              <a:rPr lang="it-IT" sz="1600" dirty="0">
                <a:solidFill>
                  <a:srgbClr val="FFFF00"/>
                </a:solidFill>
                <a:latin typeface="Arial Black" pitchFamily="34" charset="0"/>
              </a:rPr>
              <a:t>In  base alle varie decisioni giurisprudenziali è possibile delineare tre grandi categorie: </a:t>
            </a:r>
          </a:p>
          <a:p>
            <a:pPr marL="342900" indent="-342900" algn="l" fontAlgn="auto">
              <a:lnSpc>
                <a:spcPct val="150000"/>
              </a:lnSpc>
              <a:spcBef>
                <a:spcPct val="20000"/>
              </a:spcBef>
              <a:spcAft>
                <a:spcPts val="0"/>
              </a:spcAft>
              <a:buFont typeface="+mj-lt"/>
              <a:buAutoNum type="arabicPeriod"/>
              <a:defRPr/>
            </a:pPr>
            <a:r>
              <a:rPr lang="it-IT" sz="1600" dirty="0">
                <a:solidFill>
                  <a:srgbClr val="FFFF00"/>
                </a:solidFill>
                <a:latin typeface="Arial Black" pitchFamily="34" charset="0"/>
              </a:rPr>
              <a:t>Una prima categoria è quella rappresentata dai </a:t>
            </a:r>
            <a:r>
              <a:rPr lang="it-IT" b="1" i="1" dirty="0">
                <a:solidFill>
                  <a:prstClr val="white"/>
                </a:solidFill>
                <a:latin typeface="Arial Black" pitchFamily="34" charset="0"/>
              </a:rPr>
              <a:t>minori prossimi al raggiungimento della maggiore età</a:t>
            </a:r>
            <a:r>
              <a:rPr lang="it-IT" sz="1600" dirty="0">
                <a:solidFill>
                  <a:srgbClr val="FFFF00"/>
                </a:solidFill>
                <a:latin typeface="Arial Black" pitchFamily="34" charset="0"/>
              </a:rPr>
              <a:t>; in queste ipotesi la maturità psicofisica e le doti intellettive dei minori sono equiparate a quelle di un adulto;</a:t>
            </a:r>
          </a:p>
          <a:p>
            <a:pPr marL="342900" indent="-342900" algn="l" fontAlgn="auto">
              <a:lnSpc>
                <a:spcPct val="150000"/>
              </a:lnSpc>
              <a:spcBef>
                <a:spcPct val="20000"/>
              </a:spcBef>
              <a:spcAft>
                <a:spcPts val="0"/>
              </a:spcAft>
              <a:buFont typeface="+mj-lt"/>
              <a:buAutoNum type="arabicPeriod"/>
              <a:defRPr/>
            </a:pPr>
            <a:r>
              <a:rPr lang="it-IT" sz="1600" dirty="0">
                <a:solidFill>
                  <a:srgbClr val="FFFF00"/>
                </a:solidFill>
                <a:latin typeface="Arial Black" pitchFamily="34" charset="0"/>
              </a:rPr>
              <a:t>Una seconda categoria individuabile è quella dei </a:t>
            </a:r>
            <a:r>
              <a:rPr lang="it-IT" b="1" i="1" dirty="0">
                <a:solidFill>
                  <a:prstClr val="white"/>
                </a:solidFill>
                <a:latin typeface="Arial Black" pitchFamily="34" charset="0"/>
              </a:rPr>
              <a:t>minori di età compresa tra i dodici e i sedici anni.</a:t>
            </a:r>
            <a:r>
              <a:rPr lang="it-IT" sz="1600" dirty="0">
                <a:solidFill>
                  <a:srgbClr val="FFFF00"/>
                </a:solidFill>
                <a:latin typeface="Arial Black" pitchFamily="34" charset="0"/>
              </a:rPr>
              <a:t> In questi casi particolare attenzione dovrà essere rivolta al fatto che il minore dimostri, in base a caratteristiche soggettive concrete, essere in grado di badare a se stesso e, se ciò nonostante infranga le regole di diligenza e prudenza, sarà passibile di condanna;</a:t>
            </a:r>
          </a:p>
          <a:p>
            <a:pPr marL="342900" indent="-342900" algn="l" fontAlgn="auto">
              <a:lnSpc>
                <a:spcPct val="150000"/>
              </a:lnSpc>
              <a:spcBef>
                <a:spcPct val="20000"/>
              </a:spcBef>
              <a:spcAft>
                <a:spcPts val="0"/>
              </a:spcAft>
              <a:buFont typeface="+mj-lt"/>
              <a:buAutoNum type="arabicPeriod"/>
              <a:defRPr/>
            </a:pPr>
            <a:r>
              <a:rPr lang="it-IT" sz="1600" dirty="0">
                <a:solidFill>
                  <a:srgbClr val="FFFF00"/>
                </a:solidFill>
                <a:latin typeface="Arial Black" pitchFamily="34" charset="0"/>
              </a:rPr>
              <a:t>Ultima categoria è rappresentata da quei </a:t>
            </a:r>
            <a:r>
              <a:rPr lang="it-IT" b="1" i="1" dirty="0">
                <a:solidFill>
                  <a:prstClr val="white"/>
                </a:solidFill>
                <a:latin typeface="Arial Black" pitchFamily="34" charset="0"/>
              </a:rPr>
              <a:t>minori che, pur capaci di intendere e di volere, versino in quella che è stata definita “tenera età”. </a:t>
            </a:r>
            <a:r>
              <a:rPr lang="it-IT" sz="1600" dirty="0">
                <a:solidFill>
                  <a:srgbClr val="FFFF00"/>
                </a:solidFill>
                <a:latin typeface="Arial Black" pitchFamily="34" charset="0"/>
              </a:rPr>
              <a:t>In questo caso viene trascurato il profilo della colpevolezza a tutto vantaggio del giudizio di causalità.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piè di pagina 1"/>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defRPr/>
            </a:pPr>
            <a:endParaRPr lang="it-IT" sz="1050" b="1" dirty="0" smtClean="0"/>
          </a:p>
          <a:p>
            <a:pPr eaLnBrk="1" hangingPunct="1">
              <a:defRPr/>
            </a:pPr>
            <a:endParaRPr lang="it-IT" sz="1050" b="1" dirty="0"/>
          </a:p>
          <a:p>
            <a:pPr eaLnBrk="1" hangingPunct="1">
              <a:defRPr/>
            </a:pPr>
            <a:r>
              <a:rPr lang="it-IT" sz="1050" b="1" dirty="0" err="1" smtClean="0"/>
              <a:t>Prof.Cons.Giuseppe</a:t>
            </a:r>
            <a:r>
              <a:rPr lang="it-IT" sz="1050" b="1" dirty="0" smtClean="0"/>
              <a:t> Croce</a:t>
            </a:r>
          </a:p>
        </p:txBody>
      </p:sp>
      <p:sp>
        <p:nvSpPr>
          <p:cNvPr id="113667" name="Segnaposto numero diapositiva 2"/>
          <p:cNvSpPr>
            <a:spLocks noGrp="1"/>
          </p:cNvSpPr>
          <p:nvPr>
            <p:ph type="sldNum" sz="quarter" idx="12"/>
          </p:nvPr>
        </p:nvSpPr>
        <p:spPr>
          <a:noFill/>
          <a:ln>
            <a:miter lim="800000"/>
            <a:headEnd/>
            <a:tailEnd/>
          </a:ln>
        </p:spPr>
        <p:txBody>
          <a:bodyPr/>
          <a:lstStyle/>
          <a:p>
            <a:fld id="{6298D755-C7B2-4E46-A0AF-B6863BE84C50}" type="slidenum">
              <a:rPr lang="it-IT" altLang="it-IT" smtClean="0">
                <a:latin typeface="Arial" charset="0"/>
              </a:rPr>
              <a:pPr/>
              <a:t>31</a:t>
            </a:fld>
            <a:endParaRPr lang="it-IT" altLang="it-IT" smtClean="0">
              <a:latin typeface="Arial" charset="0"/>
            </a:endParaRPr>
          </a:p>
        </p:txBody>
      </p:sp>
      <p:sp>
        <p:nvSpPr>
          <p:cNvPr id="113668" name="Rettangolo 3"/>
          <p:cNvSpPr>
            <a:spLocks noChangeArrowheads="1"/>
          </p:cNvSpPr>
          <p:nvPr/>
        </p:nvSpPr>
        <p:spPr bwMode="auto">
          <a:xfrm>
            <a:off x="0" y="0"/>
            <a:ext cx="9144000" cy="7256463"/>
          </a:xfrm>
          <a:prstGeom prst="rect">
            <a:avLst/>
          </a:prstGeom>
          <a:noFill/>
          <a:ln w="9525">
            <a:noFill/>
            <a:miter lim="800000"/>
            <a:headEnd/>
            <a:tailEnd/>
          </a:ln>
        </p:spPr>
        <p:txBody>
          <a:bodyPr>
            <a:spAutoFit/>
          </a:bodyPr>
          <a:lstStyle/>
          <a:p>
            <a:pPr marL="358775" algn="l">
              <a:lnSpc>
                <a:spcPct val="150000"/>
              </a:lnSpc>
              <a:spcBef>
                <a:spcPts val="500"/>
              </a:spcBef>
              <a:spcAft>
                <a:spcPts val="500"/>
              </a:spcAft>
            </a:pPr>
            <a:endParaRPr lang="it-IT" altLang="it-IT" sz="1600" b="1">
              <a:latin typeface="Arial Unicode MS" pitchFamily="34" charset="-128"/>
            </a:endParaRPr>
          </a:p>
          <a:p>
            <a:pPr marL="358775" algn="l">
              <a:lnSpc>
                <a:spcPct val="150000"/>
              </a:lnSpc>
              <a:spcBef>
                <a:spcPts val="500"/>
              </a:spcBef>
              <a:spcAft>
                <a:spcPts val="500"/>
              </a:spcAft>
            </a:pPr>
            <a:r>
              <a:rPr lang="it-IT" altLang="it-IT" sz="1600" b="1">
                <a:latin typeface="Arial Unicode MS" pitchFamily="34" charset="-128"/>
              </a:rPr>
              <a:t>Si evidenzia inoltre che, mentre in ambito penale, ai sensi dell’art.97 C.P., vi è una</a:t>
            </a:r>
            <a:r>
              <a:rPr lang="it-IT" altLang="it-IT" sz="1600" b="1">
                <a:solidFill>
                  <a:srgbClr val="FFFF00"/>
                </a:solidFill>
                <a:latin typeface="Arial Unicode MS" pitchFamily="34" charset="-128"/>
              </a:rPr>
              <a:t> </a:t>
            </a:r>
            <a:r>
              <a:rPr lang="it-IT" altLang="it-IT" sz="1600" b="1" i="1">
                <a:solidFill>
                  <a:srgbClr val="FFFF00"/>
                </a:solidFill>
                <a:latin typeface="Arial Unicode MS" pitchFamily="34" charset="-128"/>
              </a:rPr>
              <a:t>presunzione assoluta</a:t>
            </a:r>
            <a:r>
              <a:rPr lang="it-IT" altLang="it-IT" sz="1600" b="1">
                <a:solidFill>
                  <a:srgbClr val="FFFF00"/>
                </a:solidFill>
                <a:latin typeface="Arial Unicode MS" pitchFamily="34" charset="-128"/>
              </a:rPr>
              <a:t> di </a:t>
            </a:r>
            <a:r>
              <a:rPr lang="it-IT" altLang="it-IT" sz="1600" b="1" i="1">
                <a:solidFill>
                  <a:srgbClr val="FFFF00"/>
                </a:solidFill>
                <a:latin typeface="Arial Unicode MS" pitchFamily="34" charset="-128"/>
              </a:rPr>
              <a:t>non imputabilità</a:t>
            </a:r>
            <a:r>
              <a:rPr lang="it-IT" altLang="it-IT" sz="1600" b="1">
                <a:solidFill>
                  <a:srgbClr val="FFFF00"/>
                </a:solidFill>
                <a:latin typeface="Arial Unicode MS" pitchFamily="34" charset="-128"/>
              </a:rPr>
              <a:t> del </a:t>
            </a:r>
            <a:r>
              <a:rPr lang="it-IT" altLang="it-IT" sz="1600" b="1" i="1">
                <a:solidFill>
                  <a:srgbClr val="FFFF00"/>
                </a:solidFill>
                <a:latin typeface="Arial Unicode MS" pitchFamily="34" charset="-128"/>
              </a:rPr>
              <a:t>minore di anni 14</a:t>
            </a:r>
            <a:r>
              <a:rPr lang="it-IT" altLang="it-IT" sz="1600" b="1">
                <a:solidFill>
                  <a:srgbClr val="FFFF00"/>
                </a:solidFill>
                <a:latin typeface="Arial Unicode MS" pitchFamily="34" charset="-128"/>
              </a:rPr>
              <a:t> </a:t>
            </a:r>
            <a:r>
              <a:rPr lang="it-IT" altLang="it-IT" sz="1600" b="1">
                <a:latin typeface="Arial Unicode MS" pitchFamily="34" charset="-128"/>
              </a:rPr>
              <a:t>(e solo per l’infradiciottenne , il giudice di merito accerta in concreto la sussistenza della capacità di intendere e di volere , intese rispettivamente come consapevolezza del disvalore sociale del fatto di reato e come capacità di autodeterminazione ) , in ambito civile, il giudice può valutare , ex art.2046 del C.C., </a:t>
            </a:r>
            <a:r>
              <a:rPr lang="it-IT" altLang="it-IT" sz="1600" b="1" i="1">
                <a:solidFill>
                  <a:srgbClr val="FFFF00"/>
                </a:solidFill>
                <a:latin typeface="Arial Unicode MS" pitchFamily="34" charset="-128"/>
              </a:rPr>
              <a:t>anche nel caso di minore di età inferiore ai 14 anni</a:t>
            </a:r>
            <a:r>
              <a:rPr lang="it-IT" altLang="it-IT" b="1">
                <a:solidFill>
                  <a:srgbClr val="FFFF00"/>
                </a:solidFill>
                <a:latin typeface="Arial Unicode MS" pitchFamily="34" charset="-128"/>
              </a:rPr>
              <a:t> , </a:t>
            </a:r>
            <a:r>
              <a:rPr lang="it-IT" altLang="it-IT" sz="1600" b="1">
                <a:latin typeface="Arial Unicode MS" pitchFamily="34" charset="-128"/>
              </a:rPr>
              <a:t>il grado di sviluppo fisico ed intellettivo, la capacità di percepire l’illiceità dell’azione posta in essere ,così come l’attitudine ad autodeterminarsi . La Corte di Cassazione ella sentenza n.6937 del 1993, ha confermato la decisione di merito che aveva respinto la richiesta di risarcimento per le lesioni riportate , </a:t>
            </a:r>
            <a:r>
              <a:rPr lang="it-IT" altLang="it-IT" sz="1600" b="1" i="1">
                <a:solidFill>
                  <a:srgbClr val="FFFF00"/>
                </a:solidFill>
                <a:latin typeface="Arial Unicode MS" pitchFamily="34" charset="-128"/>
              </a:rPr>
              <a:t>durante l’intervallo in assenza di sorveglianza, da un allievo quindicenne </a:t>
            </a:r>
            <a:r>
              <a:rPr lang="it-IT" altLang="it-IT" sz="1600" b="1">
                <a:latin typeface="Arial Unicode MS" pitchFamily="34" charset="-128"/>
              </a:rPr>
              <a:t>di un istituto superiore, ritenendo non più necessaria , in relazione all’età degli alunni, la continua presenza degli insegnanti ,"</a:t>
            </a:r>
            <a:r>
              <a:rPr lang="it-IT" altLang="it-IT" sz="1600" b="1" i="1">
                <a:solidFill>
                  <a:srgbClr val="FFFF00"/>
                </a:solidFill>
                <a:latin typeface="Arial Unicode MS" pitchFamily="34" charset="-128"/>
              </a:rPr>
              <a:t>purché non manchino le più elementari misure organizzative dirette a mantenere la disciplina tra gli allievi</a:t>
            </a:r>
            <a:r>
              <a:rPr lang="it-IT" altLang="it-IT" sz="1600" b="1">
                <a:latin typeface="Arial Unicode MS" pitchFamily="34" charset="-128"/>
              </a:rPr>
              <a:t>". Nella sentenza n.369 del 1980, è stata ritenuta corretta la decisione </a:t>
            </a:r>
            <a:r>
              <a:rPr lang="it-IT" altLang="it-IT" sz="1600" b="1">
                <a:solidFill>
                  <a:srgbClr val="FFFF00"/>
                </a:solidFill>
                <a:latin typeface="Arial Unicode MS" pitchFamily="34" charset="-128"/>
              </a:rPr>
              <a:t>dell’insussistenza dell’obbligo di vigilare ragazzi </a:t>
            </a:r>
            <a:r>
              <a:rPr lang="it-IT" altLang="it-IT" sz="1600" b="1" i="1">
                <a:solidFill>
                  <a:srgbClr val="FFFF00"/>
                </a:solidFill>
                <a:latin typeface="Arial Unicode MS" pitchFamily="34" charset="-128"/>
              </a:rPr>
              <a:t>quattordicenni</a:t>
            </a:r>
            <a:r>
              <a:rPr lang="it-IT" altLang="it-IT" sz="1600" b="1">
                <a:solidFill>
                  <a:srgbClr val="FFFF00"/>
                </a:solidFill>
                <a:latin typeface="Arial Unicode MS" pitchFamily="34" charset="-128"/>
              </a:rPr>
              <a:t> </a:t>
            </a:r>
            <a:r>
              <a:rPr lang="it-IT" altLang="it-IT" sz="1600" b="1">
                <a:latin typeface="Arial Unicode MS" pitchFamily="34" charset="-128"/>
              </a:rPr>
              <a:t>durante il tragitto da un locale all’altro della scuola, trattandosi di percorso ben noto e privo di pericoli  diversi da quelli percepibili da ragazzi di quell’età normalmente sviluppati.</a:t>
            </a:r>
          </a:p>
          <a:p>
            <a:pPr marL="358775"/>
            <a:endParaRPr lang="it-IT" altLang="it-IT">
              <a:latin typeface="Arial Unicode MS" pitchFamily="34" charset="-128"/>
            </a:endParaRPr>
          </a:p>
          <a:p>
            <a:pPr marL="358775"/>
            <a:r>
              <a:rPr lang="it-IT" altLang="it-IT">
                <a:latin typeface="Arial Unicode MS" pitchFamily="34" charset="-12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14691"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CAE4B93-87C7-4AF3-A0C3-351AC6D25CA1}" type="slidenum">
              <a:rPr lang="it-IT" altLang="it-IT" smtClean="0">
                <a:latin typeface="Arial" charset="0"/>
              </a:rPr>
              <a:pPr/>
              <a:t>32</a:t>
            </a:fld>
            <a:endParaRPr lang="it-IT" altLang="it-IT" smtClean="0">
              <a:latin typeface="Arial" charset="0"/>
            </a:endParaRPr>
          </a:p>
        </p:txBody>
      </p:sp>
      <p:sp>
        <p:nvSpPr>
          <p:cNvPr id="4" name="Rettangolo 3"/>
          <p:cNvSpPr/>
          <p:nvPr/>
        </p:nvSpPr>
        <p:spPr>
          <a:xfrm>
            <a:off x="-4763" y="228600"/>
            <a:ext cx="9144001" cy="5865813"/>
          </a:xfrm>
          <a:prstGeom prst="rect">
            <a:avLst/>
          </a:prstGeom>
        </p:spPr>
        <p:txBody>
          <a:bodyPr>
            <a:spAutoFit/>
          </a:bodyPr>
          <a:lstStyle/>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Diverse migliaia sono gli atti compiuti da studenti e che vengono considerati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da  insegnanti e genitori come dovuti a esuberanza, aggressività tipica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dell’età adolescenziale e quindi di esclusiva competenza pedagogica. </a:t>
            </a:r>
          </a:p>
          <a:p>
            <a:pPr marL="342900" indent="-342900" algn="l">
              <a:lnSpc>
                <a:spcPct val="90000"/>
              </a:lnSpc>
              <a:spcBef>
                <a:spcPct val="20000"/>
              </a:spcBef>
              <a:buClr>
                <a:srgbClr val="3366FF"/>
              </a:buClr>
              <a:buSzPct val="80000"/>
              <a:defRPr/>
            </a:pPr>
            <a:r>
              <a:rPr lang="it-IT" sz="1600" b="1" i="1" kern="0" dirty="0">
                <a:solidFill>
                  <a:srgbClr val="FFFF00"/>
                </a:solidFill>
                <a:latin typeface="Arial Black" pitchFamily="34" charset="0"/>
              </a:rPr>
              <a:t>                          Mentre si tratta di </a:t>
            </a:r>
            <a:r>
              <a:rPr lang="it-IT" sz="3200" b="1" i="1" kern="0" dirty="0">
                <a:solidFill>
                  <a:srgbClr val="FFFF00"/>
                </a:solidFill>
                <a:latin typeface="Arial Black" pitchFamily="34" charset="0"/>
              </a:rPr>
              <a:t>REATI</a:t>
            </a:r>
            <a:r>
              <a:rPr lang="it-IT" sz="1600" b="1" i="1" kern="0" dirty="0">
                <a:solidFill>
                  <a:srgbClr val="FFFF00"/>
                </a:solidFill>
                <a:latin typeface="Arial Black" pitchFamily="34" charset="0"/>
              </a:rPr>
              <a:t>!!!</a:t>
            </a:r>
            <a:r>
              <a:rPr lang="it-IT" sz="1600" kern="0" dirty="0">
                <a:solidFill>
                  <a:srgbClr val="FFFF00"/>
                </a:solidFill>
                <a:latin typeface="Arial Black" pitchFamily="34" charset="0"/>
                <a:ea typeface="Times New Roman"/>
              </a:rPr>
              <a:t>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ea typeface="Times New Roman"/>
              </a:rPr>
              <a:t>Il  « </a:t>
            </a:r>
            <a:r>
              <a:rPr lang="it-IT" sz="2000" b="1" i="1" kern="0" dirty="0">
                <a:solidFill>
                  <a:srgbClr val="FFFF00"/>
                </a:solidFill>
                <a:latin typeface="Arial Black" pitchFamily="34" charset="0"/>
                <a:ea typeface="Times New Roman"/>
              </a:rPr>
              <a:t>bullismo </a:t>
            </a:r>
            <a:r>
              <a:rPr lang="it-IT" sz="1600" b="1" kern="0" dirty="0">
                <a:solidFill>
                  <a:srgbClr val="FFFF00"/>
                </a:solidFill>
                <a:latin typeface="Arial Black" pitchFamily="34" charset="0"/>
                <a:ea typeface="Times New Roman"/>
              </a:rPr>
              <a:t>«, ad esempio,  si concretizza in atti di inciviltà, che possono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ea typeface="Times New Roman"/>
              </a:rPr>
              <a:t>sembrare irrilevanti per il diritto e  non direttamente perseguibili dalla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ea typeface="Times New Roman"/>
              </a:rPr>
              <a:t>giustizia. Invece violano sia  la legge penale, sia quella  civile,</a:t>
            </a:r>
            <a:r>
              <a:rPr lang="it-IT" sz="1600" b="1" kern="0" dirty="0">
                <a:solidFill>
                  <a:srgbClr val="FFFF00"/>
                </a:solidFill>
                <a:latin typeface="Arial Black" pitchFamily="34" charset="0"/>
              </a:rPr>
              <a:t> Le «</a:t>
            </a:r>
            <a:r>
              <a:rPr lang="it-IT" sz="2000" b="1" i="1" kern="0" dirty="0">
                <a:solidFill>
                  <a:srgbClr val="FFFF00"/>
                </a:solidFill>
                <a:latin typeface="Arial Black" pitchFamily="34" charset="0"/>
              </a:rPr>
              <a:t> botte</a:t>
            </a:r>
            <a:r>
              <a:rPr lang="it-IT" sz="1600" b="1" kern="0" dirty="0">
                <a:solidFill>
                  <a:srgbClr val="FFFF00"/>
                </a:solidFill>
                <a:latin typeface="Arial Black" pitchFamily="34" charset="0"/>
              </a:rPr>
              <a:t>»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sono perseguibili come </a:t>
            </a:r>
            <a:r>
              <a:rPr lang="it-IT" b="1" i="1" u="sng" kern="0" dirty="0">
                <a:solidFill>
                  <a:srgbClr val="FFFF00"/>
                </a:solidFill>
                <a:latin typeface="Arial Black" pitchFamily="34" charset="0"/>
              </a:rPr>
              <a:t>percosse</a:t>
            </a:r>
            <a:r>
              <a:rPr lang="it-IT" b="1" i="1" kern="0" dirty="0">
                <a:solidFill>
                  <a:srgbClr val="FFFF00"/>
                </a:solidFill>
                <a:latin typeface="Arial Black" pitchFamily="34" charset="0"/>
              </a:rPr>
              <a:t>  </a:t>
            </a:r>
            <a:r>
              <a:rPr lang="it-IT" sz="1600" b="1" kern="0" dirty="0">
                <a:solidFill>
                  <a:srgbClr val="FFFF00"/>
                </a:solidFill>
                <a:latin typeface="Arial Black" pitchFamily="34" charset="0"/>
              </a:rPr>
              <a:t>(art.581 codice penale) o </a:t>
            </a:r>
            <a:r>
              <a:rPr lang="it-IT" b="1" i="1" u="sng" kern="0" dirty="0">
                <a:solidFill>
                  <a:srgbClr val="FFFF00"/>
                </a:solidFill>
                <a:latin typeface="Arial Black" pitchFamily="34" charset="0"/>
              </a:rPr>
              <a:t>lesioni</a:t>
            </a:r>
            <a:r>
              <a:rPr lang="it-IT" sz="1600" b="1" i="1" u="sng" kern="0" dirty="0">
                <a:solidFill>
                  <a:srgbClr val="FFFF00"/>
                </a:solidFill>
                <a:latin typeface="Arial Black" pitchFamily="34" charset="0"/>
              </a:rPr>
              <a:t> </a:t>
            </a:r>
            <a:r>
              <a:rPr lang="it-IT" sz="1600" b="1" kern="0" dirty="0">
                <a:solidFill>
                  <a:srgbClr val="FFFF00"/>
                </a:solidFill>
                <a:latin typeface="Arial Black" pitchFamily="34" charset="0"/>
              </a:rPr>
              <a:t>se </a:t>
            </a:r>
            <a:r>
              <a:rPr lang="it-IT" sz="1600" kern="0" dirty="0" err="1">
                <a:solidFill>
                  <a:srgbClr val="FFFF00"/>
                </a:solidFill>
                <a:latin typeface="Arial Black" pitchFamily="34" charset="0"/>
                <a:ea typeface="Times New Roman"/>
              </a:rPr>
              <a:t>se</a:t>
            </a:r>
            <a:r>
              <a:rPr lang="it-IT" sz="1600" kern="0" dirty="0">
                <a:solidFill>
                  <a:srgbClr val="FFFF00"/>
                </a:solidFill>
                <a:latin typeface="Arial Black" pitchFamily="34" charset="0"/>
                <a:ea typeface="Times New Roman"/>
              </a:rPr>
              <a:t> </a:t>
            </a:r>
          </a:p>
          <a:p>
            <a:pPr marL="342900" indent="-342900" algn="l">
              <a:lnSpc>
                <a:spcPct val="90000"/>
              </a:lnSpc>
              <a:spcBef>
                <a:spcPct val="20000"/>
              </a:spcBef>
              <a:buClr>
                <a:srgbClr val="3366FF"/>
              </a:buClr>
              <a:buSzPct val="80000"/>
              <a:defRPr/>
            </a:pPr>
            <a:r>
              <a:rPr lang="it-IT" sz="1600" kern="0" dirty="0">
                <a:solidFill>
                  <a:srgbClr val="FFFF00"/>
                </a:solidFill>
                <a:latin typeface="Arial Black" pitchFamily="34" charset="0"/>
                <a:ea typeface="Times New Roman"/>
              </a:rPr>
              <a:t>lasciano conseguenze più o meno gravi (artt. 582 e </a:t>
            </a:r>
            <a:r>
              <a:rPr lang="it-IT" sz="1600" kern="0" dirty="0" err="1">
                <a:solidFill>
                  <a:srgbClr val="FFFF00"/>
                </a:solidFill>
                <a:latin typeface="Arial Black" pitchFamily="34" charset="0"/>
                <a:ea typeface="Times New Roman"/>
              </a:rPr>
              <a:t>ss</a:t>
            </a:r>
            <a:r>
              <a:rPr lang="it-IT" sz="1600" kern="0" dirty="0">
                <a:solidFill>
                  <a:srgbClr val="FFFF00"/>
                </a:solidFill>
                <a:latin typeface="Arial Black" pitchFamily="34" charset="0"/>
                <a:ea typeface="Times New Roman"/>
              </a:rPr>
              <a:t> cod. </a:t>
            </a:r>
            <a:r>
              <a:rPr lang="it-IT" sz="1600" kern="0" dirty="0" err="1">
                <a:solidFill>
                  <a:srgbClr val="FFFF00"/>
                </a:solidFill>
                <a:latin typeface="Arial Black" pitchFamily="34" charset="0"/>
                <a:ea typeface="Times New Roman"/>
              </a:rPr>
              <a:t>pen</a:t>
            </a:r>
            <a:r>
              <a:rPr lang="it-IT" sz="1600" kern="0" dirty="0">
                <a:solidFill>
                  <a:srgbClr val="FFFF00"/>
                </a:solidFill>
                <a:latin typeface="Arial Black" pitchFamily="34" charset="0"/>
                <a:ea typeface="Times New Roman"/>
              </a:rPr>
              <a:t>.)</a:t>
            </a:r>
            <a:r>
              <a:rPr lang="it-IT" sz="1600" b="1" kern="0" dirty="0">
                <a:solidFill>
                  <a:srgbClr val="FFFF00"/>
                </a:solidFill>
                <a:latin typeface="Arial Black" pitchFamily="34" charset="0"/>
              </a:rPr>
              <a:t>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La sottrazione di oggetti  come </a:t>
            </a:r>
            <a:r>
              <a:rPr lang="it-IT" b="1" i="1" u="sng" kern="0" dirty="0">
                <a:solidFill>
                  <a:srgbClr val="FFFF00"/>
                </a:solidFill>
                <a:latin typeface="Arial Black" pitchFamily="34" charset="0"/>
              </a:rPr>
              <a:t>furto</a:t>
            </a:r>
            <a:r>
              <a:rPr lang="it-IT" sz="1600" b="1" kern="0" dirty="0">
                <a:solidFill>
                  <a:srgbClr val="FFFF00"/>
                </a:solidFill>
                <a:latin typeface="Arial Black" pitchFamily="34" charset="0"/>
              </a:rPr>
              <a:t> (artt.624 e </a:t>
            </a:r>
            <a:r>
              <a:rPr lang="it-IT" sz="1600" b="1" kern="0" dirty="0" err="1">
                <a:solidFill>
                  <a:srgbClr val="FFFF00"/>
                </a:solidFill>
                <a:latin typeface="Arial Black" pitchFamily="34" charset="0"/>
              </a:rPr>
              <a:t>ss</a:t>
            </a:r>
            <a:r>
              <a:rPr lang="it-IT" sz="1600" b="1" kern="0" dirty="0">
                <a:solidFill>
                  <a:srgbClr val="FFFF00"/>
                </a:solidFill>
                <a:latin typeface="Arial Black" pitchFamily="34" charset="0"/>
              </a:rPr>
              <a:t> cod. </a:t>
            </a: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i danni alle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cose come </a:t>
            </a:r>
            <a:r>
              <a:rPr lang="it-IT" b="1" i="1" u="sng" kern="0" dirty="0">
                <a:solidFill>
                  <a:srgbClr val="FFFF00"/>
                </a:solidFill>
                <a:latin typeface="Arial Black" pitchFamily="34" charset="0"/>
              </a:rPr>
              <a:t>danneggiamento</a:t>
            </a:r>
            <a:r>
              <a:rPr lang="it-IT" sz="1600" b="1" kern="0" dirty="0">
                <a:solidFill>
                  <a:srgbClr val="FFFF00"/>
                </a:solidFill>
                <a:latin typeface="Arial Black" pitchFamily="34" charset="0"/>
              </a:rPr>
              <a:t> (art. 635 cod. </a:t>
            </a: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le offese come</a:t>
            </a:r>
            <a:r>
              <a:rPr lang="it-IT" b="1" i="1" u="sng" kern="0" dirty="0">
                <a:solidFill>
                  <a:srgbClr val="FFFF00"/>
                </a:solidFill>
                <a:latin typeface="Arial Black" pitchFamily="34" charset="0"/>
              </a:rPr>
              <a:t> ingiurie</a:t>
            </a:r>
            <a:r>
              <a:rPr lang="it-IT" sz="1600" b="1" kern="0" dirty="0">
                <a:solidFill>
                  <a:srgbClr val="FFFF00"/>
                </a:solidFill>
                <a:latin typeface="Arial Black" pitchFamily="34" charset="0"/>
              </a:rPr>
              <a:t>,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se a tu per tu, o </a:t>
            </a:r>
            <a:r>
              <a:rPr lang="it-IT" b="1" i="1" u="sng" kern="0" dirty="0">
                <a:solidFill>
                  <a:srgbClr val="FFFF00"/>
                </a:solidFill>
                <a:latin typeface="Arial Black" pitchFamily="34" charset="0"/>
              </a:rPr>
              <a:t>diffamazione</a:t>
            </a:r>
            <a:r>
              <a:rPr lang="it-IT" sz="1600" b="1" kern="0" dirty="0">
                <a:solidFill>
                  <a:srgbClr val="FFFF00"/>
                </a:solidFill>
                <a:latin typeface="Arial Black" pitchFamily="34" charset="0"/>
              </a:rPr>
              <a:t>, se di fronte ad altri (artt. 594 e 595 cod.</a:t>
            </a:r>
          </a:p>
          <a:p>
            <a:pPr marL="342900" indent="-342900" algn="l">
              <a:lnSpc>
                <a:spcPct val="90000"/>
              </a:lnSpc>
              <a:spcBef>
                <a:spcPct val="20000"/>
              </a:spcBef>
              <a:buClr>
                <a:srgbClr val="3366FF"/>
              </a:buClr>
              <a:buSzPct val="80000"/>
              <a:defRPr/>
            </a:pP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le minacce come </a:t>
            </a:r>
            <a:r>
              <a:rPr lang="it-IT" b="1" i="1" u="sng" kern="0" dirty="0">
                <a:solidFill>
                  <a:srgbClr val="FFFF00"/>
                </a:solidFill>
                <a:latin typeface="Arial Black" pitchFamily="34" charset="0"/>
              </a:rPr>
              <a:t>minaccia</a:t>
            </a:r>
            <a:r>
              <a:rPr lang="it-IT" sz="1600" b="1" kern="0" dirty="0">
                <a:solidFill>
                  <a:srgbClr val="FFFF00"/>
                </a:solidFill>
                <a:latin typeface="Arial Black" pitchFamily="34" charset="0"/>
              </a:rPr>
              <a:t> (art. 612 cod. </a:t>
            </a: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le prese in giro o i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comportamenti persecutori anche tramite l’invio di sms, </a:t>
            </a:r>
            <a:r>
              <a:rPr lang="it-IT" b="1" i="1" u="sng" kern="0" dirty="0">
                <a:solidFill>
                  <a:srgbClr val="FFFF00"/>
                </a:solidFill>
                <a:latin typeface="Arial Black" pitchFamily="34" charset="0"/>
              </a:rPr>
              <a:t>come molestia o </a:t>
            </a:r>
          </a:p>
          <a:p>
            <a:pPr marL="342900" indent="-342900" algn="l">
              <a:lnSpc>
                <a:spcPct val="90000"/>
              </a:lnSpc>
              <a:spcBef>
                <a:spcPct val="20000"/>
              </a:spcBef>
              <a:buClr>
                <a:srgbClr val="3366FF"/>
              </a:buClr>
              <a:buSzPct val="80000"/>
              <a:defRPr/>
            </a:pPr>
            <a:r>
              <a:rPr lang="it-IT" b="1" i="1" u="sng" kern="0" dirty="0">
                <a:solidFill>
                  <a:srgbClr val="FFFF00"/>
                </a:solidFill>
                <a:latin typeface="Arial Black" pitchFamily="34" charset="0"/>
              </a:rPr>
              <a:t>disturbo alle persone </a:t>
            </a:r>
            <a:r>
              <a:rPr lang="it-IT" sz="1600" b="1" kern="0" dirty="0">
                <a:solidFill>
                  <a:srgbClr val="FFFF00"/>
                </a:solidFill>
                <a:latin typeface="Arial Black" pitchFamily="34" charset="0"/>
              </a:rPr>
              <a:t>(art. 660 cod. </a:t>
            </a: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lo scattare foto con il telefonino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e la loro diffusione, all’insaputa o contro  la volontà di chi viene ripreso,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come </a:t>
            </a:r>
            <a:r>
              <a:rPr lang="it-IT" b="1" i="1" u="sng" kern="0" dirty="0">
                <a:solidFill>
                  <a:srgbClr val="FFFF00"/>
                </a:solidFill>
                <a:latin typeface="Arial Black" pitchFamily="34" charset="0"/>
              </a:rPr>
              <a:t>interferenze illecite nella vita  privata</a:t>
            </a:r>
            <a:r>
              <a:rPr lang="it-IT" sz="1600" b="1" kern="0" dirty="0">
                <a:solidFill>
                  <a:srgbClr val="FFFF00"/>
                </a:solidFill>
                <a:latin typeface="Arial Black" pitchFamily="34" charset="0"/>
              </a:rPr>
              <a:t>(art. 615 bis, cod. </a:t>
            </a:r>
            <a:r>
              <a:rPr lang="it-IT" sz="1600" b="1" kern="0" dirty="0" err="1">
                <a:solidFill>
                  <a:srgbClr val="FFFF00"/>
                </a:solidFill>
                <a:latin typeface="Arial Black" pitchFamily="34" charset="0"/>
              </a:rPr>
              <a:t>pen</a:t>
            </a:r>
            <a:r>
              <a:rPr lang="it-IT" sz="1600" b="1" kern="0" dirty="0">
                <a:solidFill>
                  <a:srgbClr val="FFFF00"/>
                </a:solidFill>
                <a:latin typeface="Arial Black" pitchFamily="34" charset="0"/>
              </a:rPr>
              <a:t>.). Se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l'autore del reato è un minorenne la competenza è del Tribunale per i </a:t>
            </a:r>
          </a:p>
          <a:p>
            <a:pPr marL="342900" indent="-342900" algn="l">
              <a:lnSpc>
                <a:spcPct val="90000"/>
              </a:lnSpc>
              <a:spcBef>
                <a:spcPct val="20000"/>
              </a:spcBef>
              <a:buClr>
                <a:srgbClr val="3366FF"/>
              </a:buClr>
              <a:buSzPct val="80000"/>
              <a:defRPr/>
            </a:pPr>
            <a:r>
              <a:rPr lang="it-IT" sz="1600" b="1" kern="0" dirty="0">
                <a:solidFill>
                  <a:srgbClr val="FFFF00"/>
                </a:solidFill>
                <a:latin typeface="Arial Black" pitchFamily="34" charset="0"/>
              </a:rPr>
              <a:t>minorenni e procede la Procura  della Repubblica presso tale Tribunale;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15715"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1444EB5-25BD-4848-8949-24F010D7AA57}" type="slidenum">
              <a:rPr lang="it-IT" altLang="it-IT" smtClean="0">
                <a:latin typeface="Arial" charset="0"/>
              </a:rPr>
              <a:pPr/>
              <a:t>33</a:t>
            </a:fld>
            <a:endParaRPr lang="it-IT" altLang="it-IT" smtClean="0">
              <a:latin typeface="Arial" charset="0"/>
            </a:endParaRPr>
          </a:p>
        </p:txBody>
      </p:sp>
      <p:sp>
        <p:nvSpPr>
          <p:cNvPr id="2" name="Rettangolo 1"/>
          <p:cNvSpPr/>
          <p:nvPr/>
        </p:nvSpPr>
        <p:spPr>
          <a:xfrm>
            <a:off x="12700" y="762000"/>
            <a:ext cx="9144000" cy="4832350"/>
          </a:xfrm>
          <a:prstGeom prst="rect">
            <a:avLst/>
          </a:prstGeom>
        </p:spPr>
        <p:txBody>
          <a:bodyPr>
            <a:spAutoFit/>
          </a:bodyPr>
          <a:lstStyle/>
          <a:p>
            <a:pPr marL="342900" indent="-342900" algn="l">
              <a:lnSpc>
                <a:spcPct val="90000"/>
              </a:lnSpc>
              <a:spcBef>
                <a:spcPct val="20000"/>
              </a:spcBef>
              <a:buClr>
                <a:srgbClr val="3366FF"/>
              </a:buClr>
              <a:buSzPct val="80000"/>
              <a:defRPr/>
            </a:pPr>
            <a:r>
              <a:rPr lang="it-IT" sz="2800" kern="0" dirty="0">
                <a:solidFill>
                  <a:srgbClr val="FFFF00"/>
                </a:solidFill>
                <a:latin typeface="Times New Roman"/>
              </a:rPr>
              <a:t>l’art. 61 della L. 312/80 limita la </a:t>
            </a:r>
            <a:r>
              <a:rPr lang="it-IT" sz="2800" b="1" kern="0" dirty="0">
                <a:solidFill>
                  <a:srgbClr val="FFFF00"/>
                </a:solidFill>
                <a:latin typeface="Times New Roman"/>
              </a:rPr>
              <a:t>responsabilità patrimoniale</a:t>
            </a:r>
            <a:r>
              <a:rPr lang="it-IT" sz="2800" kern="0" dirty="0">
                <a:solidFill>
                  <a:srgbClr val="FFFF00"/>
                </a:solidFill>
                <a:latin typeface="Times New Roman"/>
              </a:rPr>
              <a:t> dell’insegnante soltanto ai casi di </a:t>
            </a:r>
            <a:r>
              <a:rPr lang="it-IT" sz="2800" b="1" i="1" u="sng" kern="0" dirty="0">
                <a:solidFill>
                  <a:srgbClr val="FFFF00"/>
                </a:solidFill>
                <a:latin typeface="Times New Roman"/>
              </a:rPr>
              <a:t>dolo o colpa grave</a:t>
            </a:r>
            <a:r>
              <a:rPr lang="it-IT" sz="2800" kern="0" dirty="0">
                <a:solidFill>
                  <a:srgbClr val="FFFF00"/>
                </a:solidFill>
                <a:latin typeface="Times New Roman"/>
              </a:rPr>
              <a:t> nell’esercizio della vigilanza, sia per i danni arrecati direttamente all’Amministrazione in connessione a comportamenti degli alunni, sia quando l’Amministrazione risarcisca il terzo dei danni subiti per comportamenti degli alunni sottoposti alla vigilanza.</a:t>
            </a:r>
          </a:p>
          <a:p>
            <a:pPr marL="342900" indent="-342900" algn="l">
              <a:lnSpc>
                <a:spcPct val="90000"/>
              </a:lnSpc>
              <a:spcBef>
                <a:spcPct val="20000"/>
              </a:spcBef>
              <a:buClr>
                <a:srgbClr val="3366FF"/>
              </a:buClr>
              <a:buSzPct val="80000"/>
              <a:defRPr/>
            </a:pPr>
            <a:r>
              <a:rPr lang="it-IT" sz="2800" kern="0" dirty="0">
                <a:solidFill>
                  <a:srgbClr val="FFFF00"/>
                </a:solidFill>
                <a:latin typeface="Times New Roman"/>
              </a:rPr>
              <a:t>La scuola, quindi, condannata a risarcire il danno all’infortunato può rivalersi contro il docente ma solo se questi abbia, con dolo o colpa grave,  violato obblighi di servizio. La rivalsa ha luogo mediante l’esercizio dell’azione di responsabilità innanzi alla Corte dei Conti.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16739"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DD0DBD7-0FAD-48CB-BF11-5F63D5D5409F}" type="slidenum">
              <a:rPr lang="it-IT" altLang="it-IT" smtClean="0">
                <a:latin typeface="Arial" charset="0"/>
              </a:rPr>
              <a:pPr/>
              <a:t>34</a:t>
            </a:fld>
            <a:endParaRPr lang="it-IT" altLang="it-IT" smtClean="0">
              <a:latin typeface="Arial" charset="0"/>
            </a:endParaRPr>
          </a:p>
        </p:txBody>
      </p:sp>
      <p:sp>
        <p:nvSpPr>
          <p:cNvPr id="2" name="Rettangolo 1"/>
          <p:cNvSpPr/>
          <p:nvPr/>
        </p:nvSpPr>
        <p:spPr>
          <a:xfrm>
            <a:off x="-19050" y="1095375"/>
            <a:ext cx="9144000" cy="4295775"/>
          </a:xfrm>
          <a:prstGeom prst="rect">
            <a:avLst/>
          </a:prstGeom>
          <a:solidFill>
            <a:srgbClr val="FFFF00"/>
          </a:solidFill>
        </p:spPr>
        <p:txBody>
          <a:bodyPr>
            <a:spAutoFit/>
          </a:bodyPr>
          <a:lstStyle/>
          <a:p>
            <a:pPr marL="342900" indent="-342900" algn="l" fontAlgn="auto">
              <a:lnSpc>
                <a:spcPct val="90000"/>
              </a:lnSpc>
              <a:spcBef>
                <a:spcPct val="20000"/>
              </a:spcBef>
              <a:spcAft>
                <a:spcPts val="0"/>
              </a:spcAft>
              <a:buClr>
                <a:srgbClr val="3366FF"/>
              </a:buClr>
              <a:buSzPct val="80000"/>
              <a:defRPr/>
            </a:pPr>
            <a:r>
              <a:rPr lang="it-IT" sz="2400" b="1" kern="0" dirty="0">
                <a:solidFill>
                  <a:srgbClr val="663300"/>
                </a:solidFill>
                <a:effectLst>
                  <a:outerShdw blurRad="38100" dist="38100" dir="2700000" algn="tl">
                    <a:srgbClr val="000000"/>
                  </a:outerShdw>
                </a:effectLst>
                <a:latin typeface="Trebuchet MS" pitchFamily="34" charset="0"/>
              </a:rPr>
              <a:t>Il dovere di vigilanza, compito che fa capo in via principale al personale docente,  rientra anche tra gli obblighi spettanti al personale A.T.A. </a:t>
            </a:r>
          </a:p>
          <a:p>
            <a:pPr marL="342900" indent="-342900" algn="l" fontAlgn="auto">
              <a:lnSpc>
                <a:spcPct val="90000"/>
              </a:lnSpc>
              <a:spcBef>
                <a:spcPct val="20000"/>
              </a:spcBef>
              <a:spcAft>
                <a:spcPts val="0"/>
              </a:spcAft>
              <a:buClr>
                <a:srgbClr val="3366FF"/>
              </a:buClr>
              <a:buSzPct val="80000"/>
              <a:defRPr/>
            </a:pPr>
            <a:r>
              <a:rPr lang="it-IT" sz="2400" b="1" kern="0" dirty="0">
                <a:solidFill>
                  <a:srgbClr val="663300"/>
                </a:solidFill>
                <a:effectLst>
                  <a:outerShdw blurRad="38100" dist="38100" dir="2700000" algn="tl">
                    <a:srgbClr val="000000"/>
                  </a:outerShdw>
                </a:effectLst>
                <a:latin typeface="Trebuchet MS" pitchFamily="34" charset="0"/>
              </a:rPr>
              <a:t> </a:t>
            </a:r>
          </a:p>
          <a:p>
            <a:pPr marL="342900" indent="-342900" algn="l" fontAlgn="auto">
              <a:lnSpc>
                <a:spcPct val="90000"/>
              </a:lnSpc>
              <a:spcBef>
                <a:spcPct val="20000"/>
              </a:spcBef>
              <a:spcAft>
                <a:spcPts val="0"/>
              </a:spcAft>
              <a:buClr>
                <a:srgbClr val="3366FF"/>
              </a:buClr>
              <a:buSzPct val="80000"/>
              <a:defRPr/>
            </a:pPr>
            <a:r>
              <a:rPr lang="it-IT" sz="2800" kern="0" dirty="0">
                <a:solidFill>
                  <a:srgbClr val="663300"/>
                </a:solidFill>
                <a:latin typeface="Times New Roman"/>
              </a:rPr>
              <a:t>   </a:t>
            </a:r>
            <a:r>
              <a:rPr lang="it-IT" sz="2800" b="1" kern="0" dirty="0">
                <a:solidFill>
                  <a:srgbClr val="663300"/>
                </a:solidFill>
                <a:latin typeface="Times New Roman"/>
              </a:rPr>
              <a:t>Infatti il CCNL del comparto scuola individua per il profilo professionale A.T.A. mansioni di accoglienza e sorveglianza degli alunni nei periodi immediatamente antecedenti e successivi all’orario delle attività didattiche e durante la ricreazione; inoltre il dovere di ordinaria vigilanza è esteso dalle norme contrattuali anche ai tempi di </a:t>
            </a:r>
            <a:endParaRPr lang="it-IT" kern="0" dirty="0">
              <a:solidFill>
                <a:sysClr val="windowText" lastClr="000000"/>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Prof.Cons.Giuseppe Croce</a:t>
            </a:r>
          </a:p>
        </p:txBody>
      </p:sp>
      <p:sp>
        <p:nvSpPr>
          <p:cNvPr id="117763" name="Segnaposto numero diapositiva 2"/>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E0216EA-B05C-4B26-8D1C-EDD2E19DEE36}" type="slidenum">
              <a:rPr lang="it-IT" altLang="it-IT" smtClean="0">
                <a:latin typeface="Arial" charset="0"/>
              </a:rPr>
              <a:pPr/>
              <a:t>35</a:t>
            </a:fld>
            <a:endParaRPr lang="it-IT" altLang="it-IT" smtClean="0">
              <a:latin typeface="Arial" charset="0"/>
            </a:endParaRPr>
          </a:p>
        </p:txBody>
      </p:sp>
      <p:sp>
        <p:nvSpPr>
          <p:cNvPr id="4" name="Rettangolo 3"/>
          <p:cNvSpPr/>
          <p:nvPr/>
        </p:nvSpPr>
        <p:spPr>
          <a:xfrm>
            <a:off x="990600" y="40275"/>
            <a:ext cx="7315200" cy="646331"/>
          </a:xfrm>
          <a:prstGeom prst="rect">
            <a:avLst/>
          </a:prstGeom>
        </p:spPr>
        <p:txBody>
          <a:bodyPr>
            <a:spAutoFit/>
          </a:bodyPr>
          <a:lstStyle/>
          <a:p>
            <a:pPr>
              <a:defRPr/>
            </a:pPr>
            <a:r>
              <a:rPr lang="it-IT" sz="3600" b="1"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Arial Black"/>
              </a:rPr>
              <a:t>la culpa in educando</a:t>
            </a:r>
          </a:p>
        </p:txBody>
      </p:sp>
      <p:sp>
        <p:nvSpPr>
          <p:cNvPr id="5" name="Rettangolo 4"/>
          <p:cNvSpPr/>
          <p:nvPr/>
        </p:nvSpPr>
        <p:spPr>
          <a:xfrm>
            <a:off x="0" y="1295400"/>
            <a:ext cx="9144000" cy="4826000"/>
          </a:xfrm>
          <a:prstGeom prst="rect">
            <a:avLst/>
          </a:prstGeom>
        </p:spPr>
        <p:txBody>
          <a:bodyPr>
            <a:spAutoFit/>
          </a:bodyPr>
          <a:lstStyle/>
          <a:p>
            <a:pPr algn="just" fontAlgn="auto">
              <a:spcBef>
                <a:spcPct val="20000"/>
              </a:spcBef>
              <a:spcAft>
                <a:spcPts val="0"/>
              </a:spcAft>
              <a:buClr>
                <a:srgbClr val="3366FF"/>
              </a:buClr>
              <a:buSzPct val="80000"/>
              <a:defRPr/>
            </a:pPr>
            <a:r>
              <a:rPr lang="it-IT" kern="0" dirty="0">
                <a:solidFill>
                  <a:srgbClr val="FFFF00"/>
                </a:solidFill>
                <a:latin typeface="Georgia" pitchFamily="18" charset="0"/>
                <a:cs typeface="Arial" pitchFamily="34" charset="0"/>
              </a:rPr>
              <a:t>La Corte di Cassazione (Sez. </a:t>
            </a:r>
            <a:r>
              <a:rPr lang="it-IT" kern="0" dirty="0" err="1">
                <a:solidFill>
                  <a:srgbClr val="FFFF00"/>
                </a:solidFill>
                <a:latin typeface="Georgia" pitchFamily="18" charset="0"/>
                <a:cs typeface="Arial" pitchFamily="34" charset="0"/>
              </a:rPr>
              <a:t>Civ</a:t>
            </a:r>
            <a:r>
              <a:rPr lang="it-IT" kern="0" dirty="0">
                <a:solidFill>
                  <a:srgbClr val="FFFF00"/>
                </a:solidFill>
                <a:latin typeface="Georgia" pitchFamily="18" charset="0"/>
                <a:cs typeface="Arial" pitchFamily="34" charset="0"/>
              </a:rPr>
              <a:t>. Sez. III n. 12501/2000) stabilisce che "l'affidamento del minore alla custodia di terzi (insegnanti) solleva il genitore dalla presunzione di </a:t>
            </a:r>
            <a:r>
              <a:rPr lang="it-IT" sz="2400" i="1" u="sng" kern="0" dirty="0">
                <a:solidFill>
                  <a:srgbClr val="FFFF00"/>
                </a:solidFill>
                <a:latin typeface="Georgia" pitchFamily="18" charset="0"/>
                <a:cs typeface="Arial" pitchFamily="34" charset="0"/>
              </a:rPr>
              <a:t>COLPA IN VIGILANDO</a:t>
            </a:r>
            <a:r>
              <a:rPr lang="it-IT" kern="0" dirty="0">
                <a:solidFill>
                  <a:srgbClr val="FFFF00"/>
                </a:solidFill>
                <a:latin typeface="Georgia" pitchFamily="18" charset="0"/>
                <a:cs typeface="Arial" pitchFamily="34" charset="0"/>
              </a:rPr>
              <a:t> ( dal momento che dell'adeguatezza della vigilanza esercitata sul minore risponde il precettore cui lo stesso è affidato ), ma non anche da quella di </a:t>
            </a:r>
            <a:r>
              <a:rPr lang="it-IT" sz="2400" i="1" u="sng" kern="0" dirty="0">
                <a:solidFill>
                  <a:srgbClr val="FFFF00"/>
                </a:solidFill>
                <a:latin typeface="Georgia" pitchFamily="18" charset="0"/>
                <a:cs typeface="Arial" pitchFamily="34" charset="0"/>
              </a:rPr>
              <a:t>COLPA IN EDUCANDO</a:t>
            </a:r>
            <a:r>
              <a:rPr lang="it-IT" sz="2400" kern="0" dirty="0">
                <a:solidFill>
                  <a:srgbClr val="FFFF00"/>
                </a:solidFill>
                <a:latin typeface="Georgia" pitchFamily="18" charset="0"/>
                <a:cs typeface="Arial" pitchFamily="34" charset="0"/>
              </a:rPr>
              <a:t>,</a:t>
            </a:r>
            <a:r>
              <a:rPr lang="it-IT" kern="0" dirty="0">
                <a:solidFill>
                  <a:srgbClr val="FFFF00"/>
                </a:solidFill>
                <a:latin typeface="Georgia" pitchFamily="18" charset="0"/>
                <a:cs typeface="Arial" pitchFamily="34" charset="0"/>
              </a:rPr>
              <a:t> in quanto i  genitori rimangono comunque </a:t>
            </a:r>
            <a:r>
              <a:rPr lang="it-IT" u="sng" kern="0" dirty="0">
                <a:solidFill>
                  <a:srgbClr val="FFFF00"/>
                </a:solidFill>
                <a:effectLst>
                  <a:outerShdw blurRad="38100" dist="38100" dir="2700000" algn="tl">
                    <a:srgbClr val="000000"/>
                  </a:outerShdw>
                </a:effectLst>
                <a:latin typeface="Georgia" pitchFamily="18" charset="0"/>
                <a:cs typeface="Arial" pitchFamily="34" charset="0"/>
              </a:rPr>
              <a:t>tenuti a dimostrare</a:t>
            </a:r>
            <a:r>
              <a:rPr lang="it-IT" kern="0" dirty="0">
                <a:solidFill>
                  <a:srgbClr val="FFFF00"/>
                </a:solidFill>
                <a:latin typeface="Georgia" pitchFamily="18" charset="0"/>
                <a:cs typeface="Arial" pitchFamily="34" charset="0"/>
              </a:rPr>
              <a:t>, per liberarsi da responsabilità per il fatto compiuto dal minore in un momento in cui lo stesso si trovava soggetto alla vigilanza di terzi, </a:t>
            </a:r>
            <a:r>
              <a:rPr lang="it-IT" sz="2000" i="1" u="sng" kern="0" dirty="0">
                <a:solidFill>
                  <a:srgbClr val="FFFFFF"/>
                </a:solidFill>
                <a:latin typeface="Georgia" pitchFamily="18" charset="0"/>
                <a:cs typeface="Arial" pitchFamily="34" charset="0"/>
              </a:rPr>
              <a:t>di avere impartito al minore stesso un'educazione adeguata a prevenire</a:t>
            </a:r>
            <a:r>
              <a:rPr lang="it-IT" sz="2000" u="sng" kern="0" dirty="0">
                <a:solidFill>
                  <a:srgbClr val="FFFF00"/>
                </a:solidFill>
                <a:latin typeface="Georgia" pitchFamily="18" charset="0"/>
                <a:cs typeface="Arial" pitchFamily="34" charset="0"/>
              </a:rPr>
              <a:t> </a:t>
            </a:r>
            <a:r>
              <a:rPr lang="it-IT" sz="2000" i="1" u="sng" kern="0" dirty="0">
                <a:solidFill>
                  <a:srgbClr val="FFFFFF"/>
                </a:solidFill>
                <a:latin typeface="Georgia" pitchFamily="18" charset="0"/>
                <a:cs typeface="Arial" pitchFamily="34" charset="0"/>
              </a:rPr>
              <a:t>comportamenti illeciti".</a:t>
            </a:r>
            <a:r>
              <a:rPr lang="it-IT" kern="0" dirty="0">
                <a:solidFill>
                  <a:srgbClr val="FFFF00"/>
                </a:solidFill>
                <a:latin typeface="Georgia" pitchFamily="18" charset="0"/>
                <a:cs typeface="Arial" pitchFamily="34" charset="0"/>
              </a:rPr>
              <a:t> Il genitore, per andare esente da qualsiasi responsabilità giuridica relativa al fatto del figlio-alunno, deve superare la presunzione di culpa in educando ex art. 2048 </a:t>
            </a:r>
            <a:r>
              <a:rPr lang="it-IT" kern="0" dirty="0" err="1">
                <a:solidFill>
                  <a:srgbClr val="FFFF00"/>
                </a:solidFill>
                <a:latin typeface="Georgia" pitchFamily="18" charset="0"/>
                <a:cs typeface="Arial" pitchFamily="34" charset="0"/>
              </a:rPr>
              <a:t>e.e</a:t>
            </a:r>
            <a:r>
              <a:rPr lang="it-IT" kern="0" dirty="0">
                <a:solidFill>
                  <a:srgbClr val="FFFF00"/>
                </a:solidFill>
                <a:latin typeface="Georgia" pitchFamily="18" charset="0"/>
                <a:cs typeface="Arial" pitchFamily="34" charset="0"/>
              </a:rPr>
              <a:t>, attraverso la prova liberatoria.</a:t>
            </a:r>
            <a:endParaRPr lang="it-IT" kern="0" dirty="0">
              <a:solidFill>
                <a:srgbClr val="FFFF00"/>
              </a:solidFill>
              <a:latin typeface="Georgia" pitchFamily="18" charset="0"/>
              <a:cs typeface="Times New Roman" pitchFamily="18" charset="0"/>
            </a:endParaRPr>
          </a:p>
          <a:p>
            <a:pPr algn="l" fontAlgn="auto">
              <a:spcBef>
                <a:spcPct val="20000"/>
              </a:spcBef>
              <a:spcAft>
                <a:spcPts val="0"/>
              </a:spcAft>
              <a:buClr>
                <a:srgbClr val="3366FF"/>
              </a:buClr>
              <a:buSzPct val="80000"/>
              <a:defRPr/>
            </a:pPr>
            <a:r>
              <a:rPr lang="it-IT" kern="0" dirty="0">
                <a:solidFill>
                  <a:srgbClr val="FFFF00"/>
                </a:solidFill>
                <a:latin typeface="Georgia" pitchFamily="18" charset="0"/>
                <a:cs typeface="Arial" pitchFamily="34" charset="0"/>
              </a:rPr>
              <a:t>La Corte di Cassazione afferma:“ </a:t>
            </a:r>
            <a:r>
              <a:rPr lang="it-IT" i="1" kern="0" dirty="0">
                <a:solidFill>
                  <a:srgbClr val="FFFFFF"/>
                </a:solidFill>
                <a:latin typeface="Georgia" pitchFamily="18" charset="0"/>
                <a:cs typeface="Arial" pitchFamily="34" charset="0"/>
              </a:rPr>
              <a:t>si deve dimostrare</a:t>
            </a:r>
            <a:r>
              <a:rPr lang="it-IT" kern="0" dirty="0">
                <a:solidFill>
                  <a:srgbClr val="FFFF00"/>
                </a:solidFill>
                <a:latin typeface="Georgia" pitchFamily="18" charset="0"/>
                <a:cs typeface="Arial" pitchFamily="34" charset="0"/>
              </a:rPr>
              <a:t> </a:t>
            </a:r>
            <a:r>
              <a:rPr lang="it-IT" i="1" kern="0" dirty="0">
                <a:solidFill>
                  <a:srgbClr val="FFFFFF"/>
                </a:solidFill>
                <a:latin typeface="Georgia" pitchFamily="18" charset="0"/>
                <a:cs typeface="Arial" pitchFamily="34" charset="0"/>
              </a:rPr>
              <a:t>di avere impartito al figlio un'educazione normalmente idonea, in relazione al suo ambiente, alle sue attitudini ed alla sua personalità, ad avviarlo ad una corretta vita di relazione e, quindi, a prevenire un suo comportamento illecito, nonché, in particolare, a correggere quei difetti (come l'imprudenza e la leggerezza) che il minore ha</a:t>
            </a:r>
            <a:r>
              <a:rPr lang="it-IT" b="1" i="1" kern="0" dirty="0">
                <a:solidFill>
                  <a:srgbClr val="FFFFFF"/>
                </a:solidFill>
                <a:latin typeface="Georgia" pitchFamily="18" charset="0"/>
                <a:cs typeface="Arial" pitchFamily="34" charset="0"/>
              </a:rPr>
              <a:t> rivelato</a:t>
            </a:r>
            <a:endParaRPr lang="it-IT" kern="0" dirty="0">
              <a:solidFill>
                <a:sysClr val="windowText" lastClr="000000"/>
              </a:solidFill>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olo 1"/>
          <p:cNvSpPr>
            <a:spLocks noGrp="1"/>
          </p:cNvSpPr>
          <p:nvPr>
            <p:ph type="title"/>
          </p:nvPr>
        </p:nvSpPr>
        <p:spPr>
          <a:xfrm>
            <a:off x="381000" y="2362200"/>
            <a:ext cx="8229600" cy="1143000"/>
          </a:xfrm>
        </p:spPr>
        <p:txBody>
          <a:bodyPr/>
          <a:lstStyle/>
          <a:p>
            <a:r>
              <a:rPr lang="it-IT" altLang="it-IT" smtClean="0"/>
              <a:t>ALCUNI REATI TIPICI</a:t>
            </a:r>
          </a:p>
        </p:txBody>
      </p:sp>
      <p:sp>
        <p:nvSpPr>
          <p:cNvPr id="118787" name="Segnaposto numero diapositiva 2"/>
          <p:cNvSpPr>
            <a:spLocks noGrp="1"/>
          </p:cNvSpPr>
          <p:nvPr>
            <p:ph type="sldNum" sz="quarter" idx="12"/>
          </p:nvPr>
        </p:nvSpPr>
        <p:spPr>
          <a:noFill/>
          <a:ln>
            <a:miter lim="800000"/>
            <a:headEnd/>
            <a:tailEnd/>
          </a:ln>
        </p:spPr>
        <p:txBody>
          <a:bodyPr/>
          <a:lstStyle/>
          <a:p>
            <a:fld id="{13AEB282-55A7-4546-A3DC-767A11D39B39}" type="slidenum">
              <a:rPr lang="it-IT" altLang="it-IT" smtClean="0">
                <a:solidFill>
                  <a:srgbClr val="FFFF00"/>
                </a:solidFill>
                <a:latin typeface="Arial" charset="0"/>
              </a:rPr>
              <a:pPr/>
              <a:t>36</a:t>
            </a:fld>
            <a:endParaRPr lang="it-IT" altLang="it-IT"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piè di pagina 1"/>
          <p:cNvSpPr>
            <a:spLocks noGrp="1"/>
          </p:cNvSpPr>
          <p:nvPr>
            <p:ph type="ftr" sz="quarter" idx="11"/>
          </p:nvPr>
        </p:nvSpPr>
        <p:spPr>
          <a:xfrm>
            <a:off x="3124200" y="6248400"/>
            <a:ext cx="2895600" cy="473075"/>
          </a:xfrm>
          <a:noFill/>
          <a:ln>
            <a:miter lim="800000"/>
            <a:headEnd/>
            <a:tailEnd/>
          </a:ln>
        </p:spPr>
        <p:txBody>
          <a:bodyPr/>
          <a:lstStyle/>
          <a:p>
            <a:endParaRPr lang="it-IT" altLang="it-IT" smtClean="0">
              <a:solidFill>
                <a:srgbClr val="FFFF00"/>
              </a:solidFill>
              <a:latin typeface="Arial" charset="0"/>
            </a:endParaRPr>
          </a:p>
        </p:txBody>
      </p:sp>
      <p:sp>
        <p:nvSpPr>
          <p:cNvPr id="119811" name="Segnaposto numero diapositiva 2"/>
          <p:cNvSpPr>
            <a:spLocks noGrp="1"/>
          </p:cNvSpPr>
          <p:nvPr>
            <p:ph type="sldNum" sz="quarter" idx="12"/>
          </p:nvPr>
        </p:nvSpPr>
        <p:spPr>
          <a:noFill/>
          <a:ln>
            <a:miter lim="800000"/>
            <a:headEnd/>
            <a:tailEnd/>
          </a:ln>
        </p:spPr>
        <p:txBody>
          <a:bodyPr/>
          <a:lstStyle/>
          <a:p>
            <a:fld id="{0D6410B1-01BE-43B8-9A7D-7C137558F3B0}" type="slidenum">
              <a:rPr lang="it-IT" altLang="it-IT" smtClean="0">
                <a:solidFill>
                  <a:srgbClr val="FFFF00"/>
                </a:solidFill>
                <a:latin typeface="Arial" charset="0"/>
              </a:rPr>
              <a:pPr/>
              <a:t>37</a:t>
            </a:fld>
            <a:endParaRPr lang="it-IT" altLang="it-IT" smtClean="0">
              <a:solidFill>
                <a:srgbClr val="FFFF00"/>
              </a:solidFill>
              <a:latin typeface="Arial" charset="0"/>
            </a:endParaRPr>
          </a:p>
        </p:txBody>
      </p:sp>
      <p:sp>
        <p:nvSpPr>
          <p:cNvPr id="129028" name="Rettangolo 3"/>
          <p:cNvSpPr>
            <a:spLocks noChangeArrowheads="1"/>
          </p:cNvSpPr>
          <p:nvPr/>
        </p:nvSpPr>
        <p:spPr bwMode="auto">
          <a:xfrm>
            <a:off x="-26988" y="228600"/>
            <a:ext cx="9094788" cy="650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defRPr/>
            </a:pPr>
            <a:endParaRPr lang="it-IT" b="1" dirty="0">
              <a:latin typeface="Arial" pitchFamily="34" charset="0"/>
            </a:endParaRPr>
          </a:p>
          <a:p>
            <a:pPr algn="l">
              <a:lnSpc>
                <a:spcPct val="150000"/>
              </a:lnSpc>
              <a:defRPr/>
            </a:pPr>
            <a:r>
              <a:rPr lang="it-IT" b="1" dirty="0">
                <a:solidFill>
                  <a:srgbClr val="FFFF00"/>
                </a:solidFill>
                <a:latin typeface="Arial" pitchFamily="34" charset="0"/>
              </a:rPr>
              <a:t>Il titolo II del libro II del codice penale disciplina i delitti contro la pubblica amministrazione, che sono tutti quei fatti che impediscono, ostacolano o turbano il regolare svolgimento dell'attività amministrativa, legislativa e giudiziaria dello Stato, nonché </a:t>
            </a:r>
            <a:r>
              <a:rPr lang="it-IT" b="1" dirty="0" err="1">
                <a:solidFill>
                  <a:srgbClr val="FFFF00"/>
                </a:solidFill>
                <a:latin typeface="Arial" pitchFamily="34" charset="0"/>
              </a:rPr>
              <a:t>dell</a:t>
            </a:r>
            <a:r>
              <a:rPr lang="it-IT" b="1" dirty="0">
                <a:solidFill>
                  <a:srgbClr val="FFFF00"/>
                </a:solidFill>
                <a:latin typeface="Arial" pitchFamily="34" charset="0"/>
              </a:rPr>
              <a:t> 'attività amministrativa degli altri enti pubblici. </a:t>
            </a:r>
          </a:p>
          <a:p>
            <a:pPr algn="l">
              <a:lnSpc>
                <a:spcPct val="150000"/>
              </a:lnSpc>
              <a:defRPr/>
            </a:pPr>
            <a:r>
              <a:rPr lang="it-IT" b="1" dirty="0">
                <a:solidFill>
                  <a:srgbClr val="FFFF00"/>
                </a:solidFill>
                <a:latin typeface="Arial" pitchFamily="34" charset="0"/>
              </a:rPr>
              <a:t>Oggetto giuridico della tutela penale è costituito da regolare proficuo svolgimento o meglio dal buon andamento e la imparzialità delle attività della pubblica amministrazione che, ovviamente possono essere impedite turbate sia dalle condotte di quelle stesse persone che sono chiamati a esercitare tale attività( pubblici ufficiali, incaricati di pubblico servizio….. che vengano meno ai loro doveri) sia dalle condotte dei pirati che vengono in contatto con gli organi della pubblica amministrazione e che tendono a condizionarli. Per questi motivi il codice suddivide il titolo dedicato ai delitti contro la pubblica amministrazione in due gruppi:</a:t>
            </a:r>
          </a:p>
          <a:p>
            <a:pPr marL="342900" indent="-342900" algn="l">
              <a:lnSpc>
                <a:spcPct val="150000"/>
              </a:lnSpc>
              <a:buFontTx/>
              <a:buAutoNum type="arabicPeriod"/>
              <a:defRPr/>
            </a:pPr>
            <a:r>
              <a:rPr lang="it-IT" sz="1600" b="1" dirty="0">
                <a:solidFill>
                  <a:srgbClr val="FFFF00"/>
                </a:solidFill>
                <a:latin typeface="Arial" pitchFamily="34" charset="0"/>
              </a:rPr>
              <a:t>delitti dei pubblici ufficiali contro la pubblica amministrazione (artt. 314/335 bis C.P.);</a:t>
            </a:r>
          </a:p>
          <a:p>
            <a:pPr marL="342900" indent="-342900" algn="l">
              <a:lnSpc>
                <a:spcPct val="150000"/>
              </a:lnSpc>
              <a:buFontTx/>
              <a:buAutoNum type="arabicPeriod"/>
              <a:defRPr/>
            </a:pPr>
            <a:r>
              <a:rPr lang="it-IT" sz="1600" b="1" dirty="0">
                <a:solidFill>
                  <a:srgbClr val="FFFF00"/>
                </a:solidFill>
                <a:latin typeface="Arial" pitchFamily="34" charset="0"/>
              </a:rPr>
              <a:t>delitti dei privati contro la pubblica amministrazione( articoli 336/356 </a:t>
            </a:r>
            <a:r>
              <a:rPr lang="it-IT" sz="1600" dirty="0">
                <a:solidFill>
                  <a:srgbClr val="FFFF00"/>
                </a:solidFill>
                <a:latin typeface="Arial" pitchFamily="34" charset="0"/>
              </a:rPr>
              <a:t>C.P.).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it-IT" sz="1050" dirty="0" smtClean="0"/>
          </a:p>
          <a:p>
            <a:pPr>
              <a:defRPr/>
            </a:pPr>
            <a:endParaRPr lang="it-IT" sz="1050"/>
          </a:p>
          <a:p>
            <a:pPr>
              <a:defRPr/>
            </a:pPr>
            <a:r>
              <a:rPr lang="it-IT" sz="1050" smtClean="0"/>
              <a:t>Prof.Cons.Giuseppe</a:t>
            </a:r>
            <a:r>
              <a:rPr lang="it-IT" sz="1050" dirty="0" smtClean="0"/>
              <a:t> Croce</a:t>
            </a:r>
            <a:endParaRPr lang="it-IT" sz="1050" dirty="0"/>
          </a:p>
        </p:txBody>
      </p:sp>
      <p:sp>
        <p:nvSpPr>
          <p:cNvPr id="120835" name="Segnaposto numero diapositiva 2"/>
          <p:cNvSpPr>
            <a:spLocks noGrp="1"/>
          </p:cNvSpPr>
          <p:nvPr>
            <p:ph type="sldNum" sz="quarter" idx="12"/>
          </p:nvPr>
        </p:nvSpPr>
        <p:spPr>
          <a:noFill/>
          <a:ln>
            <a:miter lim="800000"/>
            <a:headEnd/>
            <a:tailEnd/>
          </a:ln>
        </p:spPr>
        <p:txBody>
          <a:bodyPr/>
          <a:lstStyle/>
          <a:p>
            <a:fld id="{4C9899ED-FF84-43B3-8068-71441804E5B2}" type="slidenum">
              <a:rPr lang="it-IT" altLang="it-IT" smtClean="0">
                <a:latin typeface="Arial" charset="0"/>
              </a:rPr>
              <a:pPr/>
              <a:t>38</a:t>
            </a:fld>
            <a:endParaRPr lang="it-IT" altLang="it-IT" smtClean="0">
              <a:latin typeface="Arial" charset="0"/>
            </a:endParaRPr>
          </a:p>
        </p:txBody>
      </p:sp>
      <p:sp>
        <p:nvSpPr>
          <p:cNvPr id="130052" name="Rettangolo 3"/>
          <p:cNvSpPr>
            <a:spLocks noChangeArrowheads="1"/>
          </p:cNvSpPr>
          <p:nvPr/>
        </p:nvSpPr>
        <p:spPr bwMode="auto">
          <a:xfrm>
            <a:off x="0" y="152400"/>
            <a:ext cx="8991600" cy="558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defRPr/>
            </a:pPr>
            <a:r>
              <a:rPr lang="it-IT" sz="2400" b="1" u="sng" dirty="0">
                <a:solidFill>
                  <a:srgbClr val="FFFF00"/>
                </a:solidFill>
                <a:latin typeface="Bookman Old Style" pitchFamily="18" charset="0"/>
                <a:cs typeface="Times New Roman" pitchFamily="18" charset="0"/>
              </a:rPr>
              <a:t>I DELITTI DEI PUBBLICI UFFICIALI CONTRO LA P.A.</a:t>
            </a:r>
            <a:endParaRPr lang="it-IT" sz="2400" dirty="0">
              <a:solidFill>
                <a:srgbClr val="FFFF00"/>
              </a:solidFill>
              <a:latin typeface="Times New Roman" pitchFamily="18" charset="0"/>
              <a:cs typeface="Times New Roman" pitchFamily="18" charset="0"/>
            </a:endParaRPr>
          </a:p>
          <a:p>
            <a:pPr marL="342900" indent="-342900" algn="l">
              <a:lnSpc>
                <a:spcPct val="150000"/>
              </a:lnSpc>
              <a:buFont typeface="+mj-lt"/>
              <a:buAutoNum type="arabicPeriod"/>
              <a:defRPr/>
            </a:pPr>
            <a:endParaRPr lang="en-GB" b="1" u="sng" dirty="0">
              <a:latin typeface="Bookman Old Style" pitchFamily="18" charset="0"/>
              <a:cs typeface="Times New Roman" pitchFamily="18" charset="0"/>
            </a:endParaRPr>
          </a:p>
          <a:p>
            <a:pPr marL="342900" indent="-342900" algn="l">
              <a:lnSpc>
                <a:spcPct val="150000"/>
              </a:lnSpc>
              <a:buFont typeface="+mj-lt"/>
              <a:buAutoNum type="arabicPeriod"/>
              <a:defRPr/>
            </a:pPr>
            <a:r>
              <a:rPr lang="en-GB" b="1" u="sng" dirty="0" err="1">
                <a:latin typeface="Bookman Old Style" pitchFamily="18" charset="0"/>
                <a:cs typeface="Times New Roman" pitchFamily="18" charset="0"/>
              </a:rPr>
              <a:t>Peculato</a:t>
            </a:r>
            <a:r>
              <a:rPr lang="en-GB" b="1" u="sng" dirty="0">
                <a:latin typeface="Bookman Old Style" pitchFamily="18" charset="0"/>
                <a:cs typeface="Times New Roman" pitchFamily="18" charset="0"/>
              </a:rPr>
              <a:t> </a:t>
            </a:r>
            <a:r>
              <a:rPr lang="en-GB" dirty="0">
                <a:latin typeface="Bookman Old Style" pitchFamily="18" charset="0"/>
                <a:cs typeface="Times New Roman" pitchFamily="18" charset="0"/>
              </a:rPr>
              <a:t>(art. 314 </a:t>
            </a:r>
            <a:r>
              <a:rPr lang="en-GB" dirty="0" err="1">
                <a:latin typeface="Bookman Old Style" pitchFamily="18" charset="0"/>
                <a:cs typeface="Times New Roman" pitchFamily="18" charset="0"/>
              </a:rPr>
              <a:t>c.p</a:t>
            </a:r>
            <a:r>
              <a:rPr lang="en-GB" dirty="0">
                <a:latin typeface="Bookman Old Style" pitchFamily="18" charset="0"/>
                <a:cs typeface="Times New Roman" pitchFamily="18" charset="0"/>
              </a:rPr>
              <a:t>.).</a:t>
            </a:r>
          </a:p>
          <a:p>
            <a:pPr marL="342900" indent="-342900" algn="l">
              <a:lnSpc>
                <a:spcPct val="150000"/>
              </a:lnSpc>
              <a:buFont typeface="+mj-lt"/>
              <a:buAutoNum type="arabicPeriod"/>
              <a:defRPr/>
            </a:pPr>
            <a:r>
              <a:rPr lang="en-GB" b="1" u="sng" dirty="0" err="1">
                <a:latin typeface="Bookman Old Style" pitchFamily="18" charset="0"/>
                <a:cs typeface="Times New Roman" pitchFamily="18" charset="0"/>
              </a:rPr>
              <a:t>Peculato</a:t>
            </a:r>
            <a:r>
              <a:rPr lang="en-GB" b="1" u="sng" dirty="0">
                <a:latin typeface="Bookman Old Style" pitchFamily="18" charset="0"/>
                <a:cs typeface="Times New Roman" pitchFamily="18" charset="0"/>
              </a:rPr>
              <a:t> </a:t>
            </a:r>
            <a:r>
              <a:rPr lang="en-GB" b="1" u="sng" dirty="0" err="1">
                <a:latin typeface="Bookman Old Style" pitchFamily="18" charset="0"/>
                <a:cs typeface="Times New Roman" pitchFamily="18" charset="0"/>
              </a:rPr>
              <a:t>d'uso</a:t>
            </a:r>
            <a:r>
              <a:rPr lang="en-GB" dirty="0">
                <a:latin typeface="Bookman Old Style" pitchFamily="18" charset="0"/>
                <a:cs typeface="Times New Roman" pitchFamily="18" charset="0"/>
              </a:rPr>
              <a:t> (art. 314 comma 2, </a:t>
            </a:r>
            <a:r>
              <a:rPr lang="en-GB" dirty="0" err="1">
                <a:latin typeface="Bookman Old Style" pitchFamily="18" charset="0"/>
                <a:cs typeface="Times New Roman" pitchFamily="18" charset="0"/>
              </a:rPr>
              <a:t>c.p</a:t>
            </a:r>
            <a:r>
              <a:rPr lang="en-GB" dirty="0">
                <a:latin typeface="Bookman Old Style" pitchFamily="18" charset="0"/>
                <a:cs typeface="Times New Roman" pitchFamily="18" charset="0"/>
              </a:rPr>
              <a:t>.). </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Peculato mediante profitto dell'errore altrui</a:t>
            </a:r>
            <a:r>
              <a:rPr lang="it-IT" dirty="0">
                <a:latin typeface="Bookman Old Style" pitchFamily="18" charset="0"/>
                <a:cs typeface="Times New Roman" pitchFamily="18" charset="0"/>
              </a:rPr>
              <a:t> (art. 316 c.p.).</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Concussione</a:t>
            </a:r>
            <a:r>
              <a:rPr lang="it-IT" dirty="0">
                <a:latin typeface="Bookman Old Style" pitchFamily="18" charset="0"/>
                <a:cs typeface="Times New Roman" pitchFamily="18" charset="0"/>
              </a:rPr>
              <a:t> (art. 317 c.p.).</a:t>
            </a:r>
          </a:p>
          <a:p>
            <a:pPr marL="342900" indent="-342900" algn="l">
              <a:lnSpc>
                <a:spcPct val="150000"/>
              </a:lnSpc>
              <a:buFont typeface="+mj-lt"/>
              <a:buAutoNum type="arabicPeriod"/>
              <a:defRPr/>
            </a:pPr>
            <a:r>
              <a:rPr lang="it-IT" dirty="0">
                <a:latin typeface="Bookman Old Style" pitchFamily="18" charset="0"/>
                <a:cs typeface="Times New Roman" pitchFamily="18" charset="0"/>
              </a:rPr>
              <a:t> </a:t>
            </a:r>
            <a:r>
              <a:rPr lang="it-IT" b="1" u="sng" dirty="0">
                <a:latin typeface="Bookman Old Style" pitchFamily="18" charset="0"/>
                <a:cs typeface="Times New Roman" pitchFamily="18" charset="0"/>
              </a:rPr>
              <a:t>Corruzione</a:t>
            </a:r>
            <a:r>
              <a:rPr lang="it-IT" dirty="0">
                <a:latin typeface="Bookman Old Style" pitchFamily="18" charset="0"/>
                <a:cs typeface="Times New Roman" pitchFamily="18" charset="0"/>
              </a:rPr>
              <a:t> (art. 318-321 c.p.).</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Istigazione alla corruzione</a:t>
            </a:r>
            <a:r>
              <a:rPr lang="it-IT" dirty="0">
                <a:latin typeface="Bookman Old Style" pitchFamily="18" charset="0"/>
                <a:cs typeface="Times New Roman" pitchFamily="18" charset="0"/>
              </a:rPr>
              <a:t> (art. 322 c.p.).</a:t>
            </a:r>
          </a:p>
          <a:p>
            <a:pPr marL="342900" indent="-342900" algn="l">
              <a:lnSpc>
                <a:spcPct val="150000"/>
              </a:lnSpc>
              <a:buFont typeface="+mj-lt"/>
              <a:buAutoNum type="arabicPeriod"/>
              <a:defRPr/>
            </a:pPr>
            <a:r>
              <a:rPr lang="it-IT" b="1" dirty="0">
                <a:latin typeface="Bookman Old Style" pitchFamily="18" charset="0"/>
                <a:cs typeface="Times New Roman" pitchFamily="18" charset="0"/>
              </a:rPr>
              <a:t>Abuso di ufficio</a:t>
            </a:r>
            <a:r>
              <a:rPr lang="it-IT" dirty="0">
                <a:latin typeface="Bookman Old Style" pitchFamily="18" charset="0"/>
                <a:cs typeface="Times New Roman" pitchFamily="18" charset="0"/>
              </a:rPr>
              <a:t> (art. 323 c.p.).</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Rivelazione ed utilizzazione di segreti d'ufficio</a:t>
            </a:r>
            <a:r>
              <a:rPr lang="it-IT" dirty="0">
                <a:latin typeface="Bookman Old Style" pitchFamily="18" charset="0"/>
                <a:cs typeface="Times New Roman" pitchFamily="18" charset="0"/>
              </a:rPr>
              <a:t> (art. 326 c.p.). </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Rifiuto di atti di ufficio. Omissione</a:t>
            </a:r>
            <a:r>
              <a:rPr lang="it-IT" dirty="0">
                <a:latin typeface="Bookman Old Style" pitchFamily="18" charset="0"/>
                <a:cs typeface="Times New Roman" pitchFamily="18" charset="0"/>
              </a:rPr>
              <a:t> (art. 328 c.p.). </a:t>
            </a:r>
          </a:p>
          <a:p>
            <a:pPr marL="342900" indent="-342900" algn="l">
              <a:lnSpc>
                <a:spcPct val="150000"/>
              </a:lnSpc>
              <a:buFont typeface="+mj-lt"/>
              <a:buAutoNum type="arabicPeriod"/>
              <a:defRPr/>
            </a:pPr>
            <a:r>
              <a:rPr lang="it-IT" b="1" u="sng" dirty="0">
                <a:latin typeface="Bookman Old Style" pitchFamily="18" charset="0"/>
                <a:cs typeface="Times New Roman" pitchFamily="18" charset="0"/>
              </a:rPr>
              <a:t>Interruzione di un servizio pubblico o di pubblica necessità</a:t>
            </a:r>
            <a:r>
              <a:rPr lang="it-IT" dirty="0">
                <a:latin typeface="Bookman Old Style" pitchFamily="18" charset="0"/>
                <a:cs typeface="Times New Roman" pitchFamily="18" charset="0"/>
              </a:rPr>
              <a:t> (art. 331 c.p.).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it-IT" dirty="0" smtClean="0"/>
          </a:p>
          <a:p>
            <a:pPr>
              <a:defRPr/>
            </a:pPr>
            <a:endParaRPr lang="it-IT" sz="1050" b="1" dirty="0" smtClean="0"/>
          </a:p>
          <a:p>
            <a:pPr>
              <a:defRPr/>
            </a:pPr>
            <a:r>
              <a:rPr lang="it-IT" sz="1050" b="1" dirty="0" err="1" smtClean="0"/>
              <a:t>Prof.Cons.Giuseppe</a:t>
            </a:r>
            <a:r>
              <a:rPr lang="it-IT" sz="1050" b="1" dirty="0" smtClean="0"/>
              <a:t> Cro</a:t>
            </a:r>
            <a:r>
              <a:rPr lang="it-IT" dirty="0" smtClean="0"/>
              <a:t>ce</a:t>
            </a:r>
            <a:endParaRPr lang="it-IT" dirty="0"/>
          </a:p>
        </p:txBody>
      </p:sp>
      <p:sp>
        <p:nvSpPr>
          <p:cNvPr id="121859" name="Segnaposto numero diapositiva 2"/>
          <p:cNvSpPr>
            <a:spLocks noGrp="1"/>
          </p:cNvSpPr>
          <p:nvPr>
            <p:ph type="sldNum" sz="quarter" idx="12"/>
          </p:nvPr>
        </p:nvSpPr>
        <p:spPr>
          <a:noFill/>
          <a:ln>
            <a:miter lim="800000"/>
            <a:headEnd/>
            <a:tailEnd/>
          </a:ln>
        </p:spPr>
        <p:txBody>
          <a:bodyPr/>
          <a:lstStyle/>
          <a:p>
            <a:fld id="{0D3153DB-87E8-4252-A7CF-7BA5D5431A90}" type="slidenum">
              <a:rPr lang="it-IT" altLang="it-IT" smtClean="0">
                <a:latin typeface="Arial" charset="0"/>
              </a:rPr>
              <a:pPr/>
              <a:t>39</a:t>
            </a:fld>
            <a:endParaRPr lang="it-IT" altLang="it-IT" smtClean="0">
              <a:latin typeface="Arial" charset="0"/>
            </a:endParaRPr>
          </a:p>
        </p:txBody>
      </p:sp>
      <p:sp>
        <p:nvSpPr>
          <p:cNvPr id="121860" name="Rettangolo 3"/>
          <p:cNvSpPr>
            <a:spLocks noChangeArrowheads="1"/>
          </p:cNvSpPr>
          <p:nvPr/>
        </p:nvSpPr>
        <p:spPr bwMode="auto">
          <a:xfrm>
            <a:off x="0" y="0"/>
            <a:ext cx="9144000" cy="6508750"/>
          </a:xfrm>
          <a:prstGeom prst="rect">
            <a:avLst/>
          </a:prstGeom>
          <a:noFill/>
          <a:ln w="9525">
            <a:noFill/>
            <a:miter lim="800000"/>
            <a:headEnd/>
            <a:tailEnd/>
          </a:ln>
        </p:spPr>
        <p:txBody>
          <a:bodyPr>
            <a:spAutoFit/>
          </a:bodyPr>
          <a:lstStyle/>
          <a:p>
            <a:pPr>
              <a:lnSpc>
                <a:spcPct val="150000"/>
              </a:lnSpc>
            </a:pPr>
            <a:r>
              <a:rPr lang="it-IT" altLang="it-IT" b="1" i="1" u="sng">
                <a:solidFill>
                  <a:srgbClr val="FFFF00"/>
                </a:solidFill>
                <a:latin typeface="Bookman Old Style" pitchFamily="18" charset="0"/>
                <a:cs typeface="Times New Roman" pitchFamily="18" charset="0"/>
              </a:rPr>
              <a:t>RIFIUTO DI ATTI DI UFFICIO. OMISSIONE (art. 328 c.p.) </a:t>
            </a:r>
            <a:endParaRPr lang="it-IT" altLang="it-IT">
              <a:solidFill>
                <a:srgbClr val="FFFF00"/>
              </a:solidFill>
              <a:latin typeface="Times New Roman" pitchFamily="18" charset="0"/>
              <a:cs typeface="Times New Roman" pitchFamily="18" charset="0"/>
            </a:endParaRPr>
          </a:p>
          <a:p>
            <a:pPr algn="l">
              <a:lnSpc>
                <a:spcPct val="150000"/>
              </a:lnSpc>
            </a:pPr>
            <a:endParaRPr lang="it-IT" altLang="it-IT" sz="1400" b="1">
              <a:latin typeface="Bookman Old Style" pitchFamily="18" charset="0"/>
              <a:cs typeface="Times New Roman" pitchFamily="18" charset="0"/>
            </a:endParaRPr>
          </a:p>
          <a:p>
            <a:pPr algn="l">
              <a:lnSpc>
                <a:spcPct val="150000"/>
              </a:lnSpc>
            </a:pPr>
            <a:r>
              <a:rPr lang="it-IT" altLang="it-IT" sz="1400" b="1">
                <a:latin typeface="Bookman Old Style" pitchFamily="18" charset="0"/>
                <a:cs typeface="Times New Roman" pitchFamily="18" charset="0"/>
              </a:rPr>
              <a:t>L’oggetto giuridico del delitto in questione consiste nella tutela del regolare funzionamento della pubblica amministrazione da condotte dei suoi dipendenti poco scrupolose o intempestive.</a:t>
            </a:r>
            <a:endParaRPr lang="it-IT" altLang="it-IT" sz="1400" b="1">
              <a:latin typeface="Times New Roman" pitchFamily="18" charset="0"/>
              <a:cs typeface="Times New Roman" pitchFamily="18" charset="0"/>
            </a:endParaRPr>
          </a:p>
          <a:p>
            <a:pPr algn="l">
              <a:lnSpc>
                <a:spcPct val="150000"/>
              </a:lnSpc>
            </a:pPr>
            <a:r>
              <a:rPr lang="it-IT" altLang="it-IT" sz="2000" b="1" i="1" u="sng">
                <a:latin typeface="Bookman Old Style" pitchFamily="18" charset="0"/>
                <a:cs typeface="Times New Roman" pitchFamily="18" charset="0"/>
              </a:rPr>
              <a:t>A) Rifiuto </a:t>
            </a:r>
            <a:endParaRPr lang="it-IT" altLang="it-IT" sz="2000" b="1" i="1">
              <a:latin typeface="Times New Roman" pitchFamily="18" charset="0"/>
              <a:cs typeface="Times New Roman" pitchFamily="18" charset="0"/>
            </a:endParaRPr>
          </a:p>
          <a:p>
            <a:pPr algn="l">
              <a:lnSpc>
                <a:spcPct val="150000"/>
              </a:lnSpc>
            </a:pPr>
            <a:r>
              <a:rPr lang="it-IT" altLang="it-IT" sz="1400" b="1">
                <a:latin typeface="Bookman Old Style" pitchFamily="18" charset="0"/>
                <a:cs typeface="Times New Roman" pitchFamily="18" charset="0"/>
              </a:rPr>
              <a:t>Il primo comma dell 'articolo 328 disciplina l'ipotesi di rifiuto di atti d'ufficio: il reato viene commesso dal p.u. o dall'incaricato di pubblico servizio che indebita­mente rifiuti un atto del suo ufficio che debba esser compiuto senza ritardo per motivi di sicurezza pubblica, ordine pubblico, giustizia o igiene e sanità». Il comportamento delittuoso consiste nell'espresso diniego di compiere uno specifico atto doveroso; in particolare il legislatore ha inteso precisare quattro specifici campi della P.A. nei quali il rifiuto si sostanzia in un comportamento delittuoso. </a:t>
            </a:r>
            <a:r>
              <a:rPr lang="it-IT" altLang="it-IT" sz="1400" b="1" u="sng">
                <a:latin typeface="Bookman Old Style" pitchFamily="18" charset="0"/>
                <a:cs typeface="Times New Roman" pitchFamily="18" charset="0"/>
              </a:rPr>
              <a:t>B) B) </a:t>
            </a:r>
          </a:p>
          <a:p>
            <a:pPr algn="l">
              <a:lnSpc>
                <a:spcPct val="150000"/>
              </a:lnSpc>
            </a:pPr>
            <a:r>
              <a:rPr lang="it-IT" altLang="it-IT" b="1" i="1" u="sng">
                <a:latin typeface="Bookman Old Style" pitchFamily="18" charset="0"/>
                <a:cs typeface="Times New Roman" pitchFamily="18" charset="0"/>
              </a:rPr>
              <a:t>B)  Omissione </a:t>
            </a:r>
            <a:endParaRPr lang="it-IT" altLang="it-IT" b="1" i="1">
              <a:latin typeface="Times New Roman" pitchFamily="18" charset="0"/>
              <a:cs typeface="Times New Roman" pitchFamily="18" charset="0"/>
            </a:endParaRPr>
          </a:p>
          <a:p>
            <a:pPr algn="l">
              <a:lnSpc>
                <a:spcPct val="150000"/>
              </a:lnSpc>
            </a:pPr>
            <a:r>
              <a:rPr lang="it-IT" altLang="it-IT" sz="1400" b="1">
                <a:latin typeface="Bookman Old Style" pitchFamily="18" charset="0"/>
                <a:cs typeface="Times New Roman" pitchFamily="18" charset="0"/>
              </a:rPr>
              <a:t>Al di là delle ipotesi di rifiuto sopra illustrate, il 2° comma dell'art. 328 prevede il caso dell'omissione di atti di ufficio. Incorre in tale reato il p.u. o l'incaricato di un pubblico servizio che a seguito di esplicite richieste da parte del soggetto interessato, nei 30 gg. successivi a tale richiesta, non compia gli atti del suo ufficio né chiarisca le ragioni di tale ritardo. La richiesta in parola deve essere formulata per iscritto ed il termine di 30 gg. decorre dalla data in cui il p.u. ha ricevuto la relativa istanza. </a:t>
            </a:r>
            <a:endParaRPr lang="it-IT" altLang="it-IT" sz="14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07950" y="0"/>
            <a:ext cx="9432925" cy="6858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57200" indent="-457200" algn="ctr" eaLnBrk="1" hangingPunct="1">
              <a:lnSpc>
                <a:spcPct val="80000"/>
              </a:lnSpc>
              <a:buFont typeface="Wingdings" pitchFamily="2" charset="2"/>
              <a:buNone/>
              <a:defRPr/>
            </a:pPr>
            <a:endParaRPr lang="it-IT" altLang="it-IT" sz="2400" b="1" u="sng" smtClean="0">
              <a:solidFill>
                <a:srgbClr val="FFFF00"/>
              </a:solidFill>
            </a:endParaRPr>
          </a:p>
          <a:p>
            <a:pPr marL="457200" indent="-457200" algn="ctr" eaLnBrk="1" hangingPunct="1">
              <a:lnSpc>
                <a:spcPct val="80000"/>
              </a:lnSpc>
              <a:buFont typeface="Wingdings" pitchFamily="2" charset="2"/>
              <a:buNone/>
              <a:defRPr/>
            </a:pPr>
            <a:r>
              <a:rPr lang="it-IT" altLang="it-IT" sz="2400" b="1" u="sng" smtClean="0">
                <a:solidFill>
                  <a:srgbClr val="FFFF00"/>
                </a:solidFill>
              </a:rPr>
              <a:t>IL DANNO EXTRAPATRIMONIALE</a:t>
            </a:r>
            <a:endParaRPr lang="it-IT" altLang="it-IT" sz="2400" b="1" i="1" smtClean="0">
              <a:solidFill>
                <a:srgbClr val="FFFF00"/>
              </a:solidFill>
            </a:endParaRPr>
          </a:p>
          <a:p>
            <a:pPr marL="457200" indent="-457200" eaLnBrk="1" hangingPunct="1">
              <a:lnSpc>
                <a:spcPct val="80000"/>
              </a:lnSpc>
              <a:buFont typeface="Wingdings" pitchFamily="2" charset="2"/>
              <a:buNone/>
              <a:defRPr/>
            </a:pPr>
            <a:r>
              <a:rPr lang="it-IT" altLang="it-IT" sz="2400" smtClean="0">
                <a:solidFill>
                  <a:srgbClr val="FFFF00"/>
                </a:solidFill>
              </a:rPr>
              <a:t> </a:t>
            </a:r>
          </a:p>
          <a:p>
            <a:pPr marL="457200" indent="-457200" eaLnBrk="1" hangingPunct="1">
              <a:lnSpc>
                <a:spcPct val="80000"/>
              </a:lnSpc>
              <a:buFont typeface="Wingdings" pitchFamily="2" charset="2"/>
              <a:buNone/>
              <a:defRPr/>
            </a:pPr>
            <a:r>
              <a:rPr lang="it-IT" altLang="it-IT" sz="2400" smtClean="0">
                <a:solidFill>
                  <a:srgbClr val="FFFF00"/>
                </a:solidFill>
              </a:rPr>
              <a:t>Attualmente il danno extrapatrimoniale si categorizza in tre parti:</a:t>
            </a:r>
          </a:p>
          <a:p>
            <a:pPr marL="457200" indent="-457200" eaLnBrk="1" hangingPunct="1">
              <a:lnSpc>
                <a:spcPct val="80000"/>
              </a:lnSpc>
              <a:buFont typeface="Wingdings" pitchFamily="2" charset="2"/>
              <a:buNone/>
              <a:defRPr/>
            </a:pPr>
            <a:endParaRPr lang="it-IT" altLang="it-IT" sz="2400" b="1" i="1" smtClean="0"/>
          </a:p>
          <a:p>
            <a:pPr marL="457200" indent="-457200" eaLnBrk="1" hangingPunct="1">
              <a:lnSpc>
                <a:spcPct val="80000"/>
              </a:lnSpc>
              <a:buFont typeface="Wingdings" pitchFamily="2" charset="2"/>
              <a:buAutoNum type="alphaLcPeriod"/>
              <a:defRPr/>
            </a:pPr>
            <a:r>
              <a:rPr lang="it-IT" altLang="it-IT" sz="2400" b="1" i="1" smtClean="0"/>
              <a:t>il danno morale soggettivo</a:t>
            </a:r>
            <a:r>
              <a:rPr lang="it-IT" altLang="it-IT" sz="2400" b="1" i="1" smtClean="0">
                <a:solidFill>
                  <a:srgbClr val="FFFF00"/>
                </a:solidFill>
              </a:rPr>
              <a:t> (</a:t>
            </a:r>
            <a:r>
              <a:rPr lang="it-IT" altLang="it-IT" sz="2400" i="1" smtClean="0">
                <a:solidFill>
                  <a:srgbClr val="FFFF00"/>
                </a:solidFill>
              </a:rPr>
              <a:t>transeunte turbamento dello stato d'animo</a:t>
            </a:r>
            <a:r>
              <a:rPr lang="it-IT" altLang="it-IT" sz="2400" smtClean="0">
                <a:solidFill>
                  <a:srgbClr val="FFFF00"/>
                </a:solidFill>
              </a:rPr>
              <a:t>)</a:t>
            </a:r>
          </a:p>
          <a:p>
            <a:pPr marL="457200" indent="-457200" eaLnBrk="1" hangingPunct="1">
              <a:lnSpc>
                <a:spcPct val="80000"/>
              </a:lnSpc>
              <a:buFont typeface="Wingdings" pitchFamily="2" charset="2"/>
              <a:buAutoNum type="alphaLcPeriod"/>
              <a:defRPr/>
            </a:pPr>
            <a:r>
              <a:rPr lang="it-IT" altLang="it-IT" sz="2400" b="1" i="1" smtClean="0"/>
              <a:t>il danno biologico in senso stretto</a:t>
            </a:r>
            <a:r>
              <a:rPr lang="it-IT" altLang="it-IT" sz="2400" b="1" smtClean="0">
                <a:solidFill>
                  <a:srgbClr val="FFFF00"/>
                </a:solidFill>
              </a:rPr>
              <a:t> </a:t>
            </a:r>
            <a:r>
              <a:rPr lang="it-IT" altLang="it-IT" sz="2400" smtClean="0">
                <a:solidFill>
                  <a:srgbClr val="FFFF00"/>
                </a:solidFill>
              </a:rPr>
              <a:t>(</a:t>
            </a:r>
            <a:r>
              <a:rPr lang="it-IT" altLang="it-IT" sz="2400" i="1" smtClean="0">
                <a:solidFill>
                  <a:srgbClr val="FFFF00"/>
                </a:solidFill>
              </a:rPr>
              <a:t>lesione all'integrità psico-fisica della persona )</a:t>
            </a:r>
          </a:p>
          <a:p>
            <a:pPr marL="457200" indent="-457200" eaLnBrk="1" hangingPunct="1">
              <a:lnSpc>
                <a:spcPct val="80000"/>
              </a:lnSpc>
              <a:buFont typeface="Wingdings" pitchFamily="2" charset="2"/>
              <a:buAutoNum type="alphaLcPeriod"/>
              <a:defRPr/>
            </a:pPr>
            <a:endParaRPr lang="it-IT" altLang="it-IT" sz="2400" i="1" smtClean="0">
              <a:solidFill>
                <a:srgbClr val="FFFF00"/>
              </a:solidFill>
            </a:endParaRPr>
          </a:p>
          <a:p>
            <a:pPr marL="457200" indent="-457200" eaLnBrk="1" hangingPunct="1">
              <a:lnSpc>
                <a:spcPct val="80000"/>
              </a:lnSpc>
              <a:buFont typeface="Wingdings" pitchFamily="2" charset="2"/>
              <a:buAutoNum type="alphaLcPeriod"/>
              <a:defRPr/>
            </a:pPr>
            <a:r>
              <a:rPr lang="it-IT" altLang="it-IT" sz="2400" b="1" i="1" smtClean="0"/>
              <a:t>il danno da lesione di interessi costituzionalmente </a:t>
            </a:r>
          </a:p>
          <a:p>
            <a:pPr marL="457200" indent="-457200" eaLnBrk="1" hangingPunct="1">
              <a:lnSpc>
                <a:spcPct val="80000"/>
              </a:lnSpc>
              <a:buFont typeface="Wingdings" pitchFamily="2" charset="2"/>
              <a:buNone/>
              <a:defRPr/>
            </a:pPr>
            <a:r>
              <a:rPr lang="it-IT" altLang="it-IT" sz="2400" b="1" i="1" smtClean="0"/>
              <a:t>garantiti</a:t>
            </a:r>
            <a:r>
              <a:rPr lang="it-IT" altLang="it-IT" sz="2400" b="1" i="1" smtClean="0">
                <a:solidFill>
                  <a:srgbClr val="FFFF00"/>
                </a:solidFill>
              </a:rPr>
              <a:t> </a:t>
            </a:r>
            <a:r>
              <a:rPr lang="it-IT" altLang="it-IT" sz="2400" smtClean="0">
                <a:solidFill>
                  <a:srgbClr val="FFFF00"/>
                </a:solidFill>
              </a:rPr>
              <a:t>( </a:t>
            </a:r>
            <a:r>
              <a:rPr lang="it-IT" altLang="it-IT" sz="2400" i="1" smtClean="0">
                <a:solidFill>
                  <a:srgbClr val="FFFF00"/>
                </a:solidFill>
              </a:rPr>
              <a:t>la lesione di altri interessi garantiti dalla costituzione</a:t>
            </a:r>
            <a:r>
              <a:rPr lang="it-IT" altLang="it-IT" sz="2400" smtClean="0">
                <a:solidFill>
                  <a:srgbClr val="FFFF00"/>
                </a:solidFill>
              </a:rPr>
              <a:t> ) </a:t>
            </a:r>
          </a:p>
          <a:p>
            <a:pPr marL="457200" indent="-457200" eaLnBrk="1" hangingPunct="1">
              <a:lnSpc>
                <a:spcPct val="80000"/>
              </a:lnSpc>
              <a:buFont typeface="Wingdings" pitchFamily="2" charset="2"/>
              <a:buNone/>
              <a:defRPr/>
            </a:pPr>
            <a:r>
              <a:rPr lang="it-IT" altLang="it-IT" sz="2400" smtClean="0">
                <a:solidFill>
                  <a:srgbClr val="FFFF00"/>
                </a:solidFill>
              </a:rPr>
              <a:t>    </a:t>
            </a:r>
          </a:p>
          <a:p>
            <a:pPr marL="457200" indent="-457200" eaLnBrk="1" hangingPunct="1">
              <a:lnSpc>
                <a:spcPct val="80000"/>
              </a:lnSpc>
              <a:buFont typeface="Wingdings" pitchFamily="2" charset="2"/>
              <a:buNone/>
              <a:defRPr/>
            </a:pPr>
            <a:r>
              <a:rPr lang="it-IT" altLang="it-IT" sz="2400" smtClean="0">
                <a:solidFill>
                  <a:srgbClr val="FFFF00"/>
                </a:solidFill>
              </a:rPr>
              <a:t>    Le tre categorie di danno hanno, ciascuna, un presupposto medico-legale (rispettivamente la lesione personale, il danno biologico, l'invalidità temporanea e quella permanente specifica nonché la necessità di assistenza e di cure, il danno patrimoniale e la sofferenza fisica e psichica, il danno non patrimoniale). </a:t>
            </a:r>
          </a:p>
          <a:p>
            <a:pPr marL="457200" indent="-457200" eaLnBrk="1" hangingPunct="1">
              <a:lnSpc>
                <a:spcPct val="80000"/>
              </a:lnSpc>
              <a:buFont typeface="Wingdings" pitchFamily="2" charset="2"/>
              <a:buNone/>
              <a:defRPr/>
            </a:pPr>
            <a:r>
              <a:rPr lang="it-IT" altLang="it-IT" sz="2400" smtClean="0">
                <a:solidFill>
                  <a:srgbClr val="FFFF00"/>
                </a:solidFill>
              </a:rPr>
              <a:t>      </a:t>
            </a:r>
          </a:p>
          <a:p>
            <a:pPr marL="457200" indent="-457200" eaLnBrk="1" hangingPunct="1">
              <a:lnSpc>
                <a:spcPct val="80000"/>
              </a:lnSpc>
              <a:defRPr/>
            </a:pPr>
            <a:endParaRPr lang="it-IT" altLang="it-IT" sz="2400" smtClean="0"/>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numero diapositiva 2"/>
          <p:cNvSpPr>
            <a:spLocks noGrp="1"/>
          </p:cNvSpPr>
          <p:nvPr>
            <p:ph type="sldNum" sz="quarter" idx="12"/>
          </p:nvPr>
        </p:nvSpPr>
        <p:spPr>
          <a:noFill/>
          <a:ln>
            <a:miter lim="800000"/>
            <a:headEnd/>
            <a:tailEnd/>
          </a:ln>
        </p:spPr>
        <p:txBody>
          <a:bodyPr/>
          <a:lstStyle/>
          <a:p>
            <a:fld id="{A4898693-7831-4941-BD0D-BC2ECB9EFC7C}" type="slidenum">
              <a:rPr lang="it-IT" altLang="it-IT" smtClean="0">
                <a:latin typeface="Arial" charset="0"/>
              </a:rPr>
              <a:pPr/>
              <a:t>40</a:t>
            </a:fld>
            <a:endParaRPr lang="it-IT" altLang="it-IT" smtClean="0">
              <a:latin typeface="Arial" charset="0"/>
            </a:endParaRPr>
          </a:p>
        </p:txBody>
      </p:sp>
      <p:sp>
        <p:nvSpPr>
          <p:cNvPr id="122883" name="Rettangolo 3"/>
          <p:cNvSpPr>
            <a:spLocks noChangeArrowheads="1"/>
          </p:cNvSpPr>
          <p:nvPr/>
        </p:nvSpPr>
        <p:spPr bwMode="auto">
          <a:xfrm>
            <a:off x="152400" y="76200"/>
            <a:ext cx="8991600" cy="6740525"/>
          </a:xfrm>
          <a:prstGeom prst="rect">
            <a:avLst/>
          </a:prstGeom>
          <a:noFill/>
          <a:ln w="9525">
            <a:noFill/>
            <a:miter lim="800000"/>
            <a:headEnd/>
            <a:tailEnd/>
          </a:ln>
        </p:spPr>
        <p:txBody>
          <a:bodyPr>
            <a:spAutoFit/>
          </a:bodyPr>
          <a:lstStyle/>
          <a:p>
            <a:pPr algn="l"/>
            <a:r>
              <a:rPr lang="it-IT" altLang="it-IT" b="1"/>
              <a:t>Nella fattispecie di reato di cui all’articolo 328 del codice penale comma 2,può facilmente incorrere il Dirigente Scolastico, pressato dalle richieste di docenti o familiari </a:t>
            </a:r>
            <a:r>
              <a:rPr lang="it-IT" altLang="it-IT" sz="1600" b="1"/>
              <a:t>dell’allievo</a:t>
            </a:r>
            <a:r>
              <a:rPr lang="it-IT" altLang="it-IT" b="1"/>
              <a:t> disinformati e nella maggior parte dei casi burbanzosi presuntuosi. </a:t>
            </a:r>
            <a:r>
              <a:rPr lang="it-IT" altLang="it-IT" b="1">
                <a:solidFill>
                  <a:srgbClr val="FFFF00"/>
                </a:solidFill>
              </a:rPr>
              <a:t>E’ norma generale che il dovere di rispondere o di attivarsi da parte del Dirigente Scolastico è riconosciuto esclusivamente al soggetto che abbia interesse o al compimento di un atto che si ritiene da parte del richiedente debba essere compiuto nell’ambito scolastico</a:t>
            </a:r>
            <a:r>
              <a:rPr lang="it-IT" altLang="it-IT" b="1"/>
              <a:t>. Questo interesse non si identifica con quello generale al buon andamento della pubblica amministrazione, che riguarda tutti consociati, ma in quello che fa capo alla situazione giuridica soggettiva su cui il provvedimento è destinato direttamente ad incidere. La questione comporta anche la risoluzione della problematica relativa alla trasparenza nella attività amministrativa e  didattica nella scuola, soprattutto in riferimento alla richiesta di atti ricompresi negli archivi della scuola stessa.</a:t>
            </a:r>
          </a:p>
          <a:p>
            <a:pPr algn="l"/>
            <a:r>
              <a:rPr lang="it-IT" altLang="it-IT" b="1"/>
              <a:t> Attraverso l’istituto del diritto di accesso di cui all’articolo 22 legge 241/90 </a:t>
            </a:r>
            <a:r>
              <a:rPr lang="it-IT" altLang="it-IT" b="1" i="1" u="sng">
                <a:solidFill>
                  <a:srgbClr val="FFFF00"/>
                </a:solidFill>
              </a:rPr>
              <a:t>non è stato introdotto alcun tipo di azione popolare di controllo generalizzato sulla pubblica amministrazione( e quindi sull’attività didattica e amministrativa della scuola</a:t>
            </a:r>
            <a:r>
              <a:rPr lang="it-IT" altLang="it-IT" b="1"/>
              <a:t>)  in quanto tale diritto spetta soltanto  a coloro ai quali gli atti, di cui si domanda l’esibizione o l’acquisizione, si riferiscano direttamente o indirettamente, precisando che non si deve trattare necessariamente di una posizione qualificabile come diritto soggettivo o interesse legittimo, essendo sufficiente che la richiesta sia strumentale per la tutela di una posizione giuridicamente rilevante. Le modalità di esercizio del diritto di accesso ai documenti amministrativi  sono regolamentate dal capo V della Legge n. 241/1990, dalla legge n.15/2005. e dal D.P.R. n. 184/2006.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piè di pagina 1"/>
          <p:cNvSpPr>
            <a:spLocks noGrp="1"/>
          </p:cNvSpPr>
          <p:nvPr>
            <p:ph type="ftr" sz="quarter" idx="11"/>
          </p:nvPr>
        </p:nvSpPr>
        <p:spPr>
          <a:noFill/>
          <a:ln>
            <a:miter lim="800000"/>
            <a:headEnd/>
            <a:tailEnd/>
          </a:ln>
        </p:spPr>
        <p:txBody>
          <a:bodyPr/>
          <a:lstStyle/>
          <a:p>
            <a:r>
              <a:rPr lang="it-IT" altLang="it-IT" smtClean="0">
                <a:latin typeface="Arial" charset="0"/>
              </a:rPr>
              <a:t>Prof.Cons.Giuseppe Croce</a:t>
            </a:r>
          </a:p>
        </p:txBody>
      </p:sp>
      <p:sp>
        <p:nvSpPr>
          <p:cNvPr id="123907" name="Segnaposto numero diapositiva 2"/>
          <p:cNvSpPr>
            <a:spLocks noGrp="1"/>
          </p:cNvSpPr>
          <p:nvPr>
            <p:ph type="sldNum" sz="quarter" idx="12"/>
          </p:nvPr>
        </p:nvSpPr>
        <p:spPr>
          <a:noFill/>
          <a:ln>
            <a:miter lim="800000"/>
            <a:headEnd/>
            <a:tailEnd/>
          </a:ln>
        </p:spPr>
        <p:txBody>
          <a:bodyPr/>
          <a:lstStyle/>
          <a:p>
            <a:fld id="{FD53EC58-ED36-4F98-BB8E-3F7BAA300D6C}" type="slidenum">
              <a:rPr lang="it-IT" altLang="it-IT" smtClean="0">
                <a:latin typeface="Arial" charset="0"/>
              </a:rPr>
              <a:pPr/>
              <a:t>41</a:t>
            </a:fld>
            <a:endParaRPr lang="it-IT" altLang="it-IT" smtClean="0">
              <a:latin typeface="Arial" charset="0"/>
            </a:endParaRPr>
          </a:p>
        </p:txBody>
      </p:sp>
      <p:sp>
        <p:nvSpPr>
          <p:cNvPr id="123908" name="Rettangolo 3"/>
          <p:cNvSpPr>
            <a:spLocks noChangeArrowheads="1"/>
          </p:cNvSpPr>
          <p:nvPr/>
        </p:nvSpPr>
        <p:spPr bwMode="auto">
          <a:xfrm>
            <a:off x="76200" y="0"/>
            <a:ext cx="9067800" cy="5954713"/>
          </a:xfrm>
          <a:prstGeom prst="rect">
            <a:avLst/>
          </a:prstGeom>
          <a:noFill/>
          <a:ln w="9525">
            <a:noFill/>
            <a:miter lim="800000"/>
            <a:headEnd/>
            <a:tailEnd/>
          </a:ln>
        </p:spPr>
        <p:txBody>
          <a:bodyPr>
            <a:spAutoFit/>
          </a:bodyPr>
          <a:lstStyle/>
          <a:p>
            <a:pPr>
              <a:lnSpc>
                <a:spcPct val="150000"/>
              </a:lnSpc>
            </a:pPr>
            <a:r>
              <a:rPr lang="it-IT" altLang="it-IT" b="1" i="1" u="sng">
                <a:solidFill>
                  <a:srgbClr val="FFFF00"/>
                </a:solidFill>
                <a:latin typeface="Bookman Old Style" pitchFamily="18" charset="0"/>
                <a:cs typeface="Times New Roman" pitchFamily="18" charset="0"/>
              </a:rPr>
              <a:t>INTERRUZIONE DI UN SERVIZIO PUBBLICO O DI PUBBLICA NECESSITÀ (art. 331 c.p.) </a:t>
            </a:r>
            <a:endParaRPr lang="it-IT" altLang="it-IT" sz="1200">
              <a:solidFill>
                <a:srgbClr val="FFFF00"/>
              </a:solidFill>
              <a:latin typeface="Times New Roman" pitchFamily="18" charset="0"/>
              <a:cs typeface="Times New Roman" pitchFamily="18" charset="0"/>
            </a:endParaRPr>
          </a:p>
          <a:p>
            <a:pPr>
              <a:lnSpc>
                <a:spcPct val="150000"/>
              </a:lnSpc>
            </a:pPr>
            <a:r>
              <a:rPr lang="it-IT" altLang="it-IT">
                <a:solidFill>
                  <a:srgbClr val="FFFF00"/>
                </a:solidFill>
                <a:latin typeface="Bookman Old Style" pitchFamily="18" charset="0"/>
                <a:cs typeface="Times New Roman" pitchFamily="18" charset="0"/>
              </a:rPr>
              <a:t> </a:t>
            </a:r>
            <a:endParaRPr lang="it-IT" altLang="it-IT" sz="1200">
              <a:solidFill>
                <a:srgbClr val="FFFF00"/>
              </a:solidFill>
              <a:latin typeface="Times New Roman" pitchFamily="18" charset="0"/>
              <a:cs typeface="Times New Roman" pitchFamily="18" charset="0"/>
            </a:endParaRPr>
          </a:p>
          <a:p>
            <a:pPr algn="l">
              <a:lnSpc>
                <a:spcPct val="150000"/>
              </a:lnSpc>
            </a:pPr>
            <a:endParaRPr lang="it-IT" altLang="it-IT" sz="2000" b="1">
              <a:latin typeface="Bookman Old Style" pitchFamily="18" charset="0"/>
              <a:cs typeface="Times New Roman" pitchFamily="18" charset="0"/>
            </a:endParaRPr>
          </a:p>
          <a:p>
            <a:pPr algn="l">
              <a:lnSpc>
                <a:spcPct val="150000"/>
              </a:lnSpc>
            </a:pPr>
            <a:r>
              <a:rPr lang="it-IT" altLang="it-IT" sz="2000" b="1">
                <a:latin typeface="Bookman Old Style" pitchFamily="18" charset="0"/>
                <a:cs typeface="Times New Roman" pitchFamily="18" charset="0"/>
              </a:rPr>
              <a:t>Risponde di questo delitto chi, esercitando imprese di servizio pubblico o di pubblica necessità, interrompe il servizio, ovvero sospende il lavoro nei suoi stabilimenti, uffici o aziende, in modo da turbare la regolarità del servizio. Interrompere il servizio significa rompere la continuità, in modo che non si svolga più regolarmente. Sospendere il lavoro significa cessare temporaneamente l'attività. Il turbamento della regolarità del servizio è l'evento del reato, per cui questo si consuma col verificarsi di tale evenienza</a:t>
            </a:r>
            <a:endParaRPr lang="it-IT" altLang="it-IT" sz="2000"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7313" y="152400"/>
            <a:ext cx="9067800" cy="6705600"/>
          </a:xfrm>
        </p:spPr>
        <p:txBody>
          <a:bodyPr/>
          <a:lstStyle/>
          <a:p>
            <a:pPr marL="0" indent="0" algn="ctr" eaLnBrk="1" hangingPunct="1">
              <a:lnSpc>
                <a:spcPct val="150000"/>
              </a:lnSpc>
              <a:spcBef>
                <a:spcPct val="0"/>
              </a:spcBef>
              <a:spcAft>
                <a:spcPts val="0"/>
              </a:spcAft>
              <a:buFontTx/>
              <a:buNone/>
              <a:defRPr/>
            </a:pPr>
            <a:r>
              <a:rPr lang="it-IT" sz="2400" b="1" i="1" u="sng" kern="1200" dirty="0" smtClean="0">
                <a:solidFill>
                  <a:schemeClr val="accent6">
                    <a:lumMod val="50000"/>
                  </a:schemeClr>
                </a:solidFill>
                <a:latin typeface="Bookman Old Style"/>
                <a:ea typeface="Times New Roman"/>
              </a:rPr>
              <a:t>I </a:t>
            </a:r>
            <a:r>
              <a:rPr lang="it-IT" sz="2400" b="1" i="1" u="sng" kern="1200" dirty="0">
                <a:solidFill>
                  <a:schemeClr val="accent6">
                    <a:lumMod val="50000"/>
                  </a:schemeClr>
                </a:solidFill>
                <a:latin typeface="Bookman Old Style"/>
                <a:ea typeface="Times New Roman"/>
              </a:rPr>
              <a:t>DELITTI DEI PRIVATI CONTRO LA P.A.</a:t>
            </a:r>
            <a:endParaRPr lang="it-IT" sz="2400" b="1" i="1" kern="1200" dirty="0">
              <a:solidFill>
                <a:schemeClr val="accent6">
                  <a:lumMod val="50000"/>
                </a:schemeClr>
              </a:solidFill>
              <a:latin typeface="Times New Roman"/>
              <a:ea typeface="Times New Roman"/>
            </a:endParaRPr>
          </a:p>
          <a:p>
            <a:pPr marL="0" indent="0" algn="ctr">
              <a:buFontTx/>
              <a:buNone/>
              <a:defRPr/>
            </a:pPr>
            <a:r>
              <a:rPr lang="it-IT" b="1" i="1" dirty="0" smtClean="0">
                <a:solidFill>
                  <a:schemeClr val="bg1"/>
                </a:solidFill>
                <a:latin typeface="Arial Black" panose="020B0A04020102020204" pitchFamily="34" charset="0"/>
              </a:rPr>
              <a:t> </a:t>
            </a:r>
            <a:r>
              <a:rPr lang="it-IT" sz="2800" b="1" i="1" u="sng" dirty="0" smtClean="0">
                <a:solidFill>
                  <a:schemeClr val="bg1"/>
                </a:solidFill>
                <a:latin typeface="Arial Black" panose="020B0A04020102020204" pitchFamily="34" charset="0"/>
              </a:rPr>
              <a:t>Il docente è un pubblico ufficiale !!!</a:t>
            </a:r>
            <a:endParaRPr lang="it-IT" sz="2800" b="1" i="1" u="sng" dirty="0">
              <a:solidFill>
                <a:schemeClr val="bg1"/>
              </a:solidFill>
              <a:latin typeface="Arial Black" panose="020B0A04020102020204" pitchFamily="34" charset="0"/>
            </a:endParaRPr>
          </a:p>
          <a:p>
            <a:pPr marL="0" indent="0">
              <a:lnSpc>
                <a:spcPct val="150000"/>
              </a:lnSpc>
              <a:buFontTx/>
              <a:buNone/>
              <a:defRPr/>
            </a:pPr>
            <a:r>
              <a:rPr lang="it-IT" sz="1600" dirty="0" smtClean="0">
                <a:solidFill>
                  <a:schemeClr val="bg1"/>
                </a:solidFill>
                <a:latin typeface="Arial Black" panose="020B0A04020102020204" pitchFamily="34" charset="0"/>
              </a:rPr>
              <a:t>Il docente all’interno della scuola riveste il ruolo di pubblico ufficiale, sia che faccia lezioni o attività preparatoria o riceva i genitori. Offenderlo è considerato dal codice penale  delitto di “oltraggio al pubblico ufficiale”.</a:t>
            </a:r>
          </a:p>
          <a:p>
            <a:pPr>
              <a:lnSpc>
                <a:spcPct val="150000"/>
              </a:lnSpc>
              <a:defRPr/>
            </a:pPr>
            <a:r>
              <a:rPr lang="it-IT" sz="1600" dirty="0" smtClean="0">
                <a:solidFill>
                  <a:schemeClr val="bg1"/>
                </a:solidFill>
                <a:latin typeface="Arial Black" panose="020B0A04020102020204" pitchFamily="34" charset="0"/>
              </a:rPr>
              <a:t>La definizione di “pubblico ufficiale” la si trova nell’art.357 del c.p. comma 1 che recita testualmente: “</a:t>
            </a:r>
            <a:r>
              <a:rPr lang="it-IT" sz="1600" i="1" dirty="0" smtClean="0">
                <a:solidFill>
                  <a:schemeClr val="accent6">
                    <a:lumMod val="50000"/>
                  </a:schemeClr>
                </a:solidFill>
                <a:latin typeface="Arial Black" panose="020B0A04020102020204" pitchFamily="34" charset="0"/>
              </a:rPr>
              <a:t>Agli effetti della legge penale sono pubblici ufficiali coloro i quali esercitano una pubblica funzione legislativa, giudiziaria o amministrativa. Quindi tutti coloro che svolgono un lavoro nella Pubblica Amministrazione sono considerati “pubblici ufficiali” e l’offesa arrecata loro è perseguibile penalmente anche con la reclusione. </a:t>
            </a:r>
          </a:p>
          <a:p>
            <a:pPr>
              <a:lnSpc>
                <a:spcPct val="150000"/>
              </a:lnSpc>
              <a:defRPr/>
            </a:pPr>
            <a:r>
              <a:rPr lang="it-IT" sz="1600" i="1" dirty="0" smtClean="0">
                <a:solidFill>
                  <a:schemeClr val="accent6">
                    <a:lumMod val="50000"/>
                  </a:schemeClr>
                </a:solidFill>
                <a:latin typeface="Arial Black" panose="020B0A04020102020204" pitchFamily="34" charset="0"/>
              </a:rPr>
              <a:t>Conseguentemente l’art. 341 bis del Codice Penale prevede il delitto di oltraggio: “Chiunque, in luogo pubblico o aperto al pubblico e in presenza di più persone offende l’onore e il prestigio di un pubblico ufficiale mentre compie un atto d’ufficio ed a causa o nell’esercizio delle sue funzioni è punito con la reclusione fino a tre anni </a:t>
            </a:r>
            <a:r>
              <a:rPr lang="it-IT" sz="1600" dirty="0" smtClean="0">
                <a:solidFill>
                  <a:schemeClr val="accent6">
                    <a:lumMod val="50000"/>
                  </a:schemeClr>
                </a:solidFill>
                <a:latin typeface="Arial Black" panose="020B0A04020102020204" pitchFamily="34" charset="0"/>
              </a:rPr>
              <a:t>”</a:t>
            </a:r>
            <a:r>
              <a:rPr lang="it-IT" sz="1600" dirty="0" smtClean="0">
                <a:solidFill>
                  <a:schemeClr val="bg1"/>
                </a:solidFill>
                <a:latin typeface="Arial Black" panose="020B0A04020102020204" pitchFamily="34" charset="0"/>
              </a:rPr>
              <a:t>.</a:t>
            </a:r>
          </a:p>
          <a:p>
            <a:pPr>
              <a:lnSpc>
                <a:spcPct val="150000"/>
              </a:lnSpc>
              <a:defRPr/>
            </a:pPr>
            <a:endParaRPr lang="it-IT" sz="1600" dirty="0">
              <a:solidFill>
                <a:schemeClr val="bg1"/>
              </a:solidFill>
              <a:latin typeface="Arial Black" panose="020B0A04020102020204" pitchFamily="34" charset="0"/>
            </a:endParaRPr>
          </a:p>
        </p:txBody>
      </p:sp>
      <p:sp>
        <p:nvSpPr>
          <p:cNvPr id="4" name="Segnaposto piè di pagina 3"/>
          <p:cNvSpPr>
            <a:spLocks noGrp="1"/>
          </p:cNvSpPr>
          <p:nvPr>
            <p:ph type="ftr" sz="quarter" idx="11"/>
          </p:nvPr>
        </p:nvSpPr>
        <p:spPr>
          <a:xfrm>
            <a:off x="3124200" y="66198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r>
              <a:rPr lang="it-IT" sz="1050" b="1" dirty="0" err="1" smtClean="0">
                <a:solidFill>
                  <a:srgbClr val="009F00">
                    <a:lumMod val="50000"/>
                  </a:srgbClr>
                </a:solidFill>
              </a:rPr>
              <a:t>Prof.Cons.Giuseppe</a:t>
            </a:r>
            <a:r>
              <a:rPr lang="it-IT" sz="1050" b="1" dirty="0" smtClean="0">
                <a:solidFill>
                  <a:srgbClr val="009F00">
                    <a:lumMod val="50000"/>
                  </a:srgbClr>
                </a:solidFill>
              </a:rPr>
              <a:t> Croce</a:t>
            </a:r>
            <a:endParaRPr lang="it-IT" sz="1050" b="1" dirty="0">
              <a:solidFill>
                <a:srgbClr val="009F00">
                  <a:lumMod val="50000"/>
                </a:srgbClr>
              </a:solidFill>
            </a:endParaRPr>
          </a:p>
        </p:txBody>
      </p:sp>
      <p:sp>
        <p:nvSpPr>
          <p:cNvPr id="124932" name="Segnaposto numero diapositiva 4"/>
          <p:cNvSpPr>
            <a:spLocks noGrp="1"/>
          </p:cNvSpPr>
          <p:nvPr>
            <p:ph type="sldNum" sz="quarter" idx="12"/>
          </p:nvPr>
        </p:nvSpPr>
        <p:spPr>
          <a:noFill/>
          <a:ln>
            <a:miter lim="800000"/>
            <a:headEnd/>
            <a:tailEnd/>
          </a:ln>
        </p:spPr>
        <p:txBody>
          <a:bodyPr/>
          <a:lstStyle/>
          <a:p>
            <a:fld id="{3F9E16D0-B872-441E-8A64-DBCD6BF61F6A}" type="slidenum">
              <a:rPr lang="it-IT" altLang="it-IT" smtClean="0">
                <a:solidFill>
                  <a:srgbClr val="005000"/>
                </a:solidFill>
                <a:latin typeface="Arial" charset="0"/>
              </a:rPr>
              <a:pPr/>
              <a:t>42</a:t>
            </a:fld>
            <a:endParaRPr lang="it-IT" altLang="it-IT" smtClean="0">
              <a:solidFill>
                <a:srgbClr val="005000"/>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numero diapositiva 2"/>
          <p:cNvSpPr>
            <a:spLocks noGrp="1"/>
          </p:cNvSpPr>
          <p:nvPr>
            <p:ph type="sldNum" sz="quarter" idx="12"/>
          </p:nvPr>
        </p:nvSpPr>
        <p:spPr>
          <a:noFill/>
          <a:ln>
            <a:miter lim="800000"/>
            <a:headEnd/>
            <a:tailEnd/>
          </a:ln>
        </p:spPr>
        <p:txBody>
          <a:bodyPr/>
          <a:lstStyle/>
          <a:p>
            <a:fld id="{93A143BB-B980-4B1C-B5E8-2CD6A3FF6E1B}" type="slidenum">
              <a:rPr lang="it-IT" altLang="it-IT" smtClean="0">
                <a:latin typeface="Arial" charset="0"/>
              </a:rPr>
              <a:pPr/>
              <a:t>43</a:t>
            </a:fld>
            <a:endParaRPr lang="it-IT" altLang="it-IT" smtClean="0">
              <a:latin typeface="Arial" charset="0"/>
            </a:endParaRPr>
          </a:p>
        </p:txBody>
      </p:sp>
      <p:sp>
        <p:nvSpPr>
          <p:cNvPr id="4" name="Rettangolo 3"/>
          <p:cNvSpPr/>
          <p:nvPr/>
        </p:nvSpPr>
        <p:spPr>
          <a:xfrm>
            <a:off x="80963" y="23813"/>
            <a:ext cx="8763000" cy="7200900"/>
          </a:xfrm>
          <a:prstGeom prst="rect">
            <a:avLst/>
          </a:prstGeom>
        </p:spPr>
        <p:txBody>
          <a:bodyPr>
            <a:spAutoFit/>
          </a:bodyPr>
          <a:lstStyle/>
          <a:p>
            <a:pPr>
              <a:lnSpc>
                <a:spcPct val="150000"/>
              </a:lnSpc>
              <a:spcAft>
                <a:spcPts val="0"/>
              </a:spcAft>
              <a:defRPr/>
            </a:pPr>
            <a:r>
              <a:rPr lang="it-IT" sz="2000" b="1" i="1" u="sng" dirty="0">
                <a:solidFill>
                  <a:srgbClr val="FFFF00"/>
                </a:solidFill>
                <a:latin typeface="Bookman Old Style"/>
                <a:ea typeface="Times New Roman"/>
              </a:rPr>
              <a:t>I DELITTI DEI PRIVATI CONTRO LA P.A.</a:t>
            </a:r>
            <a:endParaRPr lang="it-IT" sz="2000" b="1" i="1" dirty="0">
              <a:solidFill>
                <a:srgbClr val="FFFF00"/>
              </a:solidFill>
              <a:latin typeface="Times New Roman"/>
              <a:ea typeface="Times New Roman"/>
            </a:endParaRPr>
          </a:p>
          <a:p>
            <a:pPr algn="l">
              <a:lnSpc>
                <a:spcPct val="150000"/>
              </a:lnSpc>
              <a:spcAft>
                <a:spcPts val="0"/>
              </a:spcAft>
              <a:defRPr/>
            </a:pPr>
            <a:endParaRPr lang="it-IT" sz="1400" b="1" i="1" u="sng" dirty="0">
              <a:latin typeface="Bookman Old Style"/>
              <a:ea typeface="Times New Roman"/>
            </a:endParaRPr>
          </a:p>
          <a:p>
            <a:pPr>
              <a:lnSpc>
                <a:spcPct val="150000"/>
              </a:lnSpc>
              <a:spcAft>
                <a:spcPts val="0"/>
              </a:spcAft>
              <a:defRPr/>
            </a:pPr>
            <a:r>
              <a:rPr lang="it-IT" b="1" i="1" u="sng" dirty="0">
                <a:latin typeface="Bookman Old Style"/>
                <a:ea typeface="Times New Roman"/>
              </a:rPr>
              <a:t>VIOLENZA O MINACCIA A UN PUBBLICO UFFICIALE (art. 336 c.p.) </a:t>
            </a:r>
            <a:endParaRPr lang="it-IT" dirty="0">
              <a:latin typeface="Times New Roman"/>
              <a:ea typeface="Times New Roman"/>
            </a:endParaRPr>
          </a:p>
          <a:p>
            <a:pPr algn="l">
              <a:lnSpc>
                <a:spcPct val="150000"/>
              </a:lnSpc>
              <a:spcAft>
                <a:spcPts val="0"/>
              </a:spcAft>
              <a:defRPr/>
            </a:pPr>
            <a:r>
              <a:rPr lang="it-IT" sz="1400" b="1" dirty="0">
                <a:latin typeface="Bookman Old Style"/>
                <a:ea typeface="Times New Roman"/>
              </a:rPr>
              <a:t>La norma punisce chiunque usa violenza o minaccia a un pubblico ufficiale o ad un incaricato di un pubblico servizio per costringerlo:</a:t>
            </a:r>
            <a:endParaRPr lang="it-IT" sz="1400" b="1" dirty="0">
              <a:latin typeface="Times New Roman"/>
              <a:ea typeface="Times New Roman"/>
            </a:endParaRPr>
          </a:p>
          <a:p>
            <a:pPr marL="342900" indent="-342900" algn="l">
              <a:lnSpc>
                <a:spcPct val="150000"/>
              </a:lnSpc>
              <a:spcAft>
                <a:spcPts val="0"/>
              </a:spcAft>
              <a:buFontTx/>
              <a:buAutoNum type="alphaLcParenR"/>
              <a:defRPr/>
            </a:pPr>
            <a:r>
              <a:rPr lang="it-IT" sz="1400" b="1" dirty="0">
                <a:latin typeface="Bookman Old Style"/>
                <a:ea typeface="Times New Roman"/>
              </a:rPr>
              <a:t>a fare un atto contrario ai propri doveri o ad omettere un atto dell'ufficio o del servizio</a:t>
            </a:r>
          </a:p>
          <a:p>
            <a:pPr marL="342900" indent="-342900" algn="l">
              <a:lnSpc>
                <a:spcPct val="150000"/>
              </a:lnSpc>
              <a:spcAft>
                <a:spcPts val="0"/>
              </a:spcAft>
              <a:buFontTx/>
              <a:buAutoNum type="alphaLcParenR"/>
              <a:defRPr/>
            </a:pPr>
            <a:r>
              <a:rPr lang="it-IT" sz="1400" b="1" dirty="0">
                <a:latin typeface="Bookman Old Style"/>
                <a:ea typeface="Times New Roman"/>
              </a:rPr>
              <a:t>a compiere un atto del proprio ufficio o servizio o per influire comunque su di esso </a:t>
            </a:r>
          </a:p>
          <a:p>
            <a:pPr algn="l">
              <a:lnSpc>
                <a:spcPct val="150000"/>
              </a:lnSpc>
              <a:spcAft>
                <a:spcPts val="0"/>
              </a:spcAft>
              <a:defRPr/>
            </a:pPr>
            <a:r>
              <a:rPr lang="it-IT" sz="1400" b="1" dirty="0">
                <a:latin typeface="Bookman Old Style"/>
                <a:ea typeface="Times New Roman"/>
              </a:rPr>
              <a:t>L’oggetto del delitto è la tutela del buon andamento della amministrazione da condotte idonee a condizionarne le decisioni.  E’ raro che  dirigenti scolastici  denuncino  taluno per questo titolo di reato e ciò è alquanto anomalo e allora si ponga mente ciò che accade, ad esempio, nei casi delle cosiddette autogestioni od a occupazioni di scuole, quando dirigenti, docenti e personale ATA  sono costretti a subire la prevaricazione degli studenti o di estranei che ad essi si accompagnano, per un presunto esercizio di diritto allo studio, quando trattasi di commissione di veri e propri delitti. Evidentemente  non si procede a tali denunce per cosiddetto quieto vivere, ma appare lampante a tutti che è stata condotta lassista non fa che ingenerare nella opinione di studenti o di altri che ciò che è delitto, al contrario, è legittimo esercizio di un diritto.</a:t>
            </a:r>
            <a:endParaRPr lang="it-IT" sz="1400" b="1" dirty="0">
              <a:latin typeface="Times New Roman"/>
              <a:ea typeface="Times New Roman"/>
            </a:endParaRPr>
          </a:p>
          <a:p>
            <a:pPr algn="l">
              <a:lnSpc>
                <a:spcPct val="150000"/>
              </a:lnSpc>
              <a:spcAft>
                <a:spcPts val="0"/>
              </a:spcAft>
              <a:defRPr/>
            </a:pPr>
            <a:r>
              <a:rPr lang="it-IT" sz="1400" b="1" dirty="0">
                <a:latin typeface="Bookman Old Style"/>
                <a:ea typeface="Times New Roman"/>
              </a:rPr>
              <a:t>Non si ritiene opportuno in questa sede trattare dei delitti contro la persona ( lesioni, minacce, ingiurie, percosse ) sia perché trattasi di </a:t>
            </a:r>
            <a:r>
              <a:rPr lang="it-IT" sz="1400" b="1" dirty="0" err="1">
                <a:latin typeface="Bookman Old Style"/>
                <a:ea typeface="Times New Roman"/>
              </a:rPr>
              <a:t>fattispeci</a:t>
            </a:r>
            <a:r>
              <a:rPr lang="it-IT" sz="1400" b="1" dirty="0">
                <a:latin typeface="Bookman Old Style"/>
                <a:ea typeface="Times New Roman"/>
              </a:rPr>
              <a:t> non rientranti nel delitto che si è esaminato, sia perché si rientra nella sfera del privato.</a:t>
            </a:r>
            <a:r>
              <a:rPr lang="it-IT" dirty="0">
                <a:latin typeface="Bookman Old Style"/>
                <a:ea typeface="Times New Roman"/>
                <a:cs typeface="Times New Roman"/>
              </a:rPr>
              <a:t/>
            </a:r>
            <a:br>
              <a:rPr lang="it-IT" dirty="0">
                <a:latin typeface="Bookman Old Style"/>
                <a:ea typeface="Times New Roman"/>
                <a:cs typeface="Times New Roman"/>
              </a:rPr>
            </a:br>
            <a:endParaRPr lang="it-IT" dirty="0">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numero diapositiva 1"/>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850C4CE-E1A2-4D20-B09B-41A36C409E71}" type="slidenum">
              <a:rPr lang="it-IT" altLang="it-IT" smtClean="0">
                <a:latin typeface="Arial" charset="0"/>
              </a:rPr>
              <a:pPr/>
              <a:t>44</a:t>
            </a:fld>
            <a:endParaRPr lang="it-IT" altLang="it-IT" smtClean="0">
              <a:latin typeface="Arial" charset="0"/>
            </a:endParaRPr>
          </a:p>
        </p:txBody>
      </p:sp>
      <p:sp>
        <p:nvSpPr>
          <p:cNvPr id="4" name="Pergamena 2 3"/>
          <p:cNvSpPr/>
          <p:nvPr/>
        </p:nvSpPr>
        <p:spPr>
          <a:xfrm>
            <a:off x="827088" y="692150"/>
            <a:ext cx="7993062" cy="4538663"/>
          </a:xfrm>
          <a:prstGeom prst="horizontalScroll">
            <a:avLst/>
          </a:prstGeom>
          <a:blipFill>
            <a:blip r:embed="rId2" cstate="print"/>
            <a:tile tx="0" ty="0" sx="100000" sy="100000" flip="none" algn="tl"/>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it-IT">
              <a:solidFill>
                <a:prstClr val="white"/>
              </a:solidFill>
            </a:endParaRPr>
          </a:p>
        </p:txBody>
      </p:sp>
      <p:pic>
        <p:nvPicPr>
          <p:cNvPr id="126980" name="Picture 2" descr="C:\Users\Giuseppe Renato\Pictures\thank_you_001.gif"/>
          <p:cNvPicPr>
            <a:picLocks noChangeAspect="1" noChangeArrowheads="1" noCrop="1"/>
          </p:cNvPicPr>
          <p:nvPr/>
        </p:nvPicPr>
        <p:blipFill>
          <a:blip r:embed="rId3" cstate="print"/>
          <a:srcRect/>
          <a:stretch>
            <a:fillRect/>
          </a:stretch>
        </p:blipFill>
        <p:spPr bwMode="auto">
          <a:xfrm>
            <a:off x="2771775" y="1125538"/>
            <a:ext cx="4332288" cy="2327275"/>
          </a:xfrm>
          <a:prstGeom prst="rect">
            <a:avLst/>
          </a:prstGeom>
          <a:noFill/>
          <a:ln w="9525">
            <a:noFill/>
            <a:miter lim="800000"/>
            <a:headEnd/>
            <a:tailEnd/>
          </a:ln>
        </p:spPr>
      </p:pic>
      <p:sp>
        <p:nvSpPr>
          <p:cNvPr id="126981" name="Segnaposto piè di pagina 2"/>
          <p:cNvSpPr>
            <a:spLocks noGrp="1"/>
          </p:cNvSpPr>
          <p:nvPr>
            <p:ph type="ftr" sz="quarter" idx="11"/>
          </p:nvPr>
        </p:nvSpPr>
        <p:spPr bwMode="auto">
          <a:xfrm>
            <a:off x="-1404938" y="6473825"/>
            <a:ext cx="3581401" cy="384175"/>
          </a:xfrm>
          <a:noFill/>
          <a:ln>
            <a:miter lim="800000"/>
            <a:headEnd/>
            <a:tailEnd/>
          </a:ln>
        </p:spPr>
        <p:txBody>
          <a:bodyPr wrap="square" lIns="91440" tIns="45720" rIns="91440" bIns="45720" numCol="1" compatLnSpc="1">
            <a:prstTxWarp prst="textNoShape">
              <a:avLst/>
            </a:prstTxWarp>
          </a:bodyPr>
          <a:lstStyle/>
          <a:p>
            <a:r>
              <a:rPr lang="it-IT" altLang="it-IT" smtClean="0">
                <a:latin typeface="Arial" charset="0"/>
              </a:rPr>
              <a:t>Prof. Giuseppe Renato Croce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descr="Maglia viola"/>
          <p:cNvSpPr>
            <a:spLocks noGrp="1" noChangeArrowheads="1"/>
          </p:cNvSpPr>
          <p:nvPr>
            <p:ph type="body" idx="1"/>
          </p:nvPr>
        </p:nvSpPr>
        <p:spPr>
          <a:xfrm>
            <a:off x="0" y="0"/>
            <a:ext cx="9144000" cy="6858000"/>
          </a:xfrm>
          <a:blipFill dpi="0" rotWithShape="1">
            <a:blip r:embed="rId2" cstate="print"/>
            <a:srcRect/>
            <a:tile tx="0" ty="0" sx="100000" sy="100000" flip="none" algn="tl"/>
          </a:blipFill>
        </p:spPr>
        <p:txBody>
          <a:bodyPr/>
          <a:lstStyle/>
          <a:p>
            <a:pPr algn="ctr">
              <a:lnSpc>
                <a:spcPct val="80000"/>
              </a:lnSpc>
              <a:buFont typeface="Wingdings" pitchFamily="2" charset="2"/>
              <a:buNone/>
            </a:pPr>
            <a:endParaRPr lang="it-IT" altLang="it-IT" sz="900" b="1" i="1" smtClean="0">
              <a:solidFill>
                <a:srgbClr val="FFFF00"/>
              </a:solidFill>
              <a:latin typeface="Bookman Old Style" pitchFamily="18" charset="0"/>
              <a:cs typeface="Times New Roman" pitchFamily="18" charset="0"/>
            </a:endParaRPr>
          </a:p>
          <a:p>
            <a:pPr algn="ctr">
              <a:lnSpc>
                <a:spcPct val="80000"/>
              </a:lnSpc>
              <a:buFont typeface="Wingdings" pitchFamily="2" charset="2"/>
              <a:buNone/>
            </a:pPr>
            <a:endParaRPr lang="it-IT" altLang="it-IT" sz="900" b="1" i="1" smtClean="0">
              <a:solidFill>
                <a:srgbClr val="FFFF00"/>
              </a:solidFill>
              <a:latin typeface="Bookman Old Style" pitchFamily="18" charset="0"/>
              <a:cs typeface="Times New Roman" pitchFamily="18" charset="0"/>
            </a:endParaRPr>
          </a:p>
          <a:p>
            <a:pPr algn="ctr">
              <a:lnSpc>
                <a:spcPct val="80000"/>
              </a:lnSpc>
              <a:buFont typeface="Wingdings" pitchFamily="2" charset="2"/>
              <a:buNone/>
            </a:pPr>
            <a:endParaRPr lang="it-IT" altLang="it-IT" sz="900" b="1" i="1" smtClean="0">
              <a:solidFill>
                <a:srgbClr val="FFFF00"/>
              </a:solidFill>
              <a:latin typeface="Bookman Old Style" pitchFamily="18" charset="0"/>
              <a:cs typeface="Times New Roman" pitchFamily="18" charset="0"/>
            </a:endParaRPr>
          </a:p>
          <a:p>
            <a:pPr algn="ctr">
              <a:lnSpc>
                <a:spcPct val="80000"/>
              </a:lnSpc>
              <a:buFont typeface="Wingdings" pitchFamily="2" charset="2"/>
              <a:buNone/>
            </a:pPr>
            <a:endParaRPr lang="it-IT" altLang="it-IT" sz="900" b="1" i="1" smtClean="0">
              <a:solidFill>
                <a:srgbClr val="FFFF00"/>
              </a:solidFill>
              <a:latin typeface="Bookman Old Style" pitchFamily="18" charset="0"/>
              <a:cs typeface="Times New Roman" pitchFamily="18" charset="0"/>
            </a:endParaRPr>
          </a:p>
          <a:p>
            <a:pPr algn="ctr">
              <a:lnSpc>
                <a:spcPct val="80000"/>
              </a:lnSpc>
              <a:buFont typeface="Wingdings" pitchFamily="2" charset="2"/>
              <a:buNone/>
            </a:pPr>
            <a:endParaRPr lang="it-IT" altLang="it-IT" sz="1800" b="1" i="1" smtClean="0">
              <a:solidFill>
                <a:srgbClr val="FFFF00"/>
              </a:solidFill>
              <a:latin typeface="Bookman Old Style" pitchFamily="18" charset="0"/>
              <a:cs typeface="Times New Roman" pitchFamily="18" charset="0"/>
            </a:endParaRPr>
          </a:p>
          <a:p>
            <a:pPr algn="ctr">
              <a:lnSpc>
                <a:spcPct val="80000"/>
              </a:lnSpc>
              <a:buFont typeface="Wingdings" pitchFamily="2" charset="2"/>
              <a:buNone/>
            </a:pPr>
            <a:endParaRPr lang="it-IT" altLang="it-IT" sz="1800" b="1" i="1" smtClean="0">
              <a:solidFill>
                <a:srgbClr val="FFFF00"/>
              </a:solidFill>
              <a:latin typeface="Bookman Old Style" pitchFamily="18" charset="0"/>
              <a:cs typeface="Times New Roman" pitchFamily="18" charset="0"/>
            </a:endParaRPr>
          </a:p>
          <a:p>
            <a:pPr>
              <a:lnSpc>
                <a:spcPct val="80000"/>
              </a:lnSpc>
              <a:buFont typeface="Wingdings" pitchFamily="2" charset="2"/>
              <a:buNone/>
            </a:pPr>
            <a:endParaRPr lang="it-IT" altLang="it-IT" sz="1400" b="1" i="1" smtClean="0">
              <a:solidFill>
                <a:srgbClr val="FFFF00"/>
              </a:solidFill>
              <a:latin typeface="Bookman Old Style" pitchFamily="18" charset="0"/>
              <a:cs typeface="Times New Roman" pitchFamily="18" charset="0"/>
            </a:endParaRPr>
          </a:p>
          <a:p>
            <a:pPr>
              <a:lnSpc>
                <a:spcPct val="80000"/>
              </a:lnSpc>
              <a:buFont typeface="Wingdings" pitchFamily="2" charset="2"/>
              <a:buNone/>
            </a:pPr>
            <a:r>
              <a:rPr lang="it-IT" altLang="it-IT" sz="1400" b="1" i="1" smtClean="0">
                <a:solidFill>
                  <a:srgbClr val="FFFF00"/>
                </a:solidFill>
                <a:latin typeface="Bookman Old Style" pitchFamily="18" charset="0"/>
                <a:cs typeface="Times New Roman" pitchFamily="18" charset="0"/>
              </a:rPr>
              <a:t>Nessuno può essere punito se non in forza di una legge che sia  entrata  in vigore prima</a:t>
            </a:r>
          </a:p>
          <a:p>
            <a:pPr>
              <a:lnSpc>
                <a:spcPct val="80000"/>
              </a:lnSpc>
              <a:buFont typeface="Wingdings" pitchFamily="2" charset="2"/>
              <a:buNone/>
            </a:pPr>
            <a:r>
              <a:rPr lang="it-IT" altLang="it-IT" sz="1400" b="1" i="1" smtClean="0">
                <a:solidFill>
                  <a:srgbClr val="FFFF00"/>
                </a:solidFill>
                <a:latin typeface="Bookman Old Style" pitchFamily="18" charset="0"/>
                <a:cs typeface="Times New Roman" pitchFamily="18" charset="0"/>
              </a:rPr>
              <a:t>dell’atto commesso e nessuno può essere sottoposto a misura di sicurezza se non nei casi</a:t>
            </a:r>
          </a:p>
          <a:p>
            <a:pPr>
              <a:lnSpc>
                <a:spcPct val="80000"/>
              </a:lnSpc>
              <a:buFont typeface="Wingdings" pitchFamily="2" charset="2"/>
              <a:buNone/>
            </a:pPr>
            <a:r>
              <a:rPr lang="it-IT" altLang="it-IT" sz="1400" b="1" i="1" smtClean="0">
                <a:solidFill>
                  <a:srgbClr val="FFFF00"/>
                </a:solidFill>
                <a:latin typeface="Bookman Old Style" pitchFamily="18" charset="0"/>
                <a:cs typeface="Times New Roman" pitchFamily="18" charset="0"/>
              </a:rPr>
              <a:t>previsti dalla legge. </a:t>
            </a:r>
            <a:r>
              <a:rPr lang="it-IT" altLang="it-IT" sz="1400" b="1" i="1" smtClean="0">
                <a:solidFill>
                  <a:srgbClr val="FFFF00"/>
                </a:solidFill>
                <a:latin typeface="Bookman Old Style" pitchFamily="18" charset="0"/>
                <a:cs typeface="Arial" charset="0"/>
              </a:rPr>
              <a:t>L’imputato non è considerato colpevole sino alla condanna definitiva</a:t>
            </a:r>
          </a:p>
          <a:p>
            <a:pPr algn="ctr">
              <a:lnSpc>
                <a:spcPct val="80000"/>
              </a:lnSpc>
              <a:buFont typeface="Wingdings" pitchFamily="2" charset="2"/>
              <a:buNone/>
            </a:pPr>
            <a:endParaRPr lang="it-IT" altLang="it-IT" sz="1400" b="1" i="1" smtClean="0">
              <a:solidFill>
                <a:srgbClr val="FFFF00"/>
              </a:solidFill>
              <a:latin typeface="Microsoft Sans Serif" pitchFamily="34" charset="0"/>
              <a:cs typeface="Arial" charset="0"/>
            </a:endParaRPr>
          </a:p>
          <a:p>
            <a:pPr>
              <a:lnSpc>
                <a:spcPct val="80000"/>
              </a:lnSpc>
              <a:buFont typeface="Wingdings" pitchFamily="2" charset="2"/>
              <a:buNone/>
            </a:pPr>
            <a:r>
              <a:rPr lang="it-IT" altLang="it-IT" sz="1400" b="1" i="1" u="sng" smtClean="0">
                <a:solidFill>
                  <a:srgbClr val="FFFF00"/>
                </a:solidFill>
                <a:cs typeface="Times New Roman" pitchFamily="18" charset="0"/>
              </a:rPr>
              <a:t>RISERVA DI LEGGE</a:t>
            </a:r>
            <a:r>
              <a:rPr lang="it-IT" altLang="it-IT" sz="1400" smtClean="0">
                <a:solidFill>
                  <a:srgbClr val="FFFF00"/>
                </a:solidFill>
                <a:cs typeface="Times New Roman" pitchFamily="18" charset="0"/>
              </a:rPr>
              <a:t>:</a:t>
            </a:r>
            <a:r>
              <a:rPr lang="it-IT" altLang="it-IT" sz="1400" smtClean="0">
                <a:cs typeface="Times New Roman" pitchFamily="18" charset="0"/>
              </a:rPr>
              <a:t> </a:t>
            </a:r>
            <a:r>
              <a:rPr lang="it-IT" altLang="it-IT" sz="1400" b="1" i="1" smtClean="0">
                <a:cs typeface="Times New Roman" pitchFamily="18" charset="0"/>
              </a:rPr>
              <a:t>nessuno può essere punito per un fatto che non si espressamente previsto   </a:t>
            </a:r>
          </a:p>
          <a:p>
            <a:pPr>
              <a:lnSpc>
                <a:spcPct val="80000"/>
              </a:lnSpc>
              <a:buFont typeface="Wingdings" pitchFamily="2" charset="2"/>
              <a:buNone/>
            </a:pPr>
            <a:r>
              <a:rPr lang="it-IT" altLang="it-IT" sz="1400" b="1" i="1" smtClean="0">
                <a:cs typeface="Times New Roman" pitchFamily="18" charset="0"/>
              </a:rPr>
              <a:t>                                  come reato dalla legge</a:t>
            </a:r>
            <a:endParaRPr lang="it-IT" altLang="it-IT" sz="1400" b="1" i="1" u="sng" smtClean="0">
              <a:solidFill>
                <a:srgbClr val="FFFF00"/>
              </a:solidFill>
              <a:cs typeface="Times New Roman" pitchFamily="18" charset="0"/>
            </a:endParaRPr>
          </a:p>
          <a:p>
            <a:pPr algn="ctr">
              <a:lnSpc>
                <a:spcPct val="80000"/>
              </a:lnSpc>
              <a:buFont typeface="Wingdings" pitchFamily="2" charset="2"/>
              <a:buNone/>
            </a:pPr>
            <a:endParaRPr lang="it-IT" altLang="it-IT" sz="1400" b="1" i="1" u="sng" smtClean="0">
              <a:solidFill>
                <a:srgbClr val="FFFF00"/>
              </a:solidFill>
              <a:cs typeface="Times New Roman" pitchFamily="18" charset="0"/>
            </a:endParaRPr>
          </a:p>
          <a:p>
            <a:pPr>
              <a:lnSpc>
                <a:spcPct val="80000"/>
              </a:lnSpc>
              <a:buFont typeface="Wingdings" pitchFamily="2" charset="2"/>
              <a:buNone/>
            </a:pPr>
            <a:r>
              <a:rPr lang="it-IT" altLang="it-IT" sz="1400" b="1" i="1" u="sng" smtClean="0">
                <a:solidFill>
                  <a:srgbClr val="FFFF00"/>
                </a:solidFill>
                <a:cs typeface="Times New Roman" pitchFamily="18" charset="0"/>
              </a:rPr>
              <a:t>PRINCIPIO DI IRRETROATTIVITÀ</a:t>
            </a:r>
            <a:r>
              <a:rPr lang="it-IT" altLang="it-IT" sz="1400" smtClean="0">
                <a:cs typeface="Times New Roman" pitchFamily="18" charset="0"/>
              </a:rPr>
              <a:t>: </a:t>
            </a:r>
            <a:r>
              <a:rPr lang="it-IT" altLang="it-IT" sz="1400" b="1" i="1" smtClean="0">
                <a:cs typeface="Times New Roman" pitchFamily="18" charset="0"/>
              </a:rPr>
              <a:t>nessuno può essere punito se non in forza di una legge che sia </a:t>
            </a:r>
          </a:p>
          <a:p>
            <a:pPr>
              <a:lnSpc>
                <a:spcPct val="80000"/>
              </a:lnSpc>
              <a:buFont typeface="Wingdings" pitchFamily="2" charset="2"/>
              <a:buNone/>
            </a:pPr>
            <a:r>
              <a:rPr lang="it-IT" altLang="it-IT" sz="1400" b="1" i="1" smtClean="0">
                <a:cs typeface="Times New Roman" pitchFamily="18" charset="0"/>
              </a:rPr>
              <a:t>                                                           entrata in vigore prima del fatto commesso ( art. 25 Cost.);</a:t>
            </a:r>
          </a:p>
          <a:p>
            <a:pPr algn="ctr">
              <a:lnSpc>
                <a:spcPct val="80000"/>
              </a:lnSpc>
              <a:buFont typeface="Wingdings" pitchFamily="2" charset="2"/>
              <a:buChar char="•"/>
            </a:pPr>
            <a:endParaRPr lang="it-IT" altLang="it-IT" sz="1400" b="1" i="1" u="sng" smtClean="0">
              <a:solidFill>
                <a:srgbClr val="FFFF0F"/>
              </a:solidFill>
              <a:cs typeface="Times New Roman" pitchFamily="18" charset="0"/>
            </a:endParaRPr>
          </a:p>
          <a:p>
            <a:pPr>
              <a:lnSpc>
                <a:spcPct val="80000"/>
              </a:lnSpc>
              <a:buFont typeface="Wingdings" pitchFamily="2" charset="2"/>
              <a:buNone/>
            </a:pPr>
            <a:r>
              <a:rPr lang="it-IT" altLang="it-IT" sz="1400" b="1" i="1" u="sng" smtClean="0">
                <a:solidFill>
                  <a:srgbClr val="FFFF0F"/>
                </a:solidFill>
                <a:cs typeface="Times New Roman" pitchFamily="18" charset="0"/>
              </a:rPr>
              <a:t>DIVIETO DI ANALOGIA</a:t>
            </a:r>
            <a:r>
              <a:rPr lang="it-IT" altLang="it-IT" sz="1400" i="1" u="sng" smtClean="0">
                <a:solidFill>
                  <a:srgbClr val="FFFF0F"/>
                </a:solidFill>
                <a:cs typeface="Times New Roman" pitchFamily="18" charset="0"/>
              </a:rPr>
              <a:t>:</a:t>
            </a:r>
            <a:r>
              <a:rPr lang="it-IT" altLang="it-IT" sz="1400" smtClean="0">
                <a:cs typeface="Times New Roman" pitchFamily="18" charset="0"/>
              </a:rPr>
              <a:t> </a:t>
            </a:r>
            <a:r>
              <a:rPr lang="it-IT" altLang="it-IT" sz="1400" b="1" i="1" smtClean="0">
                <a:cs typeface="Times New Roman" pitchFamily="18" charset="0"/>
              </a:rPr>
              <a:t>la norma penale si applica solo ai casi espressamente disciplinati, peraltro   </a:t>
            </a:r>
          </a:p>
          <a:p>
            <a:pPr>
              <a:lnSpc>
                <a:spcPct val="80000"/>
              </a:lnSpc>
              <a:buFont typeface="Wingdings" pitchFamily="2" charset="2"/>
              <a:buNone/>
            </a:pPr>
            <a:r>
              <a:rPr lang="it-IT" altLang="it-IT" sz="1400" b="1" i="1" smtClean="0">
                <a:cs typeface="Times New Roman" pitchFamily="18" charset="0"/>
              </a:rPr>
              <a:t>                                         l’analogia è ammessa solo quando la norma da applicare sia più favorevole   </a:t>
            </a:r>
          </a:p>
          <a:p>
            <a:pPr>
              <a:lnSpc>
                <a:spcPct val="80000"/>
              </a:lnSpc>
              <a:buFont typeface="Wingdings" pitchFamily="2" charset="2"/>
              <a:buNone/>
            </a:pPr>
            <a:r>
              <a:rPr lang="it-IT" altLang="it-IT" sz="1400" b="1" i="1" smtClean="0">
                <a:cs typeface="Times New Roman" pitchFamily="18" charset="0"/>
              </a:rPr>
              <a:t>                                        al reo (analogia in bonam partem);</a:t>
            </a:r>
          </a:p>
          <a:p>
            <a:pPr algn="ctr">
              <a:lnSpc>
                <a:spcPct val="80000"/>
              </a:lnSpc>
              <a:buFont typeface="Wingdings" pitchFamily="2" charset="2"/>
              <a:buChar char="•"/>
            </a:pPr>
            <a:endParaRPr lang="it-IT" altLang="it-IT" sz="1400" b="1" i="1" u="sng" smtClean="0">
              <a:solidFill>
                <a:srgbClr val="FFFF0F"/>
              </a:solidFill>
              <a:cs typeface="Times New Roman" pitchFamily="18" charset="0"/>
            </a:endParaRPr>
          </a:p>
          <a:p>
            <a:pPr>
              <a:lnSpc>
                <a:spcPct val="80000"/>
              </a:lnSpc>
              <a:buFont typeface="Wingdings" pitchFamily="2" charset="2"/>
              <a:buNone/>
            </a:pPr>
            <a:r>
              <a:rPr lang="it-IT" altLang="it-IT" sz="1400" b="1" i="1" u="sng" smtClean="0">
                <a:solidFill>
                  <a:srgbClr val="FFFF0F"/>
                </a:solidFill>
                <a:cs typeface="Times New Roman" pitchFamily="18" charset="0"/>
              </a:rPr>
              <a:t>PRINCIPIO D'OGGETTIVITÀ GIURIDICA</a:t>
            </a:r>
            <a:r>
              <a:rPr lang="it-IT" altLang="it-IT" sz="1400" smtClean="0">
                <a:cs typeface="Times New Roman" pitchFamily="18" charset="0"/>
              </a:rPr>
              <a:t>: </a:t>
            </a:r>
            <a:r>
              <a:rPr lang="it-IT" altLang="it-IT" sz="1400" b="1" i="1" smtClean="0">
                <a:cs typeface="Times New Roman" pitchFamily="18" charset="0"/>
              </a:rPr>
              <a:t>la norma penale deve tutelare soltanto beni o interessi </a:t>
            </a:r>
          </a:p>
          <a:p>
            <a:pPr>
              <a:lnSpc>
                <a:spcPct val="80000"/>
              </a:lnSpc>
              <a:buFont typeface="Wingdings" pitchFamily="2" charset="2"/>
              <a:buNone/>
            </a:pPr>
            <a:r>
              <a:rPr lang="it-IT" altLang="it-IT" sz="1400" b="1" i="1" smtClean="0">
                <a:cs typeface="Times New Roman" pitchFamily="18" charset="0"/>
              </a:rPr>
              <a:t>                                                                      costituzionalmente rilevanti;</a:t>
            </a:r>
          </a:p>
          <a:p>
            <a:pPr algn="ctr">
              <a:lnSpc>
                <a:spcPct val="80000"/>
              </a:lnSpc>
              <a:buFont typeface="Wingdings" pitchFamily="2" charset="2"/>
              <a:buNone/>
            </a:pPr>
            <a:endParaRPr lang="it-IT" altLang="it-IT" sz="1400" b="1" i="1" u="sng" smtClean="0">
              <a:solidFill>
                <a:srgbClr val="FFFF0F"/>
              </a:solidFill>
              <a:cs typeface="Times New Roman" pitchFamily="18" charset="0"/>
            </a:endParaRPr>
          </a:p>
          <a:p>
            <a:pPr>
              <a:lnSpc>
                <a:spcPct val="80000"/>
              </a:lnSpc>
              <a:buFont typeface="Wingdings" pitchFamily="2" charset="2"/>
              <a:buNone/>
            </a:pPr>
            <a:r>
              <a:rPr lang="it-IT" altLang="it-IT" sz="1400" b="1" i="1" u="sng" smtClean="0">
                <a:solidFill>
                  <a:srgbClr val="FFFF0F"/>
                </a:solidFill>
                <a:cs typeface="Times New Roman" pitchFamily="18" charset="0"/>
              </a:rPr>
              <a:t>PRINCIPIO DI PERSONALITÀ</a:t>
            </a:r>
            <a:r>
              <a:rPr lang="it-IT" altLang="it-IT" sz="1400" smtClean="0">
                <a:cs typeface="Times New Roman" pitchFamily="18" charset="0"/>
              </a:rPr>
              <a:t> : </a:t>
            </a:r>
            <a:r>
              <a:rPr lang="it-IT" altLang="it-IT" sz="1400" b="1" i="1" smtClean="0">
                <a:cs typeface="Times New Roman" pitchFamily="18" charset="0"/>
              </a:rPr>
              <a:t>il reo è responsabile solo dei fatti a lui riferibili a titolo di dolo o </a:t>
            </a:r>
          </a:p>
          <a:p>
            <a:pPr>
              <a:lnSpc>
                <a:spcPct val="80000"/>
              </a:lnSpc>
              <a:buFont typeface="Wingdings" pitchFamily="2" charset="2"/>
              <a:buNone/>
            </a:pPr>
            <a:r>
              <a:rPr lang="it-IT" altLang="it-IT" sz="1400" b="1" i="1" smtClean="0">
                <a:cs typeface="Times New Roman" pitchFamily="18" charset="0"/>
              </a:rPr>
              <a:t>                                                    colpa ( nullum crimen sine culpa ;</a:t>
            </a:r>
          </a:p>
          <a:p>
            <a:pPr algn="ctr">
              <a:lnSpc>
                <a:spcPct val="80000"/>
              </a:lnSpc>
              <a:buFont typeface="Wingdings" pitchFamily="2" charset="2"/>
              <a:buChar char="•"/>
            </a:pPr>
            <a:endParaRPr lang="it-IT" altLang="it-IT" sz="1400" b="1" i="1" u="sng" smtClean="0">
              <a:solidFill>
                <a:srgbClr val="FFFF0F"/>
              </a:solidFill>
              <a:cs typeface="Times New Roman" pitchFamily="18" charset="0"/>
            </a:endParaRPr>
          </a:p>
          <a:p>
            <a:pPr>
              <a:lnSpc>
                <a:spcPct val="80000"/>
              </a:lnSpc>
              <a:buFont typeface="Wingdings" pitchFamily="2" charset="2"/>
              <a:buNone/>
            </a:pPr>
            <a:r>
              <a:rPr lang="it-IT" altLang="it-IT" sz="1400" b="1" i="1" u="sng" smtClean="0">
                <a:solidFill>
                  <a:srgbClr val="FFFF0F"/>
                </a:solidFill>
                <a:cs typeface="Times New Roman" pitchFamily="18" charset="0"/>
              </a:rPr>
              <a:t>PRINCIPIO DI MATERIALITÀ</a:t>
            </a:r>
            <a:r>
              <a:rPr lang="it-IT" altLang="it-IT" sz="1400" smtClean="0">
                <a:cs typeface="Times New Roman" pitchFamily="18" charset="0"/>
              </a:rPr>
              <a:t>: </a:t>
            </a:r>
            <a:r>
              <a:rPr lang="it-IT" altLang="it-IT" sz="1400" b="1" i="1" smtClean="0">
                <a:cs typeface="Times New Roman" pitchFamily="18" charset="0"/>
              </a:rPr>
              <a:t>non è punibile una semplice supposizione di reato senza una </a:t>
            </a:r>
          </a:p>
          <a:p>
            <a:pPr>
              <a:lnSpc>
                <a:spcPct val="80000"/>
              </a:lnSpc>
              <a:buFont typeface="Wingdings" pitchFamily="2" charset="2"/>
              <a:buNone/>
            </a:pPr>
            <a:r>
              <a:rPr lang="it-IT" altLang="it-IT" sz="1400" b="1" i="1" smtClean="0">
                <a:cs typeface="Times New Roman" pitchFamily="18" charset="0"/>
              </a:rPr>
              <a:t>                                                   un'attività esteriormente manifestata (nullum crimen sine actione);</a:t>
            </a:r>
          </a:p>
          <a:p>
            <a:pPr algn="ctr">
              <a:lnSpc>
                <a:spcPct val="80000"/>
              </a:lnSpc>
              <a:buFont typeface="Wingdings" pitchFamily="2" charset="2"/>
              <a:buChar char="•"/>
            </a:pPr>
            <a:endParaRPr lang="it-IT" altLang="it-IT" sz="1400" b="1" i="1" smtClean="0">
              <a:solidFill>
                <a:srgbClr val="FFFF0F"/>
              </a:solidFill>
              <a:cs typeface="Times New Roman" pitchFamily="18" charset="0"/>
            </a:endParaRPr>
          </a:p>
          <a:p>
            <a:pPr>
              <a:lnSpc>
                <a:spcPct val="80000"/>
              </a:lnSpc>
              <a:buFont typeface="Wingdings" pitchFamily="2" charset="2"/>
              <a:buNone/>
            </a:pPr>
            <a:r>
              <a:rPr lang="it-IT" altLang="it-IT" sz="1400" b="1" i="1" smtClean="0">
                <a:solidFill>
                  <a:srgbClr val="FFFF0F"/>
                </a:solidFill>
                <a:cs typeface="Times New Roman" pitchFamily="18" charset="0"/>
              </a:rPr>
              <a:t>PRINCIPIO DI OFFENSIVITÀ</a:t>
            </a:r>
            <a:r>
              <a:rPr lang="it-IT" altLang="it-IT" sz="1400" smtClean="0">
                <a:solidFill>
                  <a:srgbClr val="FFFF0F"/>
                </a:solidFill>
                <a:cs typeface="Times New Roman" pitchFamily="18" charset="0"/>
              </a:rPr>
              <a:t>:</a:t>
            </a:r>
            <a:r>
              <a:rPr lang="it-IT" altLang="it-IT" sz="1400" smtClean="0">
                <a:cs typeface="Times New Roman" pitchFamily="18" charset="0"/>
              </a:rPr>
              <a:t> </a:t>
            </a:r>
            <a:r>
              <a:rPr lang="it-IT" altLang="it-IT" sz="1400" b="1" i="1" smtClean="0">
                <a:cs typeface="Times New Roman" pitchFamily="18" charset="0"/>
              </a:rPr>
              <a:t>un fatto costituisce reato solo se il bene protetto è concretamente </a:t>
            </a:r>
          </a:p>
          <a:p>
            <a:pPr>
              <a:lnSpc>
                <a:spcPct val="80000"/>
              </a:lnSpc>
              <a:buFont typeface="Wingdings" pitchFamily="2" charset="2"/>
              <a:buNone/>
            </a:pPr>
            <a:r>
              <a:rPr lang="it-IT" altLang="it-IT" sz="1400" b="1" i="1" smtClean="0">
                <a:cs typeface="Times New Roman" pitchFamily="18" charset="0"/>
              </a:rPr>
              <a:t>                                                  leso o posto in pericolo dalla condotta dell'agente. </a:t>
            </a:r>
            <a:endParaRPr lang="it-IT" altLang="it-IT" sz="1400" b="1" i="1" smtClean="0">
              <a:solidFill>
                <a:srgbClr val="FFFF00"/>
              </a:solidFill>
              <a:latin typeface="Bookman Old Style" pitchFamily="18" charset="0"/>
              <a:cs typeface="Arial" charset="0"/>
            </a:endParaRPr>
          </a:p>
          <a:p>
            <a:pPr algn="ctr">
              <a:lnSpc>
                <a:spcPct val="80000"/>
              </a:lnSpc>
            </a:pPr>
            <a:endParaRPr lang="it-IT" altLang="it-IT" sz="1400" smtClean="0"/>
          </a:p>
        </p:txBody>
      </p:sp>
      <p:sp>
        <p:nvSpPr>
          <p:cNvPr id="17412" name="WordArt 4"/>
          <p:cNvSpPr>
            <a:spLocks noChangeArrowheads="1" noChangeShapeType="1" noTextEdit="1"/>
          </p:cNvSpPr>
          <p:nvPr/>
        </p:nvSpPr>
        <p:spPr bwMode="auto">
          <a:xfrm>
            <a:off x="323850" y="260350"/>
            <a:ext cx="8229600" cy="792163"/>
          </a:xfrm>
          <a:prstGeom prst="rect">
            <a:avLst/>
          </a:prstGeom>
        </p:spPr>
        <p:txBody>
          <a:bodyPr wrap="none" fromWordArt="1">
            <a:prstTxWarp prst="textPlain">
              <a:avLst>
                <a:gd name="adj" fmla="val 50000"/>
              </a:avLst>
            </a:prstTxWarp>
          </a:bodyPr>
          <a:lstStyle/>
          <a:p>
            <a:r>
              <a:rPr lang="it-IT" sz="2400" b="1" i="1" kern="10">
                <a:ln w="9525">
                  <a:solidFill>
                    <a:srgbClr val="FFFFFF"/>
                  </a:solidFill>
                  <a:round/>
                  <a:headEnd type="none" w="sm" len="sm"/>
                  <a:tailEnd type="none" w="sm" len="sm"/>
                </a:ln>
                <a:gradFill rotWithShape="1">
                  <a:gsLst>
                    <a:gs pos="0">
                      <a:srgbClr val="A5B592"/>
                    </a:gs>
                    <a:gs pos="100000">
                      <a:srgbClr val="FFFF00"/>
                    </a:gs>
                  </a:gsLst>
                  <a:lin ang="2700000" scaled="1"/>
                </a:gradFill>
                <a:latin typeface="Times New Roman"/>
                <a:cs typeface="Times New Roman"/>
              </a:rPr>
              <a:t>i principi di legalità e di presunzione di innocenza </a:t>
            </a:r>
          </a:p>
          <a:p>
            <a:r>
              <a:rPr lang="it-IT" sz="2400" b="1" i="1" kern="10">
                <a:ln w="9525">
                  <a:solidFill>
                    <a:srgbClr val="FFFFFF"/>
                  </a:solidFill>
                  <a:round/>
                  <a:headEnd type="none" w="sm" len="sm"/>
                  <a:tailEnd type="none" w="sm" len="sm"/>
                </a:ln>
                <a:gradFill rotWithShape="1">
                  <a:gsLst>
                    <a:gs pos="0">
                      <a:srgbClr val="A5B592"/>
                    </a:gs>
                    <a:gs pos="100000">
                      <a:srgbClr val="FFFF00"/>
                    </a:gs>
                  </a:gsLst>
                  <a:lin ang="2700000" scaled="1"/>
                </a:gradFill>
                <a:latin typeface="Times New Roman"/>
                <a:cs typeface="Times New Roman"/>
              </a:rPr>
              <a:t>( artt.25 e 27 Costituzione)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numero diapositiva 3"/>
          <p:cNvSpPr>
            <a:spLocks noGrp="1"/>
          </p:cNvSpPr>
          <p:nvPr>
            <p:ph type="sldNum" sz="quarter" idx="12"/>
          </p:nvPr>
        </p:nvSpPr>
        <p:spPr>
          <a:noFill/>
          <a:ln>
            <a:miter lim="800000"/>
            <a:headEnd/>
            <a:tailEnd/>
          </a:ln>
        </p:spPr>
        <p:txBody>
          <a:bodyPr/>
          <a:lstStyle/>
          <a:p>
            <a:fld id="{D614DC64-07A0-4C03-988C-EB984F0D1559}" type="slidenum">
              <a:rPr lang="it-IT" altLang="it-IT" smtClean="0">
                <a:latin typeface="Arial" charset="0"/>
              </a:rPr>
              <a:pPr/>
              <a:t>6</a:t>
            </a:fld>
            <a:endParaRPr lang="it-IT" altLang="it-IT" smtClean="0">
              <a:latin typeface="Arial" charset="0"/>
            </a:endParaRPr>
          </a:p>
        </p:txBody>
      </p:sp>
      <p:sp>
        <p:nvSpPr>
          <p:cNvPr id="15" name="Segnaposto numero diapositiva 5"/>
          <p:cNvSpPr txBox="1">
            <a:spLocks noGrp="1"/>
          </p:cNvSpPr>
          <p:nvPr/>
        </p:nvSpPr>
        <p:spPr bwMode="auto">
          <a:xfrm>
            <a:off x="6553200" y="6248400"/>
            <a:ext cx="1905000" cy="457200"/>
          </a:xfrm>
          <a:prstGeom prst="rect">
            <a:avLst/>
          </a:prstGeom>
          <a:noFill/>
          <a:ln>
            <a:miter lim="800000"/>
            <a:headEnd/>
            <a:tailEnd/>
          </a:ln>
        </p:spPr>
        <p:txBody>
          <a:bodyPr lIns="92075" tIns="46038" rIns="92075" bIns="46038" anchor="ctr"/>
          <a:lstStyle/>
          <a:p>
            <a:pPr algn="r">
              <a:defRPr/>
            </a:pPr>
            <a:fld id="{FF070071-17C6-4780-97A6-D00B38E0A609}" type="slidenum">
              <a:rPr lang="it-IT" sz="1400">
                <a:latin typeface="+mn-lt"/>
              </a:rPr>
              <a:pPr algn="r">
                <a:defRPr/>
              </a:pPr>
              <a:t>6</a:t>
            </a:fld>
            <a:endParaRPr lang="it-IT" sz="1400">
              <a:latin typeface="+mn-lt"/>
            </a:endParaRPr>
          </a:p>
        </p:txBody>
      </p:sp>
      <p:sp>
        <p:nvSpPr>
          <p:cNvPr id="119811" name="Rectangle 3"/>
          <p:cNvSpPr>
            <a:spLocks noGrp="1" noChangeArrowheads="1"/>
          </p:cNvSpPr>
          <p:nvPr>
            <p:ph type="body" idx="4294967295"/>
          </p:nvPr>
        </p:nvSpPr>
        <p:spPr>
          <a:xfrm>
            <a:off x="76200" y="1371600"/>
            <a:ext cx="8839200" cy="5486400"/>
          </a:xfrm>
          <a:ln w="76200">
            <a:solidFill>
              <a:srgbClr val="FF0000"/>
            </a:solidFill>
          </a:ln>
        </p:spPr>
        <p:txBody>
          <a:bodyPr/>
          <a:lstStyle/>
          <a:p>
            <a:pPr eaLnBrk="1" hangingPunct="1">
              <a:lnSpc>
                <a:spcPct val="90000"/>
              </a:lnSpc>
              <a:buFontTx/>
              <a:buNone/>
              <a:defRPr/>
            </a:pPr>
            <a:endParaRPr lang="it-IT" sz="1200" dirty="0" smtClean="0">
              <a:cs typeface="Times New Roman" pitchFamily="18" charset="0"/>
            </a:endParaRPr>
          </a:p>
          <a:p>
            <a:pPr eaLnBrk="1" hangingPunct="1">
              <a:lnSpc>
                <a:spcPct val="90000"/>
              </a:lnSpc>
              <a:buFontTx/>
              <a:buNone/>
              <a:defRPr/>
            </a:pPr>
            <a:r>
              <a:rPr lang="it-IT" sz="1200" dirty="0" smtClean="0">
                <a:cs typeface="Times New Roman" pitchFamily="18" charset="0"/>
              </a:rPr>
              <a:t> </a:t>
            </a:r>
            <a:r>
              <a:rPr lang="it-IT" sz="1800" b="1" i="1" dirty="0" smtClean="0">
                <a:solidFill>
                  <a:schemeClr val="tx2"/>
                </a:solidFill>
                <a:latin typeface="Century" pitchFamily="18" charset="0"/>
                <a:cs typeface="Times New Roman" pitchFamily="18" charset="0"/>
              </a:rPr>
              <a:t>Il  reato è ogni fatto umano al quale l'ordinamento giuridico ricollega  una  sanzione </a:t>
            </a:r>
          </a:p>
          <a:p>
            <a:pPr eaLnBrk="1" hangingPunct="1">
              <a:lnSpc>
                <a:spcPct val="90000"/>
              </a:lnSpc>
              <a:buFontTx/>
              <a:buNone/>
              <a:defRPr/>
            </a:pPr>
            <a:r>
              <a:rPr lang="it-IT" sz="1800" b="1" i="1" dirty="0" smtClean="0">
                <a:solidFill>
                  <a:schemeClr val="tx2"/>
                </a:solidFill>
                <a:latin typeface="Century" pitchFamily="18" charset="0"/>
                <a:cs typeface="Times New Roman" pitchFamily="18" charset="0"/>
              </a:rPr>
              <a:t>penale che viene inflitta dall'autorità giudiziaria a seguito di un procedimento </a:t>
            </a:r>
          </a:p>
          <a:p>
            <a:pPr eaLnBrk="1" hangingPunct="1">
              <a:lnSpc>
                <a:spcPct val="90000"/>
              </a:lnSpc>
              <a:buFontTx/>
              <a:buNone/>
              <a:defRPr/>
            </a:pPr>
            <a:r>
              <a:rPr lang="it-IT" sz="1800" b="1" i="1" dirty="0" smtClean="0">
                <a:solidFill>
                  <a:schemeClr val="tx2"/>
                </a:solidFill>
                <a:latin typeface="Century" pitchFamily="18" charset="0"/>
                <a:cs typeface="Times New Roman" pitchFamily="18" charset="0"/>
              </a:rPr>
              <a:t>giurisdizionale, in quanto viene aggredito un bene giuridico tutelato dalla Costituzione.</a:t>
            </a:r>
          </a:p>
          <a:p>
            <a:pPr eaLnBrk="1" hangingPunct="1">
              <a:lnSpc>
                <a:spcPct val="90000"/>
              </a:lnSpc>
              <a:buFontTx/>
              <a:buNone/>
              <a:defRPr/>
            </a:pPr>
            <a:r>
              <a:rPr lang="it-IT" sz="1800" b="1" i="1" dirty="0" smtClean="0">
                <a:solidFill>
                  <a:schemeClr val="tx2"/>
                </a:solidFill>
                <a:latin typeface="Arial Unicode MS" pitchFamily="34" charset="-128"/>
                <a:cs typeface="Times New Roman" pitchFamily="18" charset="0"/>
              </a:rPr>
              <a:t>I reati</a:t>
            </a:r>
            <a:r>
              <a:rPr lang="it-IT" sz="1400" dirty="0" smtClean="0">
                <a:solidFill>
                  <a:schemeClr val="tx2"/>
                </a:solidFill>
                <a:cs typeface="Times New Roman" pitchFamily="18" charset="0"/>
              </a:rPr>
              <a:t>   </a:t>
            </a:r>
            <a:r>
              <a:rPr lang="it-IT" sz="1400" b="1" dirty="0" smtClean="0">
                <a:solidFill>
                  <a:schemeClr val="tx2"/>
                </a:solidFill>
                <a:latin typeface="Trebuchet MS" pitchFamily="34" charset="0"/>
                <a:cs typeface="Times New Roman" pitchFamily="18" charset="0"/>
              </a:rPr>
              <a:t>si distinguono in</a:t>
            </a:r>
            <a:r>
              <a:rPr lang="it-IT" sz="1400" dirty="0" smtClean="0">
                <a:solidFill>
                  <a:schemeClr val="tx2"/>
                </a:solidFill>
                <a:cs typeface="Times New Roman" pitchFamily="18" charset="0"/>
              </a:rPr>
              <a:t>  </a:t>
            </a:r>
            <a:r>
              <a:rPr lang="it-IT" sz="1800" b="1" dirty="0" smtClean="0">
                <a:solidFill>
                  <a:schemeClr val="tx2"/>
                </a:solidFill>
                <a:latin typeface="Trebuchet MS" pitchFamily="34" charset="0"/>
                <a:cs typeface="Times New Roman" pitchFamily="18" charset="0"/>
              </a:rPr>
              <a:t>DELITTI</a:t>
            </a:r>
            <a:r>
              <a:rPr lang="it-IT" sz="1400" b="1" dirty="0" smtClean="0">
                <a:solidFill>
                  <a:schemeClr val="tx2"/>
                </a:solidFill>
                <a:latin typeface="Trebuchet MS" pitchFamily="34" charset="0"/>
                <a:cs typeface="Times New Roman" pitchFamily="18" charset="0"/>
              </a:rPr>
              <a:t> </a:t>
            </a:r>
            <a:r>
              <a:rPr lang="it-IT" sz="1400" b="1" dirty="0" smtClean="0">
                <a:solidFill>
                  <a:schemeClr val="tx2"/>
                </a:solidFill>
                <a:cs typeface="Times New Roman" pitchFamily="18" charset="0"/>
              </a:rPr>
              <a:t>e </a:t>
            </a:r>
            <a:r>
              <a:rPr lang="it-IT" sz="1600" b="1" dirty="0" smtClean="0">
                <a:solidFill>
                  <a:schemeClr val="tx2"/>
                </a:solidFill>
                <a:latin typeface="Trebuchet MS" pitchFamily="34" charset="0"/>
                <a:cs typeface="Times New Roman" pitchFamily="18" charset="0"/>
              </a:rPr>
              <a:t>CONTRAVVENZIONI</a:t>
            </a:r>
            <a:r>
              <a:rPr lang="it-IT" sz="1600" dirty="0" smtClean="0">
                <a:solidFill>
                  <a:schemeClr val="tx2"/>
                </a:solidFill>
                <a:cs typeface="Times New Roman" pitchFamily="18" charset="0"/>
              </a:rPr>
              <a:t> </a:t>
            </a:r>
            <a:r>
              <a:rPr lang="it-IT" sz="1400" dirty="0" smtClean="0">
                <a:solidFill>
                  <a:schemeClr val="tx2"/>
                </a:solidFill>
                <a:cs typeface="Times New Roman" pitchFamily="18" charset="0"/>
              </a:rPr>
              <a:t>(art.39 C.P.)</a:t>
            </a:r>
            <a:endParaRPr lang="it-IT" sz="1400" dirty="0" smtClean="0">
              <a:solidFill>
                <a:schemeClr val="tx2"/>
              </a:solidFill>
              <a:cs typeface="Arial" pitchFamily="34" charset="0"/>
            </a:endParaRPr>
          </a:p>
          <a:p>
            <a:pPr eaLnBrk="1" hangingPunct="1">
              <a:lnSpc>
                <a:spcPct val="90000"/>
              </a:lnSpc>
              <a:buFontTx/>
              <a:buBlip>
                <a:blip r:embed="rId3"/>
              </a:buBlip>
              <a:defRPr/>
            </a:pPr>
            <a:endParaRPr lang="it-IT" sz="1800" b="1" dirty="0" smtClean="0">
              <a:solidFill>
                <a:schemeClr val="tx2"/>
              </a:solidFill>
              <a:latin typeface="Tahoma" pitchFamily="34" charset="0"/>
              <a:cs typeface="Times New Roman" pitchFamily="18" charset="0"/>
            </a:endParaRPr>
          </a:p>
          <a:p>
            <a:pPr eaLnBrk="1" hangingPunct="1">
              <a:lnSpc>
                <a:spcPct val="90000"/>
              </a:lnSpc>
              <a:buFontTx/>
              <a:buBlip>
                <a:blip r:embed="rId3"/>
              </a:buBlip>
              <a:defRPr/>
            </a:pPr>
            <a:r>
              <a:rPr lang="it-IT" sz="1800" b="1" dirty="0" smtClean="0">
                <a:latin typeface="Tahoma" pitchFamily="34" charset="0"/>
                <a:cs typeface="Times New Roman" pitchFamily="18" charset="0"/>
              </a:rPr>
              <a:t>Delitti:</a:t>
            </a:r>
            <a:r>
              <a:rPr lang="it-IT" sz="1600" b="1" i="1" dirty="0" smtClean="0">
                <a:latin typeface="Tahoma" pitchFamily="34" charset="0"/>
                <a:cs typeface="Times New Roman" pitchFamily="18" charset="0"/>
              </a:rPr>
              <a:t> </a:t>
            </a:r>
            <a:r>
              <a:rPr lang="it-IT" sz="1400" b="1" dirty="0" smtClean="0">
                <a:latin typeface="Tahoma" pitchFamily="34" charset="0"/>
                <a:cs typeface="Times New Roman" pitchFamily="18" charset="0"/>
              </a:rPr>
              <a:t>sono quei reati</a:t>
            </a:r>
            <a:r>
              <a:rPr lang="it-IT" sz="1400" b="1" i="1" dirty="0" smtClean="0">
                <a:latin typeface="Tahoma" pitchFamily="34" charset="0"/>
                <a:cs typeface="Times New Roman" pitchFamily="18" charset="0"/>
              </a:rPr>
              <a:t> </a:t>
            </a:r>
            <a:r>
              <a:rPr lang="it-IT" sz="1400" b="1" dirty="0" smtClean="0">
                <a:latin typeface="Tahoma" pitchFamily="34" charset="0"/>
                <a:cs typeface="Times New Roman" pitchFamily="18" charset="0"/>
              </a:rPr>
              <a:t>per i quali è prevista la pena:</a:t>
            </a:r>
            <a:r>
              <a:rPr lang="it-IT" sz="1400" b="1" i="1" dirty="0" smtClean="0">
                <a:latin typeface="Tahoma" pitchFamily="34" charset="0"/>
                <a:cs typeface="Times New Roman" pitchFamily="18" charset="0"/>
              </a:rPr>
              <a:t> </a:t>
            </a:r>
            <a:r>
              <a:rPr lang="it-IT" sz="1600" b="1" i="1" u="sng" dirty="0" smtClean="0">
                <a:cs typeface="Times New Roman" pitchFamily="18" charset="0"/>
              </a:rPr>
              <a:t>l'ergastolo,</a:t>
            </a:r>
            <a:r>
              <a:rPr lang="it-IT" sz="1600" b="1" i="1" dirty="0" smtClean="0">
                <a:cs typeface="Times New Roman" pitchFamily="18" charset="0"/>
              </a:rPr>
              <a:t> </a:t>
            </a:r>
            <a:r>
              <a:rPr lang="it-IT" sz="1600" b="1" i="1" u="sng" dirty="0" smtClean="0">
                <a:cs typeface="Times New Roman" pitchFamily="18" charset="0"/>
              </a:rPr>
              <a:t>la reclusione</a:t>
            </a:r>
            <a:r>
              <a:rPr lang="it-IT" sz="1400" b="1" dirty="0" smtClean="0">
                <a:cs typeface="Times New Roman" pitchFamily="18" charset="0"/>
              </a:rPr>
              <a:t>, </a:t>
            </a:r>
            <a:r>
              <a:rPr lang="it-IT" sz="1600" b="1" i="1" u="sng" dirty="0" smtClean="0">
                <a:cs typeface="Times New Roman" pitchFamily="18" charset="0"/>
              </a:rPr>
              <a:t>la multa</a:t>
            </a:r>
            <a:r>
              <a:rPr lang="it-IT" sz="1400" b="1" dirty="0" smtClean="0">
                <a:cs typeface="Times New Roman" pitchFamily="18" charset="0"/>
              </a:rPr>
              <a:t>, </a:t>
            </a:r>
            <a:r>
              <a:rPr lang="it-IT" sz="1600" b="1" i="1" u="sng" dirty="0" smtClean="0">
                <a:cs typeface="Times New Roman" pitchFamily="18" charset="0"/>
              </a:rPr>
              <a:t>le sanzioni previste dal </a:t>
            </a:r>
            <a:r>
              <a:rPr lang="it-IT" sz="1600" b="1" i="1" u="sng" dirty="0" err="1" smtClean="0">
                <a:cs typeface="Times New Roman" pitchFamily="18" charset="0"/>
              </a:rPr>
              <a:t>D.Lvo</a:t>
            </a:r>
            <a:r>
              <a:rPr lang="it-IT" sz="1600" b="1" i="1" u="sng" dirty="0" smtClean="0">
                <a:cs typeface="Times New Roman" pitchFamily="18" charset="0"/>
              </a:rPr>
              <a:t> 274/2000 per i reati di competenza </a:t>
            </a:r>
            <a:r>
              <a:rPr lang="it-IT" sz="1600" b="1" i="1" u="sng" dirty="0" err="1" smtClean="0">
                <a:cs typeface="Times New Roman" pitchFamily="18" charset="0"/>
              </a:rPr>
              <a:t>dell</a:t>
            </a:r>
            <a:r>
              <a:rPr lang="it-IT" sz="1600" b="1" i="1" u="sng" dirty="0" smtClean="0">
                <a:cs typeface="Times New Roman" pitchFamily="18" charset="0"/>
              </a:rPr>
              <a:t> Giudice di Pace;</a:t>
            </a:r>
          </a:p>
          <a:p>
            <a:pPr eaLnBrk="1" hangingPunct="1">
              <a:lnSpc>
                <a:spcPct val="90000"/>
              </a:lnSpc>
              <a:buFontTx/>
              <a:buBlip>
                <a:blip r:embed="rId3"/>
              </a:buBlip>
              <a:defRPr/>
            </a:pPr>
            <a:r>
              <a:rPr lang="it-IT" sz="1800" b="1" dirty="0" smtClean="0">
                <a:latin typeface="Arial Unicode MS" pitchFamily="34" charset="-128"/>
                <a:cs typeface="Times New Roman" pitchFamily="18" charset="0"/>
              </a:rPr>
              <a:t>Contravvenzioni</a:t>
            </a:r>
            <a:r>
              <a:rPr lang="it-IT" sz="1400" dirty="0" smtClean="0">
                <a:latin typeface="Arial Unicode MS" pitchFamily="34" charset="-128"/>
                <a:cs typeface="Times New Roman" pitchFamily="18" charset="0"/>
              </a:rPr>
              <a:t>:</a:t>
            </a:r>
            <a:r>
              <a:rPr lang="it-IT" sz="1400" dirty="0" smtClean="0">
                <a:cs typeface="Times New Roman" pitchFamily="18" charset="0"/>
              </a:rPr>
              <a:t> </a:t>
            </a:r>
            <a:r>
              <a:rPr lang="it-IT" sz="1400" b="1" dirty="0" smtClean="0">
                <a:latin typeface="Tahoma" pitchFamily="34" charset="0"/>
                <a:cs typeface="Times New Roman" pitchFamily="18" charset="0"/>
              </a:rPr>
              <a:t>sono quei reati</a:t>
            </a:r>
            <a:r>
              <a:rPr lang="it-IT" sz="1400" b="1" i="1" dirty="0" smtClean="0">
                <a:latin typeface="Tahoma" pitchFamily="34" charset="0"/>
                <a:cs typeface="Times New Roman" pitchFamily="18" charset="0"/>
              </a:rPr>
              <a:t> </a:t>
            </a:r>
            <a:r>
              <a:rPr lang="it-IT" sz="1400" b="1" dirty="0" smtClean="0">
                <a:latin typeface="Tahoma" pitchFamily="34" charset="0"/>
                <a:cs typeface="Times New Roman" pitchFamily="18" charset="0"/>
              </a:rPr>
              <a:t>per i quali è prevista la pena: </a:t>
            </a:r>
            <a:r>
              <a:rPr lang="it-IT" sz="1600" b="1" i="1" u="sng" dirty="0" smtClean="0">
                <a:cs typeface="Times New Roman" pitchFamily="18" charset="0"/>
              </a:rPr>
              <a:t>l'arresto, l'ammenda</a:t>
            </a:r>
            <a:r>
              <a:rPr lang="it-IT" sz="1400" dirty="0" smtClean="0">
                <a:cs typeface="Times New Roman" pitchFamily="18" charset="0"/>
              </a:rPr>
              <a:t>, </a:t>
            </a:r>
            <a:r>
              <a:rPr lang="it-IT" sz="1600" b="1" i="1" u="sng" dirty="0" smtClean="0">
                <a:latin typeface="Arial Unicode MS" pitchFamily="34" charset="-128"/>
                <a:cs typeface="Times New Roman" pitchFamily="18" charset="0"/>
              </a:rPr>
              <a:t>sanzioni previste dal </a:t>
            </a:r>
            <a:r>
              <a:rPr lang="it-IT" sz="1600" b="1" i="1" u="sng" dirty="0" err="1" smtClean="0">
                <a:latin typeface="Arial Unicode MS" pitchFamily="34" charset="-128"/>
                <a:cs typeface="Times New Roman" pitchFamily="18" charset="0"/>
              </a:rPr>
              <a:t>D.Lvo</a:t>
            </a:r>
            <a:r>
              <a:rPr lang="it-IT" sz="1600" b="1" i="1" u="sng" dirty="0" smtClean="0">
                <a:latin typeface="Arial Unicode MS" pitchFamily="34" charset="-128"/>
                <a:cs typeface="Times New Roman" pitchFamily="18" charset="0"/>
              </a:rPr>
              <a:t> 274/2000 per i reati di competenza del  Giudice di Pace</a:t>
            </a:r>
          </a:p>
          <a:p>
            <a:pPr eaLnBrk="1" hangingPunct="1">
              <a:lnSpc>
                <a:spcPct val="90000"/>
              </a:lnSpc>
              <a:buFontTx/>
              <a:buNone/>
              <a:defRPr/>
            </a:pPr>
            <a:endParaRPr lang="it-IT" sz="1600" b="1" dirty="0" smtClean="0">
              <a:latin typeface="Arial Unicode MS" pitchFamily="34" charset="-128"/>
              <a:cs typeface="Arial" pitchFamily="34" charset="0"/>
            </a:endParaRPr>
          </a:p>
          <a:p>
            <a:pPr eaLnBrk="1" hangingPunct="1">
              <a:lnSpc>
                <a:spcPct val="90000"/>
              </a:lnSpc>
              <a:buFontTx/>
              <a:buNone/>
              <a:defRPr/>
            </a:pPr>
            <a:r>
              <a:rPr lang="it-IT" sz="1600" i="1" dirty="0" smtClean="0">
                <a:effectLst>
                  <a:outerShdw blurRad="38100" dist="38100" dir="2700000" algn="tl">
                    <a:srgbClr val="000000"/>
                  </a:outerShdw>
                </a:effectLst>
                <a:latin typeface="Procyon" pitchFamily="2" charset="0"/>
                <a:cs typeface="Times New Roman" pitchFamily="18" charset="0"/>
              </a:rPr>
              <a:t>                         </a:t>
            </a:r>
            <a:endParaRPr lang="it-IT" sz="1600" dirty="0" smtClean="0">
              <a:latin typeface="Procyon" pitchFamily="2" charset="0"/>
              <a:cs typeface="Times New Roman" pitchFamily="18" charset="0"/>
            </a:endParaRPr>
          </a:p>
          <a:p>
            <a:pPr eaLnBrk="1" hangingPunct="1">
              <a:lnSpc>
                <a:spcPct val="90000"/>
              </a:lnSpc>
              <a:buFontTx/>
              <a:buNone/>
              <a:defRPr/>
            </a:pPr>
            <a:endParaRPr lang="it-IT" sz="1600" b="1" dirty="0" smtClean="0">
              <a:cs typeface="Times New Roman" pitchFamily="18" charset="0"/>
            </a:endParaRPr>
          </a:p>
          <a:p>
            <a:pPr eaLnBrk="1" hangingPunct="1">
              <a:lnSpc>
                <a:spcPct val="90000"/>
              </a:lnSpc>
              <a:buFontTx/>
              <a:buNone/>
              <a:defRPr/>
            </a:pPr>
            <a:endParaRPr lang="it-IT" sz="1600" b="1" dirty="0" smtClean="0">
              <a:cs typeface="Times New Roman" pitchFamily="18" charset="0"/>
            </a:endParaRPr>
          </a:p>
          <a:p>
            <a:pPr eaLnBrk="1" hangingPunct="1">
              <a:lnSpc>
                <a:spcPct val="90000"/>
              </a:lnSpc>
              <a:buFontTx/>
              <a:buNone/>
              <a:defRPr/>
            </a:pPr>
            <a:r>
              <a:rPr lang="it-IT" sz="1600" b="1" dirty="0" smtClean="0">
                <a:cs typeface="Times New Roman" pitchFamily="18" charset="0"/>
              </a:rPr>
              <a:t>La struttura del reato</a:t>
            </a:r>
            <a:endParaRPr lang="it-IT" sz="1400" b="1" i="1" dirty="0" smtClean="0">
              <a:effectLst>
                <a:outerShdw blurRad="38100" dist="38100" dir="2700000" algn="tl">
                  <a:srgbClr val="000000"/>
                </a:outerShdw>
              </a:effectLst>
              <a:cs typeface="Times New Roman" pitchFamily="18" charset="0"/>
            </a:endParaRPr>
          </a:p>
          <a:p>
            <a:pPr eaLnBrk="1" hangingPunct="1">
              <a:lnSpc>
                <a:spcPct val="90000"/>
              </a:lnSpc>
              <a:buFontTx/>
              <a:buNone/>
              <a:defRPr/>
            </a:pPr>
            <a:r>
              <a:rPr lang="it-IT" sz="1400" dirty="0" smtClean="0">
                <a:cs typeface="Times New Roman" pitchFamily="18" charset="0"/>
              </a:rPr>
              <a:t> </a:t>
            </a:r>
            <a:endParaRPr lang="it-IT" sz="1400" dirty="0" smtClean="0">
              <a:cs typeface="Arial" pitchFamily="34" charset="0"/>
            </a:endParaRPr>
          </a:p>
          <a:p>
            <a:pPr eaLnBrk="1" hangingPunct="1">
              <a:lnSpc>
                <a:spcPct val="90000"/>
              </a:lnSpc>
              <a:buFontTx/>
              <a:buNone/>
              <a:defRPr/>
            </a:pPr>
            <a:r>
              <a:rPr lang="it-IT" sz="1400" dirty="0" smtClean="0">
                <a:cs typeface="Times New Roman" pitchFamily="18" charset="0"/>
              </a:rPr>
              <a:t> </a:t>
            </a:r>
            <a:endParaRPr lang="it-IT" sz="1400" dirty="0" smtClean="0">
              <a:cs typeface="Arial" pitchFamily="34" charset="0"/>
            </a:endParaRPr>
          </a:p>
          <a:p>
            <a:pPr eaLnBrk="1" hangingPunct="1">
              <a:lnSpc>
                <a:spcPct val="90000"/>
              </a:lnSpc>
              <a:defRPr/>
            </a:pPr>
            <a:endParaRPr lang="it-IT" sz="1400" dirty="0" smtClean="0"/>
          </a:p>
        </p:txBody>
      </p:sp>
      <p:sp>
        <p:nvSpPr>
          <p:cNvPr id="119815" name="WordArt 7"/>
          <p:cNvSpPr>
            <a:spLocks noChangeArrowheads="1" noChangeShapeType="1" noTextEdit="1"/>
          </p:cNvSpPr>
          <p:nvPr/>
        </p:nvSpPr>
        <p:spPr bwMode="auto">
          <a:xfrm>
            <a:off x="2286000" y="304800"/>
            <a:ext cx="6248400" cy="914400"/>
          </a:xfrm>
          <a:prstGeom prst="rect">
            <a:avLst/>
          </a:prstGeom>
        </p:spPr>
        <p:txBody>
          <a:bodyPr wrap="none" fromWordArt="1">
            <a:prstTxWarp prst="textCascadeUp">
              <a:avLst>
                <a:gd name="adj" fmla="val 44444"/>
              </a:avLst>
            </a:prstTxWarp>
          </a:bodyPr>
          <a:lstStyle/>
          <a:p>
            <a:r>
              <a:rPr lang="it-IT" sz="2400" i="1" kern="10">
                <a:ln w="9525">
                  <a:solidFill>
                    <a:srgbClr val="000000"/>
                  </a:solidFill>
                  <a:round/>
                  <a:headEnd/>
                  <a:tailEnd/>
                </a:ln>
                <a:effectLst>
                  <a:outerShdw sy="50000" kx="2453608" rotWithShape="0">
                    <a:srgbClr val="808080">
                      <a:alpha val="50000"/>
                    </a:srgbClr>
                  </a:outerShdw>
                </a:effectLst>
                <a:latin typeface="Impact"/>
              </a:rPr>
              <a:t>il reato : la struttura</a:t>
            </a:r>
          </a:p>
        </p:txBody>
      </p:sp>
      <p:sp>
        <p:nvSpPr>
          <p:cNvPr id="119823" name="Rectangle 15"/>
          <p:cNvSpPr>
            <a:spLocks noChangeArrowheads="1"/>
          </p:cNvSpPr>
          <p:nvPr/>
        </p:nvSpPr>
        <p:spPr bwMode="auto">
          <a:xfrm>
            <a:off x="2667000" y="5105400"/>
            <a:ext cx="2362200" cy="609600"/>
          </a:xfrm>
          <a:prstGeom prst="rect">
            <a:avLst/>
          </a:prstGeom>
          <a:solidFill>
            <a:srgbClr val="FFFF0F"/>
          </a:solidFill>
          <a:ln w="9525">
            <a:solidFill>
              <a:srgbClr val="CC6600"/>
            </a:solidFill>
            <a:miter lim="800000"/>
            <a:headEnd type="none" w="sm" len="sm"/>
            <a:tailEnd type="none" w="sm" len="sm"/>
          </a:ln>
        </p:spPr>
        <p:txBody>
          <a:bodyPr wrap="none" anchor="ctr"/>
          <a:lstStyle/>
          <a:p>
            <a:r>
              <a:rPr lang="it-IT" altLang="it-IT" sz="1400" b="1" i="1">
                <a:solidFill>
                  <a:schemeClr val="bg2"/>
                </a:solidFill>
                <a:latin typeface="Arial Unicode MS" pitchFamily="34" charset="-128"/>
              </a:rPr>
              <a:t>Elemento oggettivo</a:t>
            </a:r>
          </a:p>
          <a:p>
            <a:r>
              <a:rPr lang="it-IT" altLang="it-IT" sz="1400" b="1">
                <a:solidFill>
                  <a:schemeClr val="bg2"/>
                </a:solidFill>
                <a:latin typeface="Arial Unicode MS" pitchFamily="34" charset="-128"/>
              </a:rPr>
              <a:t>Il fatto materiale</a:t>
            </a:r>
          </a:p>
        </p:txBody>
      </p:sp>
      <p:sp>
        <p:nvSpPr>
          <p:cNvPr id="119825" name="Rectangle 17"/>
          <p:cNvSpPr>
            <a:spLocks noChangeArrowheads="1"/>
          </p:cNvSpPr>
          <p:nvPr/>
        </p:nvSpPr>
        <p:spPr bwMode="auto">
          <a:xfrm>
            <a:off x="2667000" y="5791200"/>
            <a:ext cx="2362200" cy="609600"/>
          </a:xfrm>
          <a:prstGeom prst="rect">
            <a:avLst/>
          </a:prstGeom>
          <a:solidFill>
            <a:srgbClr val="FFFF0F"/>
          </a:solidFill>
          <a:ln w="9525">
            <a:solidFill>
              <a:srgbClr val="CC6600"/>
            </a:solidFill>
            <a:miter lim="800000"/>
            <a:headEnd type="none" w="sm" len="sm"/>
            <a:tailEnd type="none" w="sm" len="sm"/>
          </a:ln>
        </p:spPr>
        <p:txBody>
          <a:bodyPr wrap="none" anchor="ctr"/>
          <a:lstStyle/>
          <a:p>
            <a:r>
              <a:rPr lang="it-IT" altLang="it-IT" sz="1400" b="1" i="1">
                <a:solidFill>
                  <a:schemeClr val="bg2"/>
                </a:solidFill>
                <a:latin typeface="Arial Unicode MS" pitchFamily="34" charset="-128"/>
              </a:rPr>
              <a:t>Elemento soggettivo</a:t>
            </a:r>
          </a:p>
          <a:p>
            <a:r>
              <a:rPr lang="it-IT" altLang="it-IT" sz="1400" b="1">
                <a:solidFill>
                  <a:schemeClr val="bg2"/>
                </a:solidFill>
                <a:latin typeface="Arial Unicode MS" pitchFamily="34" charset="-128"/>
              </a:rPr>
              <a:t>Atteggiamento psicologico</a:t>
            </a:r>
          </a:p>
        </p:txBody>
      </p:sp>
      <p:sp>
        <p:nvSpPr>
          <p:cNvPr id="119827" name="AutoShape 19"/>
          <p:cNvSpPr>
            <a:spLocks noChangeArrowheads="1"/>
          </p:cNvSpPr>
          <p:nvPr/>
        </p:nvSpPr>
        <p:spPr bwMode="auto">
          <a:xfrm>
            <a:off x="5715000" y="4876800"/>
            <a:ext cx="2362200" cy="685800"/>
          </a:xfrm>
          <a:prstGeom prst="foldedCorner">
            <a:avLst>
              <a:gd name="adj" fmla="val 12500"/>
            </a:avLst>
          </a:prstGeom>
          <a:solidFill>
            <a:schemeClr val="bg1"/>
          </a:solidFill>
          <a:ln w="9525">
            <a:solidFill>
              <a:srgbClr val="FFFF0F"/>
            </a:solidFill>
            <a:round/>
            <a:headEnd type="none" w="sm" len="sm"/>
            <a:tailEnd type="none" w="sm" len="sm"/>
          </a:ln>
        </p:spPr>
        <p:txBody>
          <a:bodyPr wrap="none" anchor="ctr"/>
          <a:lstStyle/>
          <a:p>
            <a:pPr algn="l"/>
            <a:r>
              <a:rPr lang="it-IT" altLang="it-IT" sz="1200" b="1">
                <a:latin typeface="Arial Unicode MS" pitchFamily="34" charset="-128"/>
              </a:rPr>
              <a:t>               </a:t>
            </a:r>
            <a:r>
              <a:rPr lang="it-IT" altLang="it-IT" sz="1400" b="1">
                <a:solidFill>
                  <a:schemeClr val="tx2"/>
                </a:solidFill>
                <a:latin typeface="Arial Unicode MS" pitchFamily="34" charset="-128"/>
              </a:rPr>
              <a:t>La condotta</a:t>
            </a:r>
          </a:p>
          <a:p>
            <a:pPr algn="l"/>
            <a:r>
              <a:rPr lang="it-IT" altLang="it-IT" sz="1400" b="1">
                <a:solidFill>
                  <a:schemeClr val="tx2"/>
                </a:solidFill>
                <a:latin typeface="Arial Unicode MS" pitchFamily="34" charset="-128"/>
              </a:rPr>
              <a:t>                 L’evento</a:t>
            </a:r>
          </a:p>
          <a:p>
            <a:pPr algn="l"/>
            <a:r>
              <a:rPr lang="it-IT" altLang="it-IT" sz="1400" b="1">
                <a:solidFill>
                  <a:schemeClr val="tx2"/>
                </a:solidFill>
                <a:latin typeface="Arial Unicode MS" pitchFamily="34" charset="-128"/>
              </a:rPr>
              <a:t>      Il rapporto di causalità</a:t>
            </a:r>
          </a:p>
        </p:txBody>
      </p:sp>
      <p:sp>
        <p:nvSpPr>
          <p:cNvPr id="119828" name="Line 20"/>
          <p:cNvSpPr>
            <a:spLocks noChangeShapeType="1"/>
          </p:cNvSpPr>
          <p:nvPr/>
        </p:nvSpPr>
        <p:spPr bwMode="auto">
          <a:xfrm flipV="1">
            <a:off x="5029200" y="5181600"/>
            <a:ext cx="685800" cy="2286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19829" name="AutoShape 21"/>
          <p:cNvSpPr>
            <a:spLocks noChangeArrowheads="1"/>
          </p:cNvSpPr>
          <p:nvPr/>
        </p:nvSpPr>
        <p:spPr bwMode="auto">
          <a:xfrm>
            <a:off x="5715000" y="5715000"/>
            <a:ext cx="2362200" cy="762000"/>
          </a:xfrm>
          <a:prstGeom prst="foldedCorner">
            <a:avLst>
              <a:gd name="adj" fmla="val 12500"/>
            </a:avLst>
          </a:prstGeom>
          <a:solidFill>
            <a:schemeClr val="bg1"/>
          </a:solidFill>
          <a:ln w="9525">
            <a:solidFill>
              <a:srgbClr val="FFFF0F"/>
            </a:solidFill>
            <a:round/>
            <a:headEnd type="none" w="sm" len="sm"/>
            <a:tailEnd type="none" w="sm" len="sm"/>
          </a:ln>
        </p:spPr>
        <p:txBody>
          <a:bodyPr wrap="none" anchor="ctr"/>
          <a:lstStyle/>
          <a:p>
            <a:pPr algn="l"/>
            <a:r>
              <a:rPr lang="it-IT" altLang="it-IT" sz="1200">
                <a:latin typeface="Procyon" pitchFamily="2" charset="0"/>
              </a:rPr>
              <a:t>               </a:t>
            </a:r>
            <a:r>
              <a:rPr lang="it-IT" altLang="it-IT" sz="1200" b="1">
                <a:solidFill>
                  <a:schemeClr val="tx2"/>
                </a:solidFill>
                <a:latin typeface="Procyon" pitchFamily="2" charset="0"/>
              </a:rPr>
              <a:t>Il dolo</a:t>
            </a:r>
          </a:p>
          <a:p>
            <a:pPr algn="l"/>
            <a:r>
              <a:rPr lang="it-IT" altLang="it-IT" sz="1200" b="1">
                <a:solidFill>
                  <a:schemeClr val="tx2"/>
                </a:solidFill>
                <a:latin typeface="Procyon" pitchFamily="2" charset="0"/>
              </a:rPr>
              <a:t>              La colpa</a:t>
            </a:r>
          </a:p>
          <a:p>
            <a:pPr algn="l"/>
            <a:r>
              <a:rPr lang="it-IT" altLang="it-IT" sz="1200" b="1">
                <a:solidFill>
                  <a:schemeClr val="tx2"/>
                </a:solidFill>
                <a:latin typeface="Procyon" pitchFamily="2" charset="0"/>
              </a:rPr>
              <a:t>      La preterintenzione</a:t>
            </a:r>
          </a:p>
        </p:txBody>
      </p:sp>
      <p:sp>
        <p:nvSpPr>
          <p:cNvPr id="119830" name="Line 22"/>
          <p:cNvSpPr>
            <a:spLocks noChangeShapeType="1"/>
          </p:cNvSpPr>
          <p:nvPr/>
        </p:nvSpPr>
        <p:spPr bwMode="auto">
          <a:xfrm>
            <a:off x="5029200" y="6019800"/>
            <a:ext cx="685800" cy="2286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19831" name="AutoShape 23"/>
          <p:cNvSpPr>
            <a:spLocks noChangeArrowheads="1"/>
          </p:cNvSpPr>
          <p:nvPr/>
        </p:nvSpPr>
        <p:spPr bwMode="auto">
          <a:xfrm>
            <a:off x="304800" y="4876800"/>
            <a:ext cx="2514600" cy="533400"/>
          </a:xfrm>
          <a:prstGeom prst="parallelogram">
            <a:avLst>
              <a:gd name="adj" fmla="val 117857"/>
            </a:avLst>
          </a:prstGeom>
          <a:solidFill>
            <a:schemeClr val="hlink"/>
          </a:solidFill>
          <a:ln w="9525">
            <a:solidFill>
              <a:schemeClr val="tx1"/>
            </a:solidFill>
            <a:miter lim="800000"/>
            <a:headEnd type="none" w="sm" len="sm"/>
            <a:tailEnd type="none" w="sm" len="sm"/>
          </a:ln>
          <a:effectLst/>
        </p:spPr>
        <p:txBody>
          <a:bodyPr wrap="none" anchor="ctr"/>
          <a:lstStyle/>
          <a:p>
            <a:pPr algn="l">
              <a:defRPr/>
            </a:pPr>
            <a:r>
              <a:rPr lang="it-IT" sz="1400" b="1">
                <a:solidFill>
                  <a:srgbClr val="008000"/>
                </a:solidFill>
                <a:effectLst>
                  <a:outerShdw blurRad="38100" dist="38100" dir="2700000" algn="tl">
                    <a:srgbClr val="000000"/>
                  </a:outerShdw>
                </a:effectLst>
                <a:latin typeface="Batang" pitchFamily="18" charset="-127"/>
              </a:rPr>
              <a:t>L’antigiuridicità</a:t>
            </a:r>
          </a:p>
        </p:txBody>
      </p:sp>
      <p:sp>
        <p:nvSpPr>
          <p:cNvPr id="119832" name="Line 24"/>
          <p:cNvSpPr>
            <a:spLocks noChangeShapeType="1"/>
          </p:cNvSpPr>
          <p:nvPr/>
        </p:nvSpPr>
        <p:spPr bwMode="auto">
          <a:xfrm flipV="1">
            <a:off x="1981200" y="5334000"/>
            <a:ext cx="685800" cy="3810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19833" name="Line 25"/>
          <p:cNvSpPr>
            <a:spLocks noChangeShapeType="1"/>
          </p:cNvSpPr>
          <p:nvPr/>
        </p:nvSpPr>
        <p:spPr bwMode="auto">
          <a:xfrm>
            <a:off x="1981200" y="5791200"/>
            <a:ext cx="685800" cy="2286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pic>
        <p:nvPicPr>
          <p:cNvPr id="88079" name="Picture 27" descr="C:\Programmi\File comuni\Microsoft Shared\Clipart\cagcat50\PE03254_.wmf"/>
          <p:cNvPicPr>
            <a:picLocks noChangeAspect="1" noChangeArrowheads="1"/>
          </p:cNvPicPr>
          <p:nvPr/>
        </p:nvPicPr>
        <p:blipFill>
          <a:blip r:embed="rId4" cstate="print"/>
          <a:srcRect/>
          <a:stretch>
            <a:fillRect/>
          </a:stretch>
        </p:blipFill>
        <p:spPr bwMode="auto">
          <a:xfrm>
            <a:off x="152400" y="152400"/>
            <a:ext cx="1066800" cy="941388"/>
          </a:xfrm>
          <a:prstGeom prst="rect">
            <a:avLst/>
          </a:prstGeom>
          <a:noFill/>
          <a:ln w="9525">
            <a:noFill/>
            <a:miter lim="800000"/>
            <a:headEnd/>
            <a:tailEnd/>
          </a:ln>
        </p:spPr>
      </p:pic>
      <p:sp>
        <p:nvSpPr>
          <p:cNvPr id="88080" name="Segnaposto piè di pagina 1"/>
          <p:cNvSpPr>
            <a:spLocks noGrp="1"/>
          </p:cNvSpPr>
          <p:nvPr>
            <p:ph type="ftr" sz="quarter" idx="11"/>
          </p:nvPr>
        </p:nvSpPr>
        <p:spPr>
          <a:xfrm>
            <a:off x="3124200" y="6477000"/>
            <a:ext cx="2895600" cy="244475"/>
          </a:xfrm>
          <a:noFill/>
          <a:ln>
            <a:miter lim="800000"/>
            <a:headEnd/>
            <a:tailEnd/>
          </a:ln>
        </p:spPr>
        <p:txBody>
          <a:bodyPr/>
          <a:lstStyle/>
          <a:p>
            <a:r>
              <a:rPr lang="it-IT" altLang="it-IT" sz="1100" smtClean="0">
                <a:latin typeface="Arial" charset="0"/>
                <a:cs typeface="Arial" charset="0"/>
              </a:rPr>
              <a:t>Prof.Cons.Giuseppe Croce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 calcmode="lin" valueType="num">
                                      <p:cBhvr>
                                        <p:cTn id="7" dur="500" fill="hold"/>
                                        <p:tgtEl>
                                          <p:spTgt spid="119815"/>
                                        </p:tgtEl>
                                        <p:attrNameLst>
                                          <p:attrName>ppt_w</p:attrName>
                                        </p:attrNameLst>
                                      </p:cBhvr>
                                      <p:tavLst>
                                        <p:tav tm="0">
                                          <p:val>
                                            <p:strVal val="2/3*#ppt_w"/>
                                          </p:val>
                                        </p:tav>
                                        <p:tav tm="100000">
                                          <p:val>
                                            <p:strVal val="#ppt_w"/>
                                          </p:val>
                                        </p:tav>
                                      </p:tavLst>
                                    </p:anim>
                                    <p:anim calcmode="lin" valueType="num">
                                      <p:cBhvr>
                                        <p:cTn id="8" dur="500" fill="hold"/>
                                        <p:tgtEl>
                                          <p:spTgt spid="119815"/>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499"/>
                                          </p:stCondLst>
                                        </p:cTn>
                                        <p:tgtEl>
                                          <p:spTgt spid="119832"/>
                                        </p:tgtEl>
                                        <p:attrNameLst>
                                          <p:attrName>style.visibility</p:attrName>
                                        </p:attrNameLst>
                                      </p:cBhvr>
                                      <p:to>
                                        <p:strVal val="visible"/>
                                      </p:to>
                                    </p:set>
                                    <p:anim to="" calcmode="lin" valueType="num">
                                      <p:cBhvr>
                                        <p:cTn id="13" dur="1" fill="hold"/>
                                        <p:tgtEl>
                                          <p:spTgt spid="119832"/>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499"/>
                                          </p:stCondLst>
                                        </p:cTn>
                                        <p:tgtEl>
                                          <p:spTgt spid="119833"/>
                                        </p:tgtEl>
                                        <p:attrNameLst>
                                          <p:attrName>style.visibility</p:attrName>
                                        </p:attrNameLst>
                                      </p:cBhvr>
                                      <p:to>
                                        <p:strVal val="visible"/>
                                      </p:to>
                                    </p:set>
                                    <p:anim to="" calcmode="lin" valueType="num">
                                      <p:cBhvr>
                                        <p:cTn id="18" dur="1" fill="hold"/>
                                        <p:tgtEl>
                                          <p:spTgt spid="119833"/>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9823"/>
                                        </p:tgtEl>
                                        <p:attrNameLst>
                                          <p:attrName>style.visibility</p:attrName>
                                        </p:attrNameLst>
                                      </p:cBhvr>
                                      <p:to>
                                        <p:strVal val="visible"/>
                                      </p:to>
                                    </p:set>
                                    <p:animEffect transition="in" filter="box(in)">
                                      <p:cBhvr>
                                        <p:cTn id="23" dur="500"/>
                                        <p:tgtEl>
                                          <p:spTgt spid="1198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19825"/>
                                        </p:tgtEl>
                                        <p:attrNameLst>
                                          <p:attrName>style.visibility</p:attrName>
                                        </p:attrNameLst>
                                      </p:cBhvr>
                                      <p:to>
                                        <p:strVal val="visible"/>
                                      </p:to>
                                    </p:set>
                                    <p:anim to="" calcmode="lin" valueType="num">
                                      <p:cBhvr>
                                        <p:cTn id="28" dur="1" fill="hold"/>
                                        <p:tgtEl>
                                          <p:spTgt spid="119825"/>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19828"/>
                                        </p:tgtEl>
                                        <p:attrNameLst>
                                          <p:attrName>style.visibility</p:attrName>
                                        </p:attrNameLst>
                                      </p:cBhvr>
                                      <p:to>
                                        <p:strVal val="visible"/>
                                      </p:to>
                                    </p:set>
                                    <p:anim calcmode="lin" valueType="num">
                                      <p:cBhvr additive="base">
                                        <p:cTn id="33" dur="500" fill="hold"/>
                                        <p:tgtEl>
                                          <p:spTgt spid="119828"/>
                                        </p:tgtEl>
                                        <p:attrNameLst>
                                          <p:attrName>ppt_x</p:attrName>
                                        </p:attrNameLst>
                                      </p:cBhvr>
                                      <p:tavLst>
                                        <p:tav tm="0">
                                          <p:val>
                                            <p:strVal val="0-#ppt_w/2"/>
                                          </p:val>
                                        </p:tav>
                                        <p:tav tm="100000">
                                          <p:val>
                                            <p:strVal val="#ppt_x"/>
                                          </p:val>
                                        </p:tav>
                                      </p:tavLst>
                                    </p:anim>
                                    <p:anim calcmode="lin" valueType="num">
                                      <p:cBhvr additive="base">
                                        <p:cTn id="34" dur="500" fill="hold"/>
                                        <p:tgtEl>
                                          <p:spTgt spid="11982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19827"/>
                                        </p:tgtEl>
                                        <p:attrNameLst>
                                          <p:attrName>style.visibility</p:attrName>
                                        </p:attrNameLst>
                                      </p:cBhvr>
                                      <p:to>
                                        <p:strVal val="visible"/>
                                      </p:to>
                                    </p:set>
                                    <p:anim calcmode="lin" valueType="num">
                                      <p:cBhvr additive="base">
                                        <p:cTn id="39" dur="500" fill="hold"/>
                                        <p:tgtEl>
                                          <p:spTgt spid="119827"/>
                                        </p:tgtEl>
                                        <p:attrNameLst>
                                          <p:attrName>ppt_x</p:attrName>
                                        </p:attrNameLst>
                                      </p:cBhvr>
                                      <p:tavLst>
                                        <p:tav tm="0">
                                          <p:val>
                                            <p:strVal val="1+#ppt_w/2"/>
                                          </p:val>
                                        </p:tav>
                                        <p:tav tm="100000">
                                          <p:val>
                                            <p:strVal val="#ppt_x"/>
                                          </p:val>
                                        </p:tav>
                                      </p:tavLst>
                                    </p:anim>
                                    <p:anim calcmode="lin" valueType="num">
                                      <p:cBhvr additive="base">
                                        <p:cTn id="40" dur="500" fill="hold"/>
                                        <p:tgtEl>
                                          <p:spTgt spid="119827"/>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499"/>
                                          </p:stCondLst>
                                        </p:cTn>
                                        <p:tgtEl>
                                          <p:spTgt spid="119830"/>
                                        </p:tgtEl>
                                        <p:attrNameLst>
                                          <p:attrName>style.visibility</p:attrName>
                                        </p:attrNameLst>
                                      </p:cBhvr>
                                      <p:to>
                                        <p:strVal val="visible"/>
                                      </p:to>
                                    </p:set>
                                    <p:anim to="" calcmode="lin" valueType="num">
                                      <p:cBhvr>
                                        <p:cTn id="45" dur="1" fill="hold"/>
                                        <p:tgtEl>
                                          <p:spTgt spid="119830"/>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119829"/>
                                        </p:tgtEl>
                                        <p:attrNameLst>
                                          <p:attrName>style.visibility</p:attrName>
                                        </p:attrNameLst>
                                      </p:cBhvr>
                                      <p:to>
                                        <p:strVal val="visible"/>
                                      </p:to>
                                    </p:set>
                                    <p:anim calcmode="lin" valueType="num">
                                      <p:cBhvr additive="base">
                                        <p:cTn id="50" dur="500" fill="hold"/>
                                        <p:tgtEl>
                                          <p:spTgt spid="119829"/>
                                        </p:tgtEl>
                                        <p:attrNameLst>
                                          <p:attrName>ppt_x</p:attrName>
                                        </p:attrNameLst>
                                      </p:cBhvr>
                                      <p:tavLst>
                                        <p:tav tm="0">
                                          <p:val>
                                            <p:strVal val="0-#ppt_w/2"/>
                                          </p:val>
                                        </p:tav>
                                        <p:tav tm="100000">
                                          <p:val>
                                            <p:strVal val="#ppt_x"/>
                                          </p:val>
                                        </p:tav>
                                      </p:tavLst>
                                    </p:anim>
                                    <p:anim calcmode="lin" valueType="num">
                                      <p:cBhvr additive="base">
                                        <p:cTn id="51" dur="500" fill="hold"/>
                                        <p:tgtEl>
                                          <p:spTgt spid="119829"/>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119831"/>
                                        </p:tgtEl>
                                        <p:attrNameLst>
                                          <p:attrName>style.visibility</p:attrName>
                                        </p:attrNameLst>
                                      </p:cBhvr>
                                      <p:to>
                                        <p:strVal val="visible"/>
                                      </p:to>
                                    </p:set>
                                    <p:anim calcmode="lin" valueType="num">
                                      <p:cBhvr additive="base">
                                        <p:cTn id="56" dur="500" fill="hold"/>
                                        <p:tgtEl>
                                          <p:spTgt spid="119831"/>
                                        </p:tgtEl>
                                        <p:attrNameLst>
                                          <p:attrName>ppt_x</p:attrName>
                                        </p:attrNameLst>
                                      </p:cBhvr>
                                      <p:tavLst>
                                        <p:tav tm="0">
                                          <p:val>
                                            <p:strVal val="#ppt_x"/>
                                          </p:val>
                                        </p:tav>
                                        <p:tav tm="100000">
                                          <p:val>
                                            <p:strVal val="#ppt_x"/>
                                          </p:val>
                                        </p:tav>
                                      </p:tavLst>
                                    </p:anim>
                                    <p:anim calcmode="lin" valueType="num">
                                      <p:cBhvr additive="base">
                                        <p:cTn id="57" dur="500" fill="hold"/>
                                        <p:tgtEl>
                                          <p:spTgt spid="1198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P spid="119823" grpId="0" animBg="1" autoUpdateAnimBg="0"/>
      <p:bldP spid="119825" grpId="0" animBg="1" autoUpdateAnimBg="0"/>
      <p:bldP spid="119827" grpId="0" animBg="1" autoUpdateAnimBg="0"/>
      <p:bldP spid="119829" grpId="0" animBg="1" autoUpdateAnimBg="0"/>
      <p:bldP spid="11983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0"/>
            <a:ext cx="9144000" cy="6858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endParaRPr kumimoji="1" lang="it-IT" altLang="it-IT" smtClean="0"/>
          </a:p>
          <a:p>
            <a:pPr eaLnBrk="1" hangingPunct="1">
              <a:buFont typeface="Wingdings" pitchFamily="2" charset="2"/>
              <a:buNone/>
              <a:defRPr/>
            </a:pPr>
            <a:r>
              <a:rPr kumimoji="1" lang="it-IT" altLang="it-IT" smtClean="0"/>
              <a:t>      accanto alla </a:t>
            </a:r>
          </a:p>
          <a:p>
            <a:pPr eaLnBrk="1" hangingPunct="1">
              <a:defRPr/>
            </a:pPr>
            <a:r>
              <a:rPr kumimoji="1" lang="it-IT" altLang="it-IT" b="1" i="1" smtClean="0">
                <a:effectLst/>
              </a:rPr>
              <a:t>   </a:t>
            </a:r>
            <a:r>
              <a:rPr kumimoji="1" lang="it-IT" altLang="it-IT" b="1" i="1" smtClean="0">
                <a:solidFill>
                  <a:srgbClr val="FFFF00"/>
                </a:solidFill>
              </a:rPr>
              <a:t>responsabiltà da contratto</a:t>
            </a:r>
            <a:r>
              <a:rPr kumimoji="1" lang="it-IT" altLang="it-IT" smtClean="0"/>
              <a:t> </a:t>
            </a:r>
          </a:p>
          <a:p>
            <a:pPr algn="ctr" eaLnBrk="1" hangingPunct="1">
              <a:buFont typeface="Wingdings" pitchFamily="2" charset="2"/>
              <a:buNone/>
              <a:defRPr/>
            </a:pPr>
            <a:r>
              <a:rPr kumimoji="1" lang="it-IT" altLang="it-IT" smtClean="0"/>
              <a:t>     sussiste contemporaneamente la </a:t>
            </a:r>
          </a:p>
          <a:p>
            <a:pPr eaLnBrk="1" hangingPunct="1">
              <a:defRPr/>
            </a:pPr>
            <a:r>
              <a:rPr kumimoji="1" lang="it-IT" altLang="it-IT" smtClean="0"/>
              <a:t>    </a:t>
            </a:r>
            <a:r>
              <a:rPr kumimoji="1" lang="it-IT" altLang="it-IT" b="1" i="1" smtClean="0">
                <a:solidFill>
                  <a:srgbClr val="FFFF00"/>
                </a:solidFill>
              </a:rPr>
              <a:t>responsabilità da contatto</a:t>
            </a:r>
            <a:r>
              <a:rPr kumimoji="1" lang="it-IT" altLang="it-IT" smtClean="0"/>
              <a:t>: </a:t>
            </a:r>
          </a:p>
          <a:p>
            <a:pPr eaLnBrk="1" hangingPunct="1">
              <a:defRPr/>
            </a:pPr>
            <a:r>
              <a:rPr kumimoji="1" lang="it-IT" altLang="it-IT" smtClean="0"/>
              <a:t>  tipica responsabilità contrattuale nascente da </a:t>
            </a:r>
            <a:r>
              <a:rPr kumimoji="1" lang="it-IT" altLang="it-IT" i="1" smtClean="0"/>
              <a:t>"</a:t>
            </a:r>
            <a:r>
              <a:rPr kumimoji="1" lang="it-IT" altLang="it-IT" b="1" i="1" smtClean="0">
                <a:solidFill>
                  <a:srgbClr val="FFFF00"/>
                </a:solidFill>
              </a:rPr>
              <a:t>un'obbligazione senza prestazione ai confini tra contatto e torto</a:t>
            </a:r>
            <a:r>
              <a:rPr kumimoji="1" lang="it-IT" altLang="it-IT" i="1" smtClean="0"/>
              <a:t>", </a:t>
            </a:r>
            <a:r>
              <a:rPr kumimoji="1" lang="it-IT" altLang="it-IT" smtClean="0"/>
              <a:t>che deriva non già dalla </a:t>
            </a:r>
            <a:r>
              <a:rPr kumimoji="1" lang="it-IT" altLang="it-IT" b="1" i="1" smtClean="0">
                <a:solidFill>
                  <a:srgbClr val="FFFF00"/>
                </a:solidFill>
              </a:rPr>
              <a:t>fonte</a:t>
            </a:r>
            <a:r>
              <a:rPr kumimoji="1" lang="it-IT" altLang="it-IT" smtClean="0"/>
              <a:t> dell'obbligazione ma dal </a:t>
            </a:r>
            <a:r>
              <a:rPr kumimoji="1" lang="it-IT" altLang="it-IT" b="1" i="1" smtClean="0">
                <a:solidFill>
                  <a:srgbClr val="FFFF00"/>
                </a:solidFill>
              </a:rPr>
              <a:t>contenuto</a:t>
            </a:r>
            <a:r>
              <a:rPr kumimoji="1" lang="it-IT" altLang="it-IT" smtClean="0"/>
              <a:t> del rapporto, costituito da </a:t>
            </a:r>
            <a:r>
              <a:rPr kumimoji="1" lang="it-IT" altLang="it-IT" b="1" i="1" smtClean="0">
                <a:solidFill>
                  <a:srgbClr val="FFFF00"/>
                </a:solidFill>
              </a:rPr>
              <a:t>obblighi di conservazione della sfera giuridica altrui.</a:t>
            </a:r>
          </a:p>
          <a:p>
            <a:pPr eaLnBrk="1" hangingPunct="1">
              <a:defRPr/>
            </a:pPr>
            <a:endParaRPr lang="it-IT" altLang="it-IT" smtClean="0">
              <a:solidFill>
                <a:srgbClr val="FFFF00"/>
              </a:solidFill>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0"/>
            <a:ext cx="9144000" cy="6858000"/>
          </a:xfrm>
        </p:spPr>
        <p:txBody>
          <a:bodyPr/>
          <a:lstStyle/>
          <a:p>
            <a:pPr>
              <a:buFont typeface="Wingdings" pitchFamily="2" charset="2"/>
              <a:buNone/>
            </a:pPr>
            <a:endParaRPr lang="it-IT" altLang="it-IT" smtClean="0"/>
          </a:p>
        </p:txBody>
      </p:sp>
      <p:sp>
        <p:nvSpPr>
          <p:cNvPr id="19460" name="WordArt 4"/>
          <p:cNvSpPr>
            <a:spLocks noChangeArrowheads="1" noChangeShapeType="1" noTextEdit="1"/>
          </p:cNvSpPr>
          <p:nvPr/>
        </p:nvSpPr>
        <p:spPr bwMode="auto">
          <a:xfrm>
            <a:off x="468313" y="260350"/>
            <a:ext cx="8229600" cy="647700"/>
          </a:xfrm>
          <a:prstGeom prst="rect">
            <a:avLst/>
          </a:prstGeom>
        </p:spPr>
        <p:txBody>
          <a:bodyPr wrap="none" fromWordArt="1">
            <a:prstTxWarp prst="textPlain">
              <a:avLst>
                <a:gd name="adj" fmla="val 50000"/>
              </a:avLst>
            </a:prstTxWarp>
          </a:bodyPr>
          <a:lstStyle/>
          <a:p>
            <a:r>
              <a:rPr lang="it-IT" sz="2400" i="1"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il reato omissivo</a:t>
            </a:r>
          </a:p>
        </p:txBody>
      </p:sp>
      <p:sp>
        <p:nvSpPr>
          <p:cNvPr id="19461" name="Rectangle 5" descr="Maglia viola"/>
          <p:cNvSpPr>
            <a:spLocks noChangeArrowheads="1"/>
          </p:cNvSpPr>
          <p:nvPr/>
        </p:nvSpPr>
        <p:spPr bwMode="auto">
          <a:xfrm>
            <a:off x="0" y="1052513"/>
            <a:ext cx="9144000" cy="5805487"/>
          </a:xfrm>
          <a:prstGeom prst="rect">
            <a:avLst/>
          </a:prstGeom>
          <a:blipFill dpi="0" rotWithShape="0">
            <a:blip r:embed="rId2" cstate="print"/>
            <a:srcRect/>
            <a:tile tx="0" ty="0" sx="100000" sy="100000" flip="none" algn="tl"/>
          </a:blip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defRPr>
            </a:lvl9pPr>
          </a:lstStyle>
          <a:p>
            <a:pPr algn="l">
              <a:buClr>
                <a:srgbClr val="FFCC66"/>
              </a:buClr>
              <a:buFont typeface="Wingdings" pitchFamily="2" charset="2"/>
              <a:buNone/>
              <a:defRPr/>
            </a:pPr>
            <a:r>
              <a:rPr lang="it-IT" altLang="it-IT" sz="1800" smtClean="0">
                <a:solidFill>
                  <a:srgbClr val="FFFFFF"/>
                </a:solidFill>
                <a:latin typeface="Impact" pitchFamily="34" charset="0"/>
              </a:rPr>
              <a:t>              IL REATO OMISSIVO (</a:t>
            </a:r>
            <a:r>
              <a:rPr lang="it-IT" altLang="it-IT" sz="1400" smtClean="0">
                <a:solidFill>
                  <a:srgbClr val="FFFFFF"/>
                </a:solidFill>
                <a:latin typeface="Impact" pitchFamily="34" charset="0"/>
              </a:rPr>
              <a:t> art.40 2° co C.P.</a:t>
            </a:r>
            <a:r>
              <a:rPr lang="it-IT" altLang="it-IT" sz="1800" smtClean="0">
                <a:solidFill>
                  <a:srgbClr val="FFFFFF"/>
                </a:solidFill>
                <a:latin typeface="Impact" pitchFamily="34" charset="0"/>
              </a:rPr>
              <a:t>)</a:t>
            </a: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endParaRPr lang="it-IT" altLang="it-IT" sz="1800" smtClean="0">
              <a:solidFill>
                <a:srgbClr val="FFFFFF"/>
              </a:solidFill>
              <a:latin typeface="Impact" pitchFamily="34" charset="0"/>
            </a:endParaRPr>
          </a:p>
          <a:p>
            <a:pPr algn="l">
              <a:buClr>
                <a:srgbClr val="FFCC66"/>
              </a:buClr>
              <a:buFont typeface="Wingdings" pitchFamily="2" charset="2"/>
              <a:buNone/>
              <a:defRPr/>
            </a:pPr>
            <a:r>
              <a:rPr lang="it-IT" altLang="it-IT" sz="1400" smtClean="0">
                <a:solidFill>
                  <a:srgbClr val="FFFFFF"/>
                </a:solidFill>
                <a:latin typeface="Impact" pitchFamily="34" charset="0"/>
              </a:rPr>
              <a:t>L’OBBLIGO GIURIDICO DI IMPEDIRE L’EVENTO DERIVA DA UNA </a:t>
            </a:r>
          </a:p>
          <a:p>
            <a:pPr algn="l">
              <a:buClr>
                <a:srgbClr val="FFCC66"/>
              </a:buClr>
              <a:buFont typeface="Wingdings" pitchFamily="2" charset="2"/>
              <a:buNone/>
              <a:defRPr/>
            </a:pPr>
            <a:endParaRPr lang="it-IT" altLang="it-IT" sz="1600" u="sng" smtClean="0">
              <a:solidFill>
                <a:srgbClr val="FF9900"/>
              </a:solidFill>
              <a:latin typeface="Impact" pitchFamily="34" charset="0"/>
            </a:endParaRPr>
          </a:p>
          <a:p>
            <a:pPr algn="l">
              <a:buClr>
                <a:srgbClr val="FFCC66"/>
              </a:buClr>
              <a:buFont typeface="Wingdings" pitchFamily="2" charset="2"/>
              <a:buNone/>
              <a:defRPr/>
            </a:pPr>
            <a:r>
              <a:rPr lang="it-IT" altLang="it-IT" sz="1600" smtClean="0">
                <a:solidFill>
                  <a:srgbClr val="FF9900"/>
                </a:solidFill>
                <a:effectLst/>
                <a:latin typeface="Impact" pitchFamily="34" charset="0"/>
              </a:rPr>
              <a:t>                        </a:t>
            </a:r>
            <a:r>
              <a:rPr lang="it-IT" altLang="it-IT" sz="1600" u="sng" smtClean="0">
                <a:solidFill>
                  <a:srgbClr val="FF9900"/>
                </a:solidFill>
                <a:latin typeface="Impact" pitchFamily="34" charset="0"/>
              </a:rPr>
              <a:t>POSIZIONE DI GARANZIA</a:t>
            </a:r>
            <a:endParaRPr lang="it-IT" altLang="it-IT" sz="1800" u="sng" smtClean="0">
              <a:solidFill>
                <a:srgbClr val="FFFFFF"/>
              </a:solidFill>
              <a:latin typeface="Impact" pitchFamily="34" charset="0"/>
            </a:endParaRPr>
          </a:p>
          <a:p>
            <a:pPr algn="l">
              <a:buClr>
                <a:srgbClr val="FFCC66"/>
              </a:buClr>
              <a:buFont typeface="Wingdings" pitchFamily="2" charset="2"/>
              <a:buNone/>
              <a:defRPr/>
            </a:pPr>
            <a:endParaRPr lang="it-IT" altLang="it-IT" sz="1600" smtClean="0">
              <a:solidFill>
                <a:srgbClr val="FFFFFF"/>
              </a:solidFill>
              <a:latin typeface="Impact" pitchFamily="34" charset="0"/>
            </a:endParaRPr>
          </a:p>
          <a:p>
            <a:pPr algn="l">
              <a:buClr>
                <a:srgbClr val="FFCC66"/>
              </a:buClr>
              <a:buFont typeface="Wingdings" pitchFamily="2" charset="2"/>
              <a:buNone/>
              <a:defRPr/>
            </a:pPr>
            <a:endParaRPr lang="it-IT" altLang="it-IT" sz="1400" smtClean="0">
              <a:solidFill>
                <a:srgbClr val="FFFFFF"/>
              </a:solidFill>
              <a:latin typeface="Impact" pitchFamily="34" charset="0"/>
            </a:endParaRPr>
          </a:p>
          <a:p>
            <a:pPr algn="l">
              <a:buClr>
                <a:srgbClr val="FFCC66"/>
              </a:buClr>
              <a:buFont typeface="Wingdings" pitchFamily="2" charset="2"/>
              <a:buNone/>
              <a:defRPr/>
            </a:pPr>
            <a:endParaRPr lang="it-IT" altLang="it-IT" sz="1400" smtClean="0">
              <a:solidFill>
                <a:srgbClr val="FFFFFF"/>
              </a:solidFill>
              <a:latin typeface="Impact" pitchFamily="34" charset="0"/>
            </a:endParaRPr>
          </a:p>
        </p:txBody>
      </p:sp>
      <p:sp>
        <p:nvSpPr>
          <p:cNvPr id="19462" name="Oval 6"/>
          <p:cNvSpPr>
            <a:spLocks noChangeArrowheads="1"/>
          </p:cNvSpPr>
          <p:nvPr/>
        </p:nvSpPr>
        <p:spPr bwMode="auto">
          <a:xfrm>
            <a:off x="5003800" y="2636838"/>
            <a:ext cx="2209800" cy="914400"/>
          </a:xfrm>
          <a:prstGeom prst="ellipse">
            <a:avLst/>
          </a:prstGeom>
          <a:solidFill>
            <a:schemeClr val="folHlink"/>
          </a:solidFill>
          <a:ln w="9525">
            <a:solidFill>
              <a:schemeClr val="tx1"/>
            </a:solidFill>
            <a:round/>
            <a:headEnd type="none" w="sm" len="sm"/>
            <a:tailEnd type="none" w="sm" len="sm"/>
          </a:ln>
          <a:effectLst/>
        </p:spPr>
        <p:txBody>
          <a:bodyPr wrap="none" anchor="ctr"/>
          <a:lstStyle/>
          <a:p>
            <a:pPr algn="l"/>
            <a:r>
              <a:rPr lang="it-IT" altLang="it-IT" sz="1400">
                <a:solidFill>
                  <a:srgbClr val="663300"/>
                </a:solidFill>
                <a:latin typeface="Impact" pitchFamily="34" charset="0"/>
              </a:rPr>
              <a:t>       REATO PROPRIO</a:t>
            </a:r>
          </a:p>
          <a:p>
            <a:pPr algn="l"/>
            <a:r>
              <a:rPr lang="it-IT" altLang="it-IT" sz="1200">
                <a:solidFill>
                  <a:srgbClr val="663300"/>
                </a:solidFill>
                <a:latin typeface="Impact" pitchFamily="34" charset="0"/>
              </a:rPr>
              <a:t>è la violazione di un comando</a:t>
            </a:r>
          </a:p>
          <a:p>
            <a:pPr algn="l"/>
            <a:r>
              <a:rPr lang="it-IT" altLang="it-IT" sz="1200">
                <a:solidFill>
                  <a:srgbClr val="663300"/>
                </a:solidFill>
                <a:latin typeface="Impact" pitchFamily="34" charset="0"/>
              </a:rPr>
              <a:t>previsto da una norma</a:t>
            </a:r>
          </a:p>
        </p:txBody>
      </p:sp>
      <p:sp>
        <p:nvSpPr>
          <p:cNvPr id="19463" name="Oval 7"/>
          <p:cNvSpPr>
            <a:spLocks noChangeArrowheads="1"/>
          </p:cNvSpPr>
          <p:nvPr/>
        </p:nvSpPr>
        <p:spPr bwMode="auto">
          <a:xfrm>
            <a:off x="468313" y="1773238"/>
            <a:ext cx="4267200" cy="914400"/>
          </a:xfrm>
          <a:prstGeom prst="ellipse">
            <a:avLst/>
          </a:prstGeom>
          <a:solidFill>
            <a:schemeClr val="folHlink"/>
          </a:solidFill>
          <a:ln w="9525">
            <a:solidFill>
              <a:schemeClr val="tx1"/>
            </a:solidFill>
            <a:round/>
            <a:headEnd type="none" w="sm" len="sm"/>
            <a:tailEnd type="none" w="sm" len="sm"/>
          </a:ln>
          <a:effectLst/>
        </p:spPr>
        <p:txBody>
          <a:bodyPr wrap="none" anchor="ctr"/>
          <a:lstStyle/>
          <a:p>
            <a:pPr algn="l"/>
            <a:r>
              <a:rPr lang="it-IT" altLang="it-IT" sz="1400">
                <a:solidFill>
                  <a:srgbClr val="663300"/>
                </a:solidFill>
                <a:latin typeface="Impact" pitchFamily="34" charset="0"/>
              </a:rPr>
              <a:t>                    REATO IMPROPRIO o</a:t>
            </a:r>
          </a:p>
          <a:p>
            <a:pPr algn="l"/>
            <a:r>
              <a:rPr lang="it-IT" altLang="it-IT" sz="1400">
                <a:solidFill>
                  <a:srgbClr val="663300"/>
                </a:solidFill>
                <a:latin typeface="Impact" pitchFamily="34" charset="0"/>
              </a:rPr>
              <a:t>           COMMISSIVO CON OMISSIONE</a:t>
            </a:r>
          </a:p>
          <a:p>
            <a:pPr algn="l"/>
            <a:r>
              <a:rPr lang="it-IT" altLang="it-IT" sz="1200">
                <a:solidFill>
                  <a:srgbClr val="663300"/>
                </a:solidFill>
                <a:latin typeface="Impact" pitchFamily="34" charset="0"/>
              </a:rPr>
              <a:t>è il mancato IMPEDIMENTO del verificarsi di un evento</a:t>
            </a:r>
          </a:p>
          <a:p>
            <a:pPr algn="l"/>
            <a:r>
              <a:rPr lang="it-IT" altLang="it-IT" sz="1200">
                <a:solidFill>
                  <a:srgbClr val="663300"/>
                </a:solidFill>
                <a:latin typeface="Impact" pitchFamily="34" charset="0"/>
              </a:rPr>
              <a:t>che l’agente aveva l’obbligo di  impedire</a:t>
            </a:r>
          </a:p>
        </p:txBody>
      </p:sp>
      <p:sp>
        <p:nvSpPr>
          <p:cNvPr id="19464" name="Rectangle 8"/>
          <p:cNvSpPr>
            <a:spLocks noChangeArrowheads="1"/>
          </p:cNvSpPr>
          <p:nvPr/>
        </p:nvSpPr>
        <p:spPr bwMode="auto">
          <a:xfrm>
            <a:off x="5292725" y="1268413"/>
            <a:ext cx="1600200" cy="990600"/>
          </a:xfrm>
          <a:prstGeom prst="rect">
            <a:avLst/>
          </a:prstGeom>
          <a:solidFill>
            <a:srgbClr val="663300"/>
          </a:solidFill>
          <a:ln w="9525">
            <a:solidFill>
              <a:schemeClr val="tx1"/>
            </a:solidFill>
            <a:miter lim="800000"/>
            <a:headEnd type="none" w="sm" len="sm"/>
            <a:tailEnd type="none" w="sm" len="sm"/>
          </a:ln>
          <a:effectLst/>
        </p:spPr>
        <p:txBody>
          <a:bodyPr wrap="none" anchor="ctr"/>
          <a:lstStyle/>
          <a:p>
            <a:pPr algn="l"/>
            <a:r>
              <a:rPr lang="it-IT" altLang="it-IT" sz="1200">
                <a:solidFill>
                  <a:srgbClr val="FFFF0F"/>
                </a:solidFill>
                <a:latin typeface="Microsoft Sans Serif" pitchFamily="34" charset="0"/>
              </a:rPr>
              <a:t>È, quindi, un reato di</a:t>
            </a:r>
          </a:p>
          <a:p>
            <a:pPr algn="l"/>
            <a:r>
              <a:rPr lang="it-IT" altLang="it-IT" sz="1200">
                <a:solidFill>
                  <a:srgbClr val="FFFF0F"/>
                </a:solidFill>
                <a:latin typeface="Microsoft Sans Serif" pitchFamily="34" charset="0"/>
              </a:rPr>
              <a:t> PURA CONDOTTA</a:t>
            </a:r>
          </a:p>
          <a:p>
            <a:pPr algn="l"/>
            <a:r>
              <a:rPr lang="it-IT" altLang="it-IT" sz="1200">
                <a:solidFill>
                  <a:srgbClr val="FFFF0F"/>
                </a:solidFill>
                <a:latin typeface="Microsoft Sans Serif" pitchFamily="34" charset="0"/>
              </a:rPr>
              <a:t>che consiste nel </a:t>
            </a:r>
          </a:p>
          <a:p>
            <a:pPr algn="l"/>
            <a:r>
              <a:rPr lang="it-IT" altLang="it-IT" sz="1200">
                <a:solidFill>
                  <a:srgbClr val="FFFF0F"/>
                </a:solidFill>
                <a:latin typeface="Microsoft Sans Serif" pitchFamily="34" charset="0"/>
              </a:rPr>
              <a:t>mancato compimento</a:t>
            </a:r>
          </a:p>
          <a:p>
            <a:pPr algn="l"/>
            <a:r>
              <a:rPr lang="it-IT" altLang="it-IT" sz="1200">
                <a:solidFill>
                  <a:srgbClr val="FFFF0F"/>
                </a:solidFill>
                <a:latin typeface="Microsoft Sans Serif" pitchFamily="34" charset="0"/>
              </a:rPr>
              <a:t>di un’azione richiesta</a:t>
            </a:r>
          </a:p>
        </p:txBody>
      </p:sp>
      <p:sp>
        <p:nvSpPr>
          <p:cNvPr id="19465" name="Rectangle 9"/>
          <p:cNvSpPr>
            <a:spLocks noChangeArrowheads="1"/>
          </p:cNvSpPr>
          <p:nvPr/>
        </p:nvSpPr>
        <p:spPr bwMode="auto">
          <a:xfrm>
            <a:off x="4859338" y="3789363"/>
            <a:ext cx="2286000" cy="2819400"/>
          </a:xfrm>
          <a:prstGeom prst="rect">
            <a:avLst/>
          </a:prstGeom>
          <a:solidFill>
            <a:srgbClr val="663300"/>
          </a:solidFill>
          <a:ln w="9525">
            <a:solidFill>
              <a:schemeClr val="tx1"/>
            </a:solidFill>
            <a:miter lim="800000"/>
            <a:headEnd type="none" w="sm" len="sm"/>
            <a:tailEnd type="none" w="sm" len="sm"/>
          </a:ln>
          <a:effectLst/>
        </p:spPr>
        <p:txBody>
          <a:bodyPr wrap="none" anchor="ctr"/>
          <a:lstStyle/>
          <a:p>
            <a:pPr algn="l"/>
            <a:endParaRPr lang="it-IT" altLang="it-IT" sz="1200">
              <a:solidFill>
                <a:srgbClr val="FFFFFF"/>
              </a:solidFill>
              <a:latin typeface="Microsoft Sans Serif" pitchFamily="34" charset="0"/>
            </a:endParaRPr>
          </a:p>
          <a:p>
            <a:pPr algn="l"/>
            <a:endParaRPr lang="it-IT" altLang="it-IT" sz="1400" b="1">
              <a:solidFill>
                <a:srgbClr val="FFFFFF"/>
              </a:solidFill>
              <a:latin typeface="Microsoft Sans Serif" pitchFamily="34" charset="0"/>
            </a:endParaRPr>
          </a:p>
          <a:p>
            <a:pPr algn="l">
              <a:buFontTx/>
              <a:buChar char="•"/>
            </a:pPr>
            <a:r>
              <a:rPr lang="it-IT" altLang="it-IT" sz="1400" b="1" u="sng">
                <a:solidFill>
                  <a:srgbClr val="FFFFFF"/>
                </a:solidFill>
                <a:latin typeface="Microsoft Sans Serif" pitchFamily="34" charset="0"/>
              </a:rPr>
              <a:t>Posizione di protezione</a:t>
            </a:r>
          </a:p>
          <a:p>
            <a:pPr algn="l"/>
            <a:r>
              <a:rPr lang="it-IT" altLang="it-IT" sz="1400" b="1">
                <a:solidFill>
                  <a:srgbClr val="FFFFFF"/>
                </a:solidFill>
                <a:latin typeface="Microsoft Sans Serif" pitchFamily="34" charset="0"/>
              </a:rPr>
              <a:t>( Gli obbligati debbono</a:t>
            </a:r>
          </a:p>
          <a:p>
            <a:pPr algn="l"/>
            <a:r>
              <a:rPr lang="it-IT" altLang="it-IT" sz="1200" b="1" i="1">
                <a:solidFill>
                  <a:srgbClr val="FFFFFF"/>
                </a:solidFill>
                <a:latin typeface="Microsoft Sans Serif" pitchFamily="34" charset="0"/>
              </a:rPr>
              <a:t>preservare i beni da pericoli</a:t>
            </a:r>
          </a:p>
          <a:p>
            <a:pPr algn="l"/>
            <a:r>
              <a:rPr lang="it-IT" altLang="it-IT" sz="1200" b="1" i="1">
                <a:solidFill>
                  <a:srgbClr val="FFFFFF"/>
                </a:solidFill>
                <a:latin typeface="Microsoft Sans Serif" pitchFamily="34" charset="0"/>
              </a:rPr>
              <a:t>  che li possono minacciare</a:t>
            </a:r>
            <a:r>
              <a:rPr lang="it-IT" altLang="it-IT" sz="1200" b="1">
                <a:solidFill>
                  <a:srgbClr val="FFFFFF"/>
                </a:solidFill>
                <a:latin typeface="Microsoft Sans Serif" pitchFamily="34" charset="0"/>
              </a:rPr>
              <a:t>)</a:t>
            </a:r>
            <a:endParaRPr lang="it-IT" altLang="it-IT" sz="1200" b="1" i="1">
              <a:solidFill>
                <a:srgbClr val="FFFFFF"/>
              </a:solidFill>
              <a:latin typeface="Microsoft Sans Serif" pitchFamily="34" charset="0"/>
            </a:endParaRPr>
          </a:p>
          <a:p>
            <a:pPr algn="l">
              <a:buFontTx/>
              <a:buChar char="•"/>
            </a:pPr>
            <a:r>
              <a:rPr lang="it-IT" altLang="it-IT" sz="1400" b="1">
                <a:solidFill>
                  <a:srgbClr val="FFFFFF"/>
                </a:solidFill>
                <a:latin typeface="Microsoft Sans Serif" pitchFamily="34" charset="0"/>
              </a:rPr>
              <a:t> </a:t>
            </a:r>
            <a:r>
              <a:rPr lang="it-IT" altLang="it-IT" sz="1400" b="1" u="sng">
                <a:solidFill>
                  <a:srgbClr val="FFFFFF"/>
                </a:solidFill>
                <a:latin typeface="Microsoft Sans Serif" pitchFamily="34" charset="0"/>
              </a:rPr>
              <a:t>Posizione di controllo</a:t>
            </a:r>
          </a:p>
          <a:p>
            <a:pPr algn="l"/>
            <a:r>
              <a:rPr lang="it-IT" altLang="it-IT" sz="1400" b="1">
                <a:solidFill>
                  <a:srgbClr val="FFFFFF"/>
                </a:solidFill>
                <a:latin typeface="Microsoft Sans Serif" pitchFamily="34" charset="0"/>
              </a:rPr>
              <a:t>(</a:t>
            </a:r>
            <a:r>
              <a:rPr lang="it-IT" altLang="it-IT" sz="1200" b="1">
                <a:solidFill>
                  <a:srgbClr val="FFFFFF"/>
                </a:solidFill>
                <a:latin typeface="Microsoft Sans Serif" pitchFamily="34" charset="0"/>
              </a:rPr>
              <a:t> </a:t>
            </a:r>
            <a:r>
              <a:rPr lang="it-IT" altLang="it-IT" sz="1400" b="1">
                <a:solidFill>
                  <a:srgbClr val="FFFFFF"/>
                </a:solidFill>
                <a:latin typeface="Microsoft Sans Serif" pitchFamily="34" charset="0"/>
              </a:rPr>
              <a:t>Gli obbligati debbono</a:t>
            </a:r>
          </a:p>
          <a:p>
            <a:pPr algn="l"/>
            <a:r>
              <a:rPr lang="it-IT" altLang="it-IT" sz="1200" b="1" i="1">
                <a:solidFill>
                  <a:srgbClr val="FFFFFF"/>
                </a:solidFill>
                <a:latin typeface="Microsoft Sans Serif" pitchFamily="34" charset="0"/>
              </a:rPr>
              <a:t>eliminare le fonti di pericolo)</a:t>
            </a:r>
          </a:p>
          <a:p>
            <a:pPr algn="l"/>
            <a:endParaRPr lang="it-IT" altLang="it-IT" sz="1400" b="1" i="1">
              <a:solidFill>
                <a:srgbClr val="FFFFFF"/>
              </a:solidFill>
              <a:latin typeface="Microsoft Sans Serif" pitchFamily="34" charset="0"/>
            </a:endParaRPr>
          </a:p>
          <a:p>
            <a:pPr algn="l"/>
            <a:r>
              <a:rPr lang="it-IT" altLang="it-IT" sz="1400" b="1">
                <a:solidFill>
                  <a:srgbClr val="FFFFFF"/>
                </a:solidFill>
                <a:latin typeface="Microsoft Sans Serif" pitchFamily="34" charset="0"/>
              </a:rPr>
              <a:t>Alle Posizioni sono </a:t>
            </a:r>
          </a:p>
          <a:p>
            <a:pPr algn="l"/>
            <a:r>
              <a:rPr lang="it-IT" altLang="it-IT" sz="1400" b="1">
                <a:solidFill>
                  <a:srgbClr val="FFFFFF"/>
                </a:solidFill>
                <a:latin typeface="Microsoft Sans Serif" pitchFamily="34" charset="0"/>
              </a:rPr>
              <a:t>connessi :</a:t>
            </a:r>
          </a:p>
          <a:p>
            <a:pPr algn="l">
              <a:buFontTx/>
              <a:buChar char="•"/>
            </a:pPr>
            <a:r>
              <a:rPr lang="it-IT" altLang="it-IT" sz="1400" b="1" u="sng">
                <a:solidFill>
                  <a:srgbClr val="FFFFFF"/>
                </a:solidFill>
                <a:latin typeface="Microsoft Sans Serif" pitchFamily="34" charset="0"/>
              </a:rPr>
              <a:t> Principio d’affidamento</a:t>
            </a:r>
          </a:p>
          <a:p>
            <a:pPr algn="l">
              <a:buFontTx/>
              <a:buChar char="•"/>
            </a:pPr>
            <a:r>
              <a:rPr lang="it-IT" altLang="it-IT" sz="1400" b="1" u="sng">
                <a:solidFill>
                  <a:srgbClr val="FFFFFF"/>
                </a:solidFill>
                <a:latin typeface="Microsoft Sans Serif" pitchFamily="34" charset="0"/>
              </a:rPr>
              <a:t> Principio di garanzia</a:t>
            </a:r>
          </a:p>
          <a:p>
            <a:pPr algn="l">
              <a:buFontTx/>
              <a:buChar char="•"/>
            </a:pPr>
            <a:r>
              <a:rPr lang="it-IT" altLang="it-IT" sz="1400" b="1" u="sng">
                <a:solidFill>
                  <a:srgbClr val="FFFFFF"/>
                </a:solidFill>
                <a:latin typeface="Microsoft Sans Serif" pitchFamily="34" charset="0"/>
              </a:rPr>
              <a:t> Principio di competenza</a:t>
            </a:r>
          </a:p>
          <a:p>
            <a:pPr algn="l"/>
            <a:endParaRPr lang="it-IT" altLang="it-IT" sz="1400" b="1">
              <a:solidFill>
                <a:srgbClr val="FFFFFF"/>
              </a:solidFill>
              <a:latin typeface="Microsoft Sans Serif" pitchFamily="34" charset="0"/>
            </a:endParaRPr>
          </a:p>
          <a:p>
            <a:pPr algn="l"/>
            <a:endParaRPr lang="it-IT" altLang="it-IT" sz="1400" b="1">
              <a:solidFill>
                <a:srgbClr val="FFFFFF"/>
              </a:solidFill>
              <a:latin typeface="Microsoft Sans Serif" pitchFamily="34" charset="0"/>
            </a:endParaRPr>
          </a:p>
        </p:txBody>
      </p:sp>
      <p:sp>
        <p:nvSpPr>
          <p:cNvPr id="19466" name="Rectangle 10"/>
          <p:cNvSpPr>
            <a:spLocks noChangeArrowheads="1"/>
          </p:cNvSpPr>
          <p:nvPr/>
        </p:nvSpPr>
        <p:spPr bwMode="auto">
          <a:xfrm>
            <a:off x="971550" y="4868863"/>
            <a:ext cx="1828800" cy="914400"/>
          </a:xfrm>
          <a:prstGeom prst="rect">
            <a:avLst/>
          </a:prstGeom>
          <a:solidFill>
            <a:srgbClr val="FFFF0F"/>
          </a:solidFill>
          <a:ln w="9525">
            <a:solidFill>
              <a:schemeClr val="bg1"/>
            </a:solidFill>
            <a:miter lim="800000"/>
            <a:headEnd type="none" w="sm" len="sm"/>
            <a:tailEnd type="none" w="sm" len="sm"/>
          </a:ln>
          <a:effectLst/>
        </p:spPr>
        <p:txBody>
          <a:bodyPr wrap="none" anchor="ctr"/>
          <a:lstStyle/>
          <a:p>
            <a:pPr algn="l"/>
            <a:r>
              <a:rPr lang="it-IT" altLang="it-IT" sz="1200" b="1">
                <a:solidFill>
                  <a:srgbClr val="0000CC"/>
                </a:solidFill>
                <a:latin typeface="Microsoft Sans Serif" pitchFamily="34" charset="0"/>
              </a:rPr>
              <a:t>speciale vincolo di tutela </a:t>
            </a:r>
          </a:p>
          <a:p>
            <a:pPr algn="l"/>
            <a:r>
              <a:rPr lang="it-IT" altLang="it-IT" sz="1200" b="1">
                <a:solidFill>
                  <a:srgbClr val="0000CC"/>
                </a:solidFill>
                <a:latin typeface="Microsoft Sans Serif" pitchFamily="34" charset="0"/>
              </a:rPr>
              <a:t>tra un soggetto garante e </a:t>
            </a:r>
          </a:p>
          <a:p>
            <a:pPr algn="l"/>
            <a:r>
              <a:rPr lang="it-IT" altLang="it-IT" sz="1200" b="1">
                <a:solidFill>
                  <a:srgbClr val="0000CC"/>
                </a:solidFill>
                <a:latin typeface="Microsoft Sans Serif" pitchFamily="34" charset="0"/>
              </a:rPr>
              <a:t>un bene giuridico</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1">
                                            <p:bg/>
                                          </p:spTgt>
                                        </p:tgtEl>
                                        <p:attrNameLst>
                                          <p:attrName>style.visibility</p:attrName>
                                        </p:attrNameLst>
                                      </p:cBhvr>
                                      <p:to>
                                        <p:strVal val="visible"/>
                                      </p:to>
                                    </p:set>
                                    <p:anim calcmode="lin" valueType="num">
                                      <p:cBhvr additive="base">
                                        <p:cTn id="13" dur="500" fill="hold"/>
                                        <p:tgtEl>
                                          <p:spTgt spid="19461">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1">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7" end="7"/>
                                            </p:txEl>
                                          </p:spTgt>
                                        </p:tgtEl>
                                        <p:attrNameLst>
                                          <p:attrName>style.visibility</p:attrName>
                                        </p:attrNameLst>
                                      </p:cBhvr>
                                      <p:to>
                                        <p:strVal val="visible"/>
                                      </p:to>
                                    </p:set>
                                    <p:anim calcmode="lin" valueType="num">
                                      <p:cBhvr additive="base">
                                        <p:cTn id="25" dur="500" fill="hold"/>
                                        <p:tgtEl>
                                          <p:spTgt spid="19461">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1">
                                            <p:txEl>
                                              <p:pRg st="9" end="9"/>
                                            </p:txEl>
                                          </p:spTgt>
                                        </p:tgtEl>
                                        <p:attrNameLst>
                                          <p:attrName>style.visibility</p:attrName>
                                        </p:attrNameLst>
                                      </p:cBhvr>
                                      <p:to>
                                        <p:strVal val="visible"/>
                                      </p:to>
                                    </p:set>
                                    <p:anim calcmode="lin" valueType="num">
                                      <p:cBhvr additive="base">
                                        <p:cTn id="31" dur="500" fill="hold"/>
                                        <p:tgtEl>
                                          <p:spTgt spid="19461">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4"/>
                                        </p:tgtEl>
                                        <p:attrNameLst>
                                          <p:attrName>style.visibility</p:attrName>
                                        </p:attrNameLst>
                                      </p:cBhvr>
                                      <p:to>
                                        <p:strVal val="visible"/>
                                      </p:to>
                                    </p:set>
                                    <p:anim calcmode="lin" valueType="num">
                                      <p:cBhvr additive="base">
                                        <p:cTn id="37" dur="500" fill="hold"/>
                                        <p:tgtEl>
                                          <p:spTgt spid="19464"/>
                                        </p:tgtEl>
                                        <p:attrNameLst>
                                          <p:attrName>ppt_x</p:attrName>
                                        </p:attrNameLst>
                                      </p:cBhvr>
                                      <p:tavLst>
                                        <p:tav tm="0">
                                          <p:val>
                                            <p:strVal val="0-#ppt_w/2"/>
                                          </p:val>
                                        </p:tav>
                                        <p:tav tm="100000">
                                          <p:val>
                                            <p:strVal val="#ppt_x"/>
                                          </p:val>
                                        </p:tav>
                                      </p:tavLst>
                                    </p:anim>
                                    <p:anim calcmode="lin" valueType="num">
                                      <p:cBhvr additive="base">
                                        <p:cTn id="38"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2"/>
                                        </p:tgtEl>
                                        <p:attrNameLst>
                                          <p:attrName>style.visibility</p:attrName>
                                        </p:attrNameLst>
                                      </p:cBhvr>
                                      <p:to>
                                        <p:strVal val="visible"/>
                                      </p:to>
                                    </p:set>
                                    <p:anim calcmode="lin" valueType="num">
                                      <p:cBhvr additive="base">
                                        <p:cTn id="43" dur="500" fill="hold"/>
                                        <p:tgtEl>
                                          <p:spTgt spid="19462"/>
                                        </p:tgtEl>
                                        <p:attrNameLst>
                                          <p:attrName>ppt_x</p:attrName>
                                        </p:attrNameLst>
                                      </p:cBhvr>
                                      <p:tavLst>
                                        <p:tav tm="0">
                                          <p:val>
                                            <p:strVal val="0-#ppt_w/2"/>
                                          </p:val>
                                        </p:tav>
                                        <p:tav tm="100000">
                                          <p:val>
                                            <p:strVal val="#ppt_x"/>
                                          </p:val>
                                        </p:tav>
                                      </p:tavLst>
                                    </p:anim>
                                    <p:anim calcmode="lin" valueType="num">
                                      <p:cBhvr additive="base">
                                        <p:cTn id="4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463"/>
                                        </p:tgtEl>
                                        <p:attrNameLst>
                                          <p:attrName>style.visibility</p:attrName>
                                        </p:attrNameLst>
                                      </p:cBhvr>
                                      <p:to>
                                        <p:strVal val="visible"/>
                                      </p:to>
                                    </p:set>
                                    <p:anim calcmode="lin" valueType="num">
                                      <p:cBhvr additive="base">
                                        <p:cTn id="49" dur="500" fill="hold"/>
                                        <p:tgtEl>
                                          <p:spTgt spid="19463"/>
                                        </p:tgtEl>
                                        <p:attrNameLst>
                                          <p:attrName>ppt_x</p:attrName>
                                        </p:attrNameLst>
                                      </p:cBhvr>
                                      <p:tavLst>
                                        <p:tav tm="0">
                                          <p:val>
                                            <p:strVal val="0-#ppt_w/2"/>
                                          </p:val>
                                        </p:tav>
                                        <p:tav tm="100000">
                                          <p:val>
                                            <p:strVal val="#ppt_x"/>
                                          </p:val>
                                        </p:tav>
                                      </p:tavLst>
                                    </p:anim>
                                    <p:anim calcmode="lin" valueType="num">
                                      <p:cBhvr additive="base">
                                        <p:cTn id="50"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466"/>
                                        </p:tgtEl>
                                        <p:attrNameLst>
                                          <p:attrName>style.visibility</p:attrName>
                                        </p:attrNameLst>
                                      </p:cBhvr>
                                      <p:to>
                                        <p:strVal val="visible"/>
                                      </p:to>
                                    </p:set>
                                    <p:anim calcmode="lin" valueType="num">
                                      <p:cBhvr additive="base">
                                        <p:cTn id="55" dur="500" fill="hold"/>
                                        <p:tgtEl>
                                          <p:spTgt spid="19466"/>
                                        </p:tgtEl>
                                        <p:attrNameLst>
                                          <p:attrName>ppt_x</p:attrName>
                                        </p:attrNameLst>
                                      </p:cBhvr>
                                      <p:tavLst>
                                        <p:tav tm="0">
                                          <p:val>
                                            <p:strVal val="0-#ppt_w/2"/>
                                          </p:val>
                                        </p:tav>
                                        <p:tav tm="100000">
                                          <p:val>
                                            <p:strVal val="#ppt_x"/>
                                          </p:val>
                                        </p:tav>
                                      </p:tavLst>
                                    </p:anim>
                                    <p:anim calcmode="lin" valueType="num">
                                      <p:cBhvr additive="base">
                                        <p:cTn id="56"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9465"/>
                                        </p:tgtEl>
                                        <p:attrNameLst>
                                          <p:attrName>style.visibility</p:attrName>
                                        </p:attrNameLst>
                                      </p:cBhvr>
                                      <p:to>
                                        <p:strVal val="visible"/>
                                      </p:to>
                                    </p:set>
                                    <p:anim calcmode="lin" valueType="num">
                                      <p:cBhvr additive="base">
                                        <p:cTn id="61" dur="500" fill="hold"/>
                                        <p:tgtEl>
                                          <p:spTgt spid="19465"/>
                                        </p:tgtEl>
                                        <p:attrNameLst>
                                          <p:attrName>ppt_x</p:attrName>
                                        </p:attrNameLst>
                                      </p:cBhvr>
                                      <p:tavLst>
                                        <p:tav tm="0">
                                          <p:val>
                                            <p:strVal val="0-#ppt_w/2"/>
                                          </p:val>
                                        </p:tav>
                                        <p:tav tm="100000">
                                          <p:val>
                                            <p:strVal val="#ppt_x"/>
                                          </p:val>
                                        </p:tav>
                                      </p:tavLst>
                                    </p:anim>
                                    <p:anim calcmode="lin" valueType="num">
                                      <p:cBhvr additive="base">
                                        <p:cTn id="62"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build="p" animBg="1" autoUpdateAnimBg="0"/>
      <p:bldP spid="19462" grpId="0" animBg="1" autoUpdateAnimBg="0"/>
      <p:bldP spid="19463" grpId="0" animBg="1" autoUpdateAnimBg="0"/>
      <p:bldP spid="19464" grpId="0" animBg="1" autoUpdateAnimBg="0"/>
      <p:bldP spid="19465" grpId="0" animBg="1" autoUpdateAnimBg="0"/>
      <p:bldP spid="1946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numero diapositiva 3"/>
          <p:cNvSpPr>
            <a:spLocks noGrp="1"/>
          </p:cNvSpPr>
          <p:nvPr>
            <p:ph type="sldNum" sz="quarter" idx="12"/>
          </p:nvPr>
        </p:nvSpPr>
        <p:spPr>
          <a:noFill/>
          <a:ln>
            <a:miter lim="800000"/>
            <a:headEnd/>
            <a:tailEnd/>
          </a:ln>
        </p:spPr>
        <p:txBody>
          <a:bodyPr/>
          <a:lstStyle/>
          <a:p>
            <a:fld id="{2CA426F5-5E18-4900-8EB8-1180381FAD6F}" type="slidenum">
              <a:rPr lang="it-IT" altLang="it-IT" smtClean="0">
                <a:latin typeface="Arial" charset="0"/>
              </a:rPr>
              <a:pPr/>
              <a:t>9</a:t>
            </a:fld>
            <a:endParaRPr lang="it-IT" altLang="it-IT" smtClean="0">
              <a:latin typeface="Arial" charset="0"/>
            </a:endParaRPr>
          </a:p>
        </p:txBody>
      </p:sp>
      <p:sp>
        <p:nvSpPr>
          <p:cNvPr id="19" name="Segnaposto numero diapositiva 6"/>
          <p:cNvSpPr txBox="1">
            <a:spLocks noGrp="1"/>
          </p:cNvSpPr>
          <p:nvPr/>
        </p:nvSpPr>
        <p:spPr bwMode="auto">
          <a:xfrm>
            <a:off x="6553200" y="6248400"/>
            <a:ext cx="1905000" cy="457200"/>
          </a:xfrm>
          <a:prstGeom prst="rect">
            <a:avLst/>
          </a:prstGeom>
          <a:noFill/>
          <a:ln>
            <a:miter lim="800000"/>
            <a:headEnd/>
            <a:tailEnd/>
          </a:ln>
        </p:spPr>
        <p:txBody>
          <a:bodyPr lIns="92075" tIns="46038" rIns="92075" bIns="46038" anchor="ctr"/>
          <a:lstStyle/>
          <a:p>
            <a:pPr algn="r">
              <a:defRPr/>
            </a:pPr>
            <a:fld id="{AB9F4981-D8F9-4BCB-B14D-FD9EF2BBADB9}" type="slidenum">
              <a:rPr lang="it-IT" sz="1400">
                <a:latin typeface="+mn-lt"/>
              </a:rPr>
              <a:pPr algn="r">
                <a:defRPr/>
              </a:pPr>
              <a:t>9</a:t>
            </a:fld>
            <a:endParaRPr lang="it-IT" sz="1400">
              <a:latin typeface="+mn-lt"/>
            </a:endParaRPr>
          </a:p>
        </p:txBody>
      </p:sp>
      <p:sp>
        <p:nvSpPr>
          <p:cNvPr id="91140" name="Rectangle 3"/>
          <p:cNvSpPr>
            <a:spLocks noGrp="1" noChangeArrowheads="1"/>
          </p:cNvSpPr>
          <p:nvPr>
            <p:ph type="body" sz="half" idx="4294967295"/>
          </p:nvPr>
        </p:nvSpPr>
        <p:spPr>
          <a:xfrm>
            <a:off x="152400" y="990600"/>
            <a:ext cx="4419600" cy="5715000"/>
          </a:xfrm>
          <a:ln>
            <a:solidFill>
              <a:srgbClr val="FFFF0F"/>
            </a:solidFill>
          </a:ln>
        </p:spPr>
        <p:txBody>
          <a:bodyPr/>
          <a:lstStyle/>
          <a:p>
            <a:pPr eaLnBrk="1" hangingPunct="1">
              <a:buFontTx/>
              <a:buNone/>
            </a:pPr>
            <a:endParaRPr lang="it-IT" altLang="it-IT" sz="1600" b="1" smtClean="0">
              <a:latin typeface="Palatino Linotype" pitchFamily="18" charset="0"/>
            </a:endParaRPr>
          </a:p>
          <a:p>
            <a:pPr eaLnBrk="1" hangingPunct="1">
              <a:buFontTx/>
              <a:buNone/>
            </a:pPr>
            <a:endParaRPr lang="it-IT" altLang="it-IT" sz="1200" smtClean="0">
              <a:latin typeface="Palatino Linotype" pitchFamily="18" charset="0"/>
            </a:endParaRPr>
          </a:p>
          <a:p>
            <a:pPr eaLnBrk="1" hangingPunct="1">
              <a:buFontTx/>
              <a:buNone/>
            </a:pPr>
            <a:r>
              <a:rPr lang="it-IT" altLang="it-IT" sz="1200" b="1" smtClean="0">
                <a:latin typeface="Palatino Linotype" pitchFamily="18" charset="0"/>
              </a:rPr>
              <a:t>  </a:t>
            </a:r>
          </a:p>
          <a:p>
            <a:pPr eaLnBrk="1" hangingPunct="1">
              <a:buFontTx/>
              <a:buNone/>
            </a:pPr>
            <a:endParaRPr lang="it-IT" altLang="it-IT" sz="1400" b="1" smtClean="0">
              <a:latin typeface="Palatino Linotype" pitchFamily="18" charset="0"/>
            </a:endParaRPr>
          </a:p>
          <a:p>
            <a:pPr eaLnBrk="1" hangingPunct="1">
              <a:buFontTx/>
              <a:buNone/>
            </a:pPr>
            <a:endParaRPr lang="it-IT" altLang="it-IT" sz="1200" b="1" smtClean="0">
              <a:latin typeface="Book Antiqua" pitchFamily="18" charset="0"/>
            </a:endParaRPr>
          </a:p>
          <a:p>
            <a:pPr eaLnBrk="1" hangingPunct="1">
              <a:buFontTx/>
              <a:buNone/>
            </a:pPr>
            <a:r>
              <a:rPr lang="it-IT" altLang="it-IT" sz="2000" b="1" smtClean="0">
                <a:latin typeface="Book Antiqua" pitchFamily="18" charset="0"/>
              </a:rPr>
              <a:t>                      IL DOLO </a:t>
            </a:r>
            <a:r>
              <a:rPr lang="it-IT" altLang="it-IT" sz="1200" b="1" smtClean="0">
                <a:latin typeface="Book Antiqua" pitchFamily="18" charset="0"/>
              </a:rPr>
              <a:t>( art.42 C.P.)</a:t>
            </a:r>
          </a:p>
          <a:p>
            <a:pPr eaLnBrk="1" hangingPunct="1">
              <a:buFontTx/>
              <a:buNone/>
            </a:pPr>
            <a:endParaRPr lang="it-IT" altLang="it-IT" sz="1200" b="1" smtClean="0">
              <a:latin typeface="Book Antiqua" pitchFamily="18" charset="0"/>
            </a:endParaRPr>
          </a:p>
          <a:p>
            <a:pPr eaLnBrk="1" hangingPunct="1">
              <a:buFontTx/>
              <a:buNone/>
            </a:pPr>
            <a:endParaRPr lang="it-IT" altLang="it-IT" sz="1400" b="1" i="1" u="sng" smtClean="0">
              <a:latin typeface="Book Antiqua" pitchFamily="18" charset="0"/>
            </a:endParaRPr>
          </a:p>
          <a:p>
            <a:pPr eaLnBrk="1" hangingPunct="1">
              <a:buFontTx/>
              <a:buNone/>
            </a:pPr>
            <a:endParaRPr lang="it-IT" altLang="it-IT" sz="1400" b="1" i="1" u="sng" smtClean="0">
              <a:latin typeface="Book Antiqua" pitchFamily="18" charset="0"/>
            </a:endParaRPr>
          </a:p>
          <a:p>
            <a:pPr eaLnBrk="1" hangingPunct="1">
              <a:buFontTx/>
              <a:buNone/>
            </a:pPr>
            <a:endParaRPr lang="it-IT" altLang="it-IT" sz="1400" b="1" i="1" u="sng" smtClean="0">
              <a:latin typeface="Book Antiqua" pitchFamily="18" charset="0"/>
            </a:endParaRPr>
          </a:p>
          <a:p>
            <a:pPr eaLnBrk="1" hangingPunct="1">
              <a:buFontTx/>
              <a:buNone/>
            </a:pPr>
            <a:endParaRPr lang="it-IT" altLang="it-IT" sz="1400" b="1" i="1" u="sng" smtClean="0">
              <a:latin typeface="Book Antiqua" pitchFamily="18" charset="0"/>
            </a:endParaRPr>
          </a:p>
          <a:p>
            <a:pPr eaLnBrk="1" hangingPunct="1">
              <a:buFontTx/>
              <a:buNone/>
            </a:pPr>
            <a:r>
              <a:rPr lang="it-IT" altLang="it-IT" sz="1400" b="1" i="1" u="sng" smtClean="0">
                <a:latin typeface="Book Antiqua" pitchFamily="18" charset="0"/>
              </a:rPr>
              <a:t>STRUTTURA</a:t>
            </a:r>
          </a:p>
          <a:p>
            <a:pPr eaLnBrk="1" hangingPunct="1">
              <a:buFontTx/>
              <a:buNone/>
            </a:pPr>
            <a:r>
              <a:rPr lang="it-IT" altLang="it-IT" sz="1400" b="1" i="1" u="sng" smtClean="0">
                <a:latin typeface="Book Antiqua" pitchFamily="18" charset="0"/>
              </a:rPr>
              <a:t>FORME</a:t>
            </a:r>
          </a:p>
          <a:p>
            <a:pPr eaLnBrk="1" hangingPunct="1">
              <a:buFontTx/>
              <a:buNone/>
            </a:pPr>
            <a:r>
              <a:rPr lang="it-IT" altLang="it-IT" sz="1400" i="1" smtClean="0">
                <a:latin typeface="Book Antiqua" pitchFamily="18" charset="0"/>
              </a:rPr>
              <a:t>     </a:t>
            </a:r>
            <a:endParaRPr lang="it-IT" altLang="it-IT" sz="1400" i="1" u="sng" smtClean="0">
              <a:solidFill>
                <a:schemeClr val="folHlink"/>
              </a:solidFill>
              <a:latin typeface="Book Antiqua" pitchFamily="18" charset="0"/>
            </a:endParaRPr>
          </a:p>
          <a:p>
            <a:pPr eaLnBrk="1" hangingPunct="1">
              <a:buFontTx/>
              <a:buNone/>
            </a:pPr>
            <a:endParaRPr lang="it-IT" altLang="it-IT" sz="1000" smtClean="0">
              <a:solidFill>
                <a:schemeClr val="folHlink"/>
              </a:solidFill>
              <a:latin typeface="Book Antiqua" pitchFamily="18" charset="0"/>
            </a:endParaRPr>
          </a:p>
        </p:txBody>
      </p:sp>
      <p:sp>
        <p:nvSpPr>
          <p:cNvPr id="126980" name="Rectangle 4"/>
          <p:cNvSpPr>
            <a:spLocks noGrp="1" noChangeArrowheads="1"/>
          </p:cNvSpPr>
          <p:nvPr>
            <p:ph type="body" sz="half" idx="4294967295"/>
          </p:nvPr>
        </p:nvSpPr>
        <p:spPr>
          <a:xfrm>
            <a:off x="4648200" y="990600"/>
            <a:ext cx="4343400" cy="5715000"/>
          </a:xfrm>
          <a:solidFill>
            <a:schemeClr val="bg1"/>
          </a:solidFill>
          <a:ln>
            <a:solidFill>
              <a:srgbClr val="FFFF0F"/>
            </a:solidFill>
          </a:ln>
        </p:spPr>
        <p:txBody>
          <a:bodyPr/>
          <a:lstStyle/>
          <a:p>
            <a:pPr eaLnBrk="1" hangingPunct="1">
              <a:buFontTx/>
              <a:buNone/>
              <a:defRPr/>
            </a:pPr>
            <a:r>
              <a:rPr lang="it-IT" sz="1600" b="1" smtClean="0"/>
              <a:t> </a:t>
            </a:r>
            <a:r>
              <a:rPr lang="it-IT" sz="1800" b="1" smtClean="0"/>
              <a:t>LA COLPA o IL RIMPROVERO</a:t>
            </a:r>
            <a:r>
              <a:rPr lang="it-IT" sz="1200" b="1" smtClean="0"/>
              <a:t>( 43 C.P.)</a:t>
            </a:r>
          </a:p>
          <a:p>
            <a:pPr eaLnBrk="1" hangingPunct="1">
              <a:buFontTx/>
              <a:buNone/>
              <a:defRPr/>
            </a:pPr>
            <a:r>
              <a:rPr lang="it-IT" sz="1600" b="1" i="1" smtClean="0">
                <a:effectLst>
                  <a:outerShdw blurRad="38100" dist="38100" dir="2700000" algn="tl">
                    <a:srgbClr val="000000"/>
                  </a:outerShdw>
                </a:effectLst>
              </a:rPr>
              <a:t>                              </a:t>
            </a:r>
            <a:r>
              <a:rPr lang="it-IT" sz="1600" b="1" i="1" u="sng" smtClean="0">
                <a:effectLst>
                  <a:outerShdw blurRad="38100" dist="38100" dir="2700000" algn="tl">
                    <a:srgbClr val="000000"/>
                  </a:outerShdw>
                </a:effectLst>
              </a:rPr>
              <a:t>La struttura</a:t>
            </a:r>
          </a:p>
          <a:p>
            <a:pPr eaLnBrk="1" hangingPunct="1">
              <a:buFontTx/>
              <a:buNone/>
              <a:defRPr/>
            </a:pPr>
            <a:endParaRPr lang="it-IT" sz="1600" b="1" i="1" u="sng" smtClean="0">
              <a:effectLst>
                <a:outerShdw blurRad="38100" dist="38100" dir="2700000" algn="tl">
                  <a:srgbClr val="000000"/>
                </a:outerShdw>
              </a:effectLst>
            </a:endParaRPr>
          </a:p>
          <a:p>
            <a:pPr eaLnBrk="1" hangingPunct="1">
              <a:buFontTx/>
              <a:buNone/>
              <a:defRPr/>
            </a:pPr>
            <a:endParaRPr lang="it-IT" sz="1600" b="1" i="1" u="sng" smtClean="0">
              <a:effectLst>
                <a:outerShdw blurRad="38100" dist="38100" dir="2700000" algn="tl">
                  <a:srgbClr val="000000"/>
                </a:outerShdw>
              </a:effectLst>
            </a:endParaRPr>
          </a:p>
          <a:p>
            <a:pPr eaLnBrk="1" hangingPunct="1">
              <a:buFontTx/>
              <a:buNone/>
              <a:defRPr/>
            </a:pPr>
            <a:endParaRPr lang="it-IT" sz="1600" b="1" i="1" smtClean="0">
              <a:effectLst>
                <a:outerShdw blurRad="38100" dist="38100" dir="2700000" algn="tl">
                  <a:srgbClr val="000000"/>
                </a:outerShdw>
              </a:effectLst>
            </a:endParaRPr>
          </a:p>
          <a:p>
            <a:pPr eaLnBrk="1" hangingPunct="1">
              <a:buFontTx/>
              <a:buNone/>
              <a:defRPr/>
            </a:pPr>
            <a:endParaRPr lang="it-IT" sz="1600" b="1" i="1" smtClean="0">
              <a:effectLst>
                <a:outerShdw blurRad="38100" dist="38100" dir="2700000" algn="tl">
                  <a:srgbClr val="000000"/>
                </a:outerShdw>
              </a:effectLst>
            </a:endParaRPr>
          </a:p>
          <a:p>
            <a:pPr eaLnBrk="1" hangingPunct="1">
              <a:buFontTx/>
              <a:buNone/>
              <a:defRPr/>
            </a:pPr>
            <a:endParaRPr lang="it-IT" sz="1600" b="1" i="1" smtClean="0">
              <a:effectLst>
                <a:outerShdw blurRad="38100" dist="38100" dir="2700000" algn="tl">
                  <a:srgbClr val="000000"/>
                </a:outerShdw>
              </a:effectLst>
            </a:endParaRPr>
          </a:p>
          <a:p>
            <a:pPr eaLnBrk="1" hangingPunct="1">
              <a:buFontTx/>
              <a:buNone/>
              <a:defRPr/>
            </a:pPr>
            <a:r>
              <a:rPr lang="it-IT" sz="1600" b="1" i="1" smtClean="0">
                <a:effectLst>
                  <a:outerShdw blurRad="38100" dist="38100" dir="2700000" algn="tl">
                    <a:srgbClr val="000000"/>
                  </a:outerShdw>
                </a:effectLst>
              </a:rPr>
              <a:t>                           </a:t>
            </a:r>
            <a:r>
              <a:rPr lang="it-IT" sz="1600" b="1" i="1" u="sng" smtClean="0">
                <a:effectLst>
                  <a:outerShdw blurRad="38100" dist="38100" dir="2700000" algn="tl">
                    <a:srgbClr val="000000"/>
                  </a:outerShdw>
                </a:effectLst>
              </a:rPr>
              <a:t>I tipi di colpa</a:t>
            </a:r>
          </a:p>
          <a:p>
            <a:pPr eaLnBrk="1" hangingPunct="1">
              <a:buFontTx/>
              <a:buNone/>
              <a:defRPr/>
            </a:pPr>
            <a:endParaRPr lang="it-IT" sz="1200" b="1" u="sng" smtClean="0">
              <a:effectLst>
                <a:outerShdw blurRad="38100" dist="38100" dir="2700000" algn="tl">
                  <a:srgbClr val="000000"/>
                </a:outerShdw>
              </a:effectLst>
            </a:endParaRPr>
          </a:p>
          <a:p>
            <a:pPr eaLnBrk="1" hangingPunct="1">
              <a:buFontTx/>
              <a:buNone/>
              <a:defRPr/>
            </a:pPr>
            <a:endParaRPr lang="it-IT" sz="1200" b="1" u="sng" smtClean="0"/>
          </a:p>
          <a:p>
            <a:pPr eaLnBrk="1" hangingPunct="1">
              <a:buFontTx/>
              <a:buNone/>
              <a:defRPr/>
            </a:pPr>
            <a:endParaRPr lang="it-IT" sz="1600" b="1" i="1" smtClean="0">
              <a:effectLst>
                <a:outerShdw blurRad="38100" dist="38100" dir="2700000" algn="tl">
                  <a:srgbClr val="000000"/>
                </a:outerShdw>
              </a:effectLst>
            </a:endParaRPr>
          </a:p>
          <a:p>
            <a:pPr eaLnBrk="1" hangingPunct="1">
              <a:buFontTx/>
              <a:buNone/>
              <a:defRPr/>
            </a:pPr>
            <a:endParaRPr lang="it-IT" sz="1800" b="1" smtClean="0"/>
          </a:p>
        </p:txBody>
      </p:sp>
      <p:sp>
        <p:nvSpPr>
          <p:cNvPr id="126982" name="Rectangle 6"/>
          <p:cNvSpPr>
            <a:spLocks noChangeArrowheads="1"/>
          </p:cNvSpPr>
          <p:nvPr/>
        </p:nvSpPr>
        <p:spPr bwMode="auto">
          <a:xfrm>
            <a:off x="2286000" y="1295400"/>
            <a:ext cx="2209800" cy="457200"/>
          </a:xfrm>
          <a:prstGeom prst="rect">
            <a:avLst/>
          </a:prstGeom>
          <a:solidFill>
            <a:srgbClr val="FFFF00"/>
          </a:solidFill>
          <a:ln w="9525">
            <a:solidFill>
              <a:srgbClr val="FF0000"/>
            </a:solidFill>
            <a:miter lim="800000"/>
            <a:headEnd type="none" w="sm" len="sm"/>
            <a:tailEnd type="none" w="sm" len="sm"/>
          </a:ln>
        </p:spPr>
        <p:txBody>
          <a:bodyPr wrap="none" anchor="ctr"/>
          <a:lstStyle/>
          <a:p>
            <a:pPr algn="l"/>
            <a:endParaRPr lang="it-IT" altLang="it-IT" sz="1200">
              <a:solidFill>
                <a:srgbClr val="0000CC"/>
              </a:solidFill>
              <a:latin typeface="Arial Black" pitchFamily="34" charset="0"/>
            </a:endParaRPr>
          </a:p>
          <a:p>
            <a:pPr algn="l"/>
            <a:endParaRPr lang="it-IT" altLang="it-IT" sz="1200">
              <a:solidFill>
                <a:srgbClr val="0000CC"/>
              </a:solidFill>
              <a:latin typeface="Arial Black" pitchFamily="34" charset="0"/>
            </a:endParaRPr>
          </a:p>
          <a:p>
            <a:pPr algn="l"/>
            <a:r>
              <a:rPr lang="it-IT" altLang="it-IT" sz="1200">
                <a:solidFill>
                  <a:srgbClr val="0000CC"/>
                </a:solidFill>
                <a:latin typeface="Arial Black" pitchFamily="34" charset="0"/>
              </a:rPr>
              <a:t>  VOLONTA’ COLPEVOLE</a:t>
            </a:r>
          </a:p>
          <a:p>
            <a:pPr algn="l"/>
            <a:endParaRPr lang="it-IT" altLang="it-IT" sz="1200">
              <a:solidFill>
                <a:srgbClr val="0000CC"/>
              </a:solidFill>
              <a:latin typeface="Arial Black" pitchFamily="34" charset="0"/>
            </a:endParaRPr>
          </a:p>
          <a:p>
            <a:pPr algn="l"/>
            <a:endParaRPr lang="it-IT" altLang="it-IT" sz="1200">
              <a:solidFill>
                <a:srgbClr val="0000CC"/>
              </a:solidFill>
              <a:latin typeface="Arial Black" pitchFamily="34" charset="0"/>
            </a:endParaRPr>
          </a:p>
        </p:txBody>
      </p:sp>
      <p:sp>
        <p:nvSpPr>
          <p:cNvPr id="126983" name="Rectangle 7"/>
          <p:cNvSpPr>
            <a:spLocks noChangeArrowheads="1"/>
          </p:cNvSpPr>
          <p:nvPr/>
        </p:nvSpPr>
        <p:spPr bwMode="auto">
          <a:xfrm>
            <a:off x="228600" y="1219200"/>
            <a:ext cx="1447800" cy="609600"/>
          </a:xfrm>
          <a:prstGeom prst="rect">
            <a:avLst/>
          </a:prstGeom>
          <a:solidFill>
            <a:srgbClr val="FFFF00"/>
          </a:solidFill>
          <a:ln w="9525">
            <a:solidFill>
              <a:schemeClr val="tx1"/>
            </a:solidFill>
            <a:miter lim="800000"/>
            <a:headEnd type="none" w="sm" len="sm"/>
            <a:tailEnd type="none" w="sm" len="sm"/>
          </a:ln>
        </p:spPr>
        <p:txBody>
          <a:bodyPr wrap="none" anchor="ctr"/>
          <a:lstStyle/>
          <a:p>
            <a:pPr algn="l">
              <a:buFontTx/>
              <a:buBlip>
                <a:blip r:embed="rId2"/>
              </a:buBlip>
            </a:pPr>
            <a:r>
              <a:rPr lang="it-IT" altLang="it-IT" sz="1400" b="1">
                <a:latin typeface="Microsoft Sans Serif" pitchFamily="34" charset="0"/>
              </a:rPr>
              <a:t>      </a:t>
            </a:r>
            <a:r>
              <a:rPr lang="it-IT" altLang="it-IT" sz="1400" b="1">
                <a:solidFill>
                  <a:srgbClr val="0000CC"/>
                </a:solidFill>
                <a:latin typeface="Microsoft Sans Serif" pitchFamily="34" charset="0"/>
              </a:rPr>
              <a:t>IL DOLO</a:t>
            </a:r>
          </a:p>
          <a:p>
            <a:pPr algn="l">
              <a:buFontTx/>
              <a:buBlip>
                <a:blip r:embed="rId2"/>
              </a:buBlip>
            </a:pPr>
            <a:r>
              <a:rPr lang="it-IT" altLang="it-IT" sz="1400" b="1">
                <a:solidFill>
                  <a:srgbClr val="0000CC"/>
                </a:solidFill>
                <a:latin typeface="Microsoft Sans Serif" pitchFamily="34" charset="0"/>
              </a:rPr>
              <a:t>      LA COLPA</a:t>
            </a:r>
          </a:p>
        </p:txBody>
      </p:sp>
      <p:sp>
        <p:nvSpPr>
          <p:cNvPr id="126984" name="Rectangle 8"/>
          <p:cNvSpPr>
            <a:spLocks noChangeArrowheads="1"/>
          </p:cNvSpPr>
          <p:nvPr/>
        </p:nvSpPr>
        <p:spPr bwMode="auto">
          <a:xfrm>
            <a:off x="1447800" y="2971800"/>
            <a:ext cx="3048000" cy="1295400"/>
          </a:xfrm>
          <a:prstGeom prst="rect">
            <a:avLst/>
          </a:prstGeom>
          <a:gradFill rotWithShape="0">
            <a:gsLst>
              <a:gs pos="0">
                <a:srgbClr val="FFFF00"/>
              </a:gs>
              <a:gs pos="100000">
                <a:schemeClr val="tx2"/>
              </a:gs>
            </a:gsLst>
            <a:lin ang="2700000" scaled="1"/>
          </a:gradFill>
          <a:ln w="9525">
            <a:solidFill>
              <a:schemeClr val="tx1"/>
            </a:solidFill>
            <a:miter lim="800000"/>
            <a:headEnd type="none" w="sm" len="sm"/>
            <a:tailEnd type="none" w="sm" len="sm"/>
          </a:ln>
        </p:spPr>
        <p:txBody>
          <a:bodyPr wrap="none" anchor="ctr"/>
          <a:lstStyle/>
          <a:p>
            <a:pPr algn="l"/>
            <a:r>
              <a:rPr lang="it-IT" altLang="it-IT" sz="1400" b="1">
                <a:solidFill>
                  <a:srgbClr val="0000CC"/>
                </a:solidFill>
                <a:latin typeface="Microsoft Sans Serif" pitchFamily="34" charset="0"/>
              </a:rPr>
              <a:t>Elemento rappresentativo:</a:t>
            </a:r>
          </a:p>
          <a:p>
            <a:pPr algn="l">
              <a:buFontTx/>
              <a:buBlip>
                <a:blip r:embed="rId3"/>
              </a:buBlip>
            </a:pPr>
            <a:r>
              <a:rPr lang="it-IT" altLang="it-IT" sz="1400" b="1">
                <a:solidFill>
                  <a:srgbClr val="0000CC"/>
                </a:solidFill>
                <a:latin typeface="Microsoft Sans Serif" pitchFamily="34" charset="0"/>
              </a:rPr>
              <a:t> </a:t>
            </a:r>
            <a:r>
              <a:rPr lang="it-IT" altLang="it-IT" sz="1200" b="1">
                <a:solidFill>
                  <a:srgbClr val="0000CC"/>
                </a:solidFill>
                <a:latin typeface="Microsoft Sans Serif" pitchFamily="34" charset="0"/>
              </a:rPr>
              <a:t>conoscenza degli elementi naturalistici</a:t>
            </a:r>
          </a:p>
          <a:p>
            <a:pPr algn="l"/>
            <a:r>
              <a:rPr lang="it-IT" altLang="it-IT" sz="1200" b="1">
                <a:solidFill>
                  <a:srgbClr val="0000CC"/>
                </a:solidFill>
                <a:latin typeface="Microsoft Sans Serif" pitchFamily="34" charset="0"/>
              </a:rPr>
              <a:t>    e normativi connessi con l’azione</a:t>
            </a:r>
          </a:p>
          <a:p>
            <a:pPr algn="l">
              <a:buFontTx/>
              <a:buBlip>
                <a:blip r:embed="rId3"/>
              </a:buBlip>
            </a:pPr>
            <a:r>
              <a:rPr lang="it-IT" altLang="it-IT" sz="1400" b="1">
                <a:solidFill>
                  <a:srgbClr val="0000CC"/>
                </a:solidFill>
                <a:latin typeface="Microsoft Sans Serif" pitchFamily="34" charset="0"/>
              </a:rPr>
              <a:t> </a:t>
            </a:r>
            <a:r>
              <a:rPr lang="it-IT" altLang="it-IT" sz="1200" b="1">
                <a:solidFill>
                  <a:srgbClr val="0000CC"/>
                </a:solidFill>
                <a:latin typeface="Microsoft Sans Serif" pitchFamily="34" charset="0"/>
              </a:rPr>
              <a:t>previsione dell’ evento</a:t>
            </a:r>
          </a:p>
          <a:p>
            <a:pPr algn="l">
              <a:buFontTx/>
              <a:buBlip>
                <a:blip r:embed="rId3"/>
              </a:buBlip>
            </a:pPr>
            <a:r>
              <a:rPr lang="it-IT" altLang="it-IT" sz="1200" b="1">
                <a:solidFill>
                  <a:srgbClr val="0000CC"/>
                </a:solidFill>
                <a:latin typeface="Microsoft Sans Serif" pitchFamily="34" charset="0"/>
              </a:rPr>
              <a:t>  consapevolezza dell’assenza di cause di</a:t>
            </a:r>
          </a:p>
          <a:p>
            <a:pPr algn="l"/>
            <a:r>
              <a:rPr lang="it-IT" altLang="it-IT" sz="1400" b="1">
                <a:solidFill>
                  <a:srgbClr val="0000CC"/>
                </a:solidFill>
                <a:latin typeface="Microsoft Sans Serif" pitchFamily="34" charset="0"/>
              </a:rPr>
              <a:t>    giustificazione</a:t>
            </a:r>
          </a:p>
        </p:txBody>
      </p:sp>
      <p:sp>
        <p:nvSpPr>
          <p:cNvPr id="126985" name="Rectangle 9"/>
          <p:cNvSpPr>
            <a:spLocks noChangeArrowheads="1"/>
          </p:cNvSpPr>
          <p:nvPr/>
        </p:nvSpPr>
        <p:spPr bwMode="auto">
          <a:xfrm>
            <a:off x="228600" y="4800600"/>
            <a:ext cx="4267200" cy="1828800"/>
          </a:xfrm>
          <a:prstGeom prst="rect">
            <a:avLst/>
          </a:prstGeom>
          <a:gradFill rotWithShape="0">
            <a:gsLst>
              <a:gs pos="0">
                <a:srgbClr val="FFFFFF"/>
              </a:gs>
              <a:gs pos="100000">
                <a:schemeClr val="folHlink"/>
              </a:gs>
            </a:gsLst>
            <a:lin ang="18900000" scaled="1"/>
          </a:gradFill>
          <a:ln w="9525">
            <a:solidFill>
              <a:schemeClr val="tx1"/>
            </a:solidFill>
            <a:miter lim="800000"/>
            <a:headEnd type="none" w="sm" len="sm"/>
            <a:tailEnd type="none" w="sm" len="sm"/>
          </a:ln>
          <a:effectLst/>
        </p:spPr>
        <p:txBody>
          <a:bodyPr wrap="none" anchor="ctr"/>
          <a:lstStyle/>
          <a:p>
            <a:pPr algn="l">
              <a:buClr>
                <a:schemeClr val="bg1"/>
              </a:buClr>
              <a:defRPr/>
            </a:pPr>
            <a:r>
              <a:rPr lang="it-IT" sz="1400" b="1">
                <a:solidFill>
                  <a:srgbClr val="0000CC"/>
                </a:solidFill>
                <a:effectLst>
                  <a:outerShdw blurRad="38100" dist="38100" dir="2700000" algn="tl">
                    <a:srgbClr val="000000"/>
                  </a:outerShdw>
                </a:effectLst>
                <a:latin typeface="Microsoft Sans Serif" pitchFamily="34" charset="0"/>
              </a:rPr>
              <a:t>Dolo generico</a:t>
            </a:r>
            <a:r>
              <a:rPr lang="it-IT" sz="1400" b="1">
                <a:solidFill>
                  <a:srgbClr val="0000CC"/>
                </a:solidFill>
                <a:latin typeface="Microsoft Sans Serif" pitchFamily="34" charset="0"/>
              </a:rPr>
              <a:t>: </a:t>
            </a:r>
            <a:r>
              <a:rPr lang="it-IT" sz="1200" b="1">
                <a:solidFill>
                  <a:srgbClr val="0000CC"/>
                </a:solidFill>
                <a:latin typeface="Microsoft Sans Serif" pitchFamily="34" charset="0"/>
              </a:rPr>
              <a:t>è sufficiente realizzare la fattispecie;</a:t>
            </a:r>
          </a:p>
          <a:p>
            <a:pPr algn="l">
              <a:buClr>
                <a:schemeClr val="bg1"/>
              </a:buClr>
              <a:defRPr/>
            </a:pPr>
            <a:r>
              <a:rPr lang="it-IT" sz="1400" b="1">
                <a:solidFill>
                  <a:srgbClr val="0000CC"/>
                </a:solidFill>
                <a:effectLst>
                  <a:outerShdw blurRad="38100" dist="38100" dir="2700000" algn="tl">
                    <a:srgbClr val="000000"/>
                  </a:outerShdw>
                </a:effectLst>
                <a:latin typeface="Microsoft Sans Serif" pitchFamily="34" charset="0"/>
              </a:rPr>
              <a:t>Dolo specifico:</a:t>
            </a:r>
            <a:r>
              <a:rPr lang="it-IT" sz="1400" b="1">
                <a:solidFill>
                  <a:srgbClr val="0000CC"/>
                </a:solidFill>
                <a:latin typeface="Microsoft Sans Serif" pitchFamily="34" charset="0"/>
              </a:rPr>
              <a:t> </a:t>
            </a:r>
            <a:r>
              <a:rPr lang="it-IT" sz="1200" b="1">
                <a:solidFill>
                  <a:srgbClr val="0000CC"/>
                </a:solidFill>
                <a:latin typeface="Microsoft Sans Serif" pitchFamily="34" charset="0"/>
              </a:rPr>
              <a:t>l’agente deve agire per un fine;</a:t>
            </a:r>
            <a:endParaRPr lang="it-IT" sz="1400" b="1">
              <a:solidFill>
                <a:srgbClr val="0000CC"/>
              </a:solidFill>
              <a:latin typeface="Microsoft Sans Serif" pitchFamily="34" charset="0"/>
            </a:endParaRPr>
          </a:p>
          <a:p>
            <a:pPr algn="l">
              <a:buClr>
                <a:schemeClr val="bg1"/>
              </a:buClr>
              <a:defRPr/>
            </a:pPr>
            <a:r>
              <a:rPr lang="it-IT" sz="1400" b="1">
                <a:solidFill>
                  <a:srgbClr val="0000CC"/>
                </a:solidFill>
                <a:effectLst>
                  <a:outerShdw blurRad="38100" dist="38100" dir="2700000" algn="tl">
                    <a:srgbClr val="000000"/>
                  </a:outerShdw>
                </a:effectLst>
                <a:latin typeface="Microsoft Sans Serif" pitchFamily="34" charset="0"/>
              </a:rPr>
              <a:t>Dolo di danno: </a:t>
            </a:r>
            <a:r>
              <a:rPr lang="it-IT" sz="1200" b="1">
                <a:solidFill>
                  <a:srgbClr val="0000CC"/>
                </a:solidFill>
                <a:latin typeface="Microsoft Sans Serif" pitchFamily="34" charset="0"/>
              </a:rPr>
              <a:t>volontà di ledere il bene protetto;</a:t>
            </a:r>
            <a:endParaRPr lang="it-IT" sz="1400" b="1">
              <a:solidFill>
                <a:srgbClr val="0000CC"/>
              </a:solidFill>
              <a:latin typeface="Microsoft Sans Serif" pitchFamily="34" charset="0"/>
            </a:endParaRPr>
          </a:p>
          <a:p>
            <a:pPr algn="l">
              <a:buClr>
                <a:schemeClr val="bg1"/>
              </a:buClr>
              <a:defRPr/>
            </a:pPr>
            <a:r>
              <a:rPr lang="it-IT" sz="1400" b="1">
                <a:solidFill>
                  <a:srgbClr val="0000CC"/>
                </a:solidFill>
                <a:effectLst>
                  <a:outerShdw blurRad="38100" dist="38100" dir="2700000" algn="tl">
                    <a:srgbClr val="000000"/>
                  </a:outerShdw>
                </a:effectLst>
                <a:latin typeface="Microsoft Sans Serif" pitchFamily="34" charset="0"/>
              </a:rPr>
              <a:t>Dolo di pericolo:</a:t>
            </a:r>
            <a:r>
              <a:rPr lang="it-IT" sz="1200" b="1">
                <a:solidFill>
                  <a:srgbClr val="0000CC"/>
                </a:solidFill>
                <a:latin typeface="Microsoft Sans Serif" pitchFamily="34" charset="0"/>
              </a:rPr>
              <a:t>si minaccia soltanto il bene protetto;</a:t>
            </a:r>
          </a:p>
          <a:p>
            <a:pPr algn="l">
              <a:buClr>
                <a:schemeClr val="bg1"/>
              </a:buClr>
              <a:defRPr/>
            </a:pPr>
            <a:r>
              <a:rPr lang="it-IT" sz="1400" b="1">
                <a:solidFill>
                  <a:srgbClr val="0000CC"/>
                </a:solidFill>
                <a:effectLst>
                  <a:outerShdw blurRad="38100" dist="38100" dir="2700000" algn="tl">
                    <a:srgbClr val="000000"/>
                  </a:outerShdw>
                </a:effectLst>
                <a:latin typeface="Microsoft Sans Serif" pitchFamily="34" charset="0"/>
              </a:rPr>
              <a:t>Dolo d’impeto:</a:t>
            </a:r>
            <a:r>
              <a:rPr lang="it-IT" sz="1200" b="1">
                <a:solidFill>
                  <a:srgbClr val="0000CC"/>
                </a:solidFill>
                <a:latin typeface="Microsoft Sans Serif" pitchFamily="34" charset="0"/>
              </a:rPr>
              <a:t>la decisione è improvvisa ed è eseguita</a:t>
            </a:r>
            <a:r>
              <a:rPr lang="it-IT" sz="1400" b="1">
                <a:solidFill>
                  <a:srgbClr val="0000CC"/>
                </a:solidFill>
                <a:latin typeface="Microsoft Sans Serif" pitchFamily="34" charset="0"/>
              </a:rPr>
              <a:t/>
            </a:r>
            <a:br>
              <a:rPr lang="it-IT" sz="1400" b="1">
                <a:solidFill>
                  <a:srgbClr val="0000CC"/>
                </a:solidFill>
                <a:latin typeface="Microsoft Sans Serif" pitchFamily="34" charset="0"/>
              </a:rPr>
            </a:br>
            <a:r>
              <a:rPr lang="it-IT" sz="1400" b="1">
                <a:solidFill>
                  <a:srgbClr val="0000CC"/>
                </a:solidFill>
                <a:effectLst>
                  <a:outerShdw blurRad="38100" dist="38100" dir="2700000" algn="tl">
                    <a:srgbClr val="000000"/>
                  </a:outerShdw>
                </a:effectLst>
                <a:latin typeface="Microsoft Sans Serif" pitchFamily="34" charset="0"/>
              </a:rPr>
              <a:t>Dolo di proposito: </a:t>
            </a:r>
            <a:r>
              <a:rPr lang="it-IT" sz="1200" b="1">
                <a:solidFill>
                  <a:srgbClr val="0000CC"/>
                </a:solidFill>
                <a:latin typeface="Microsoft Sans Serif" pitchFamily="34" charset="0"/>
              </a:rPr>
              <a:t>trascorre del tempo tra ideazione e </a:t>
            </a:r>
            <a:r>
              <a:rPr lang="it-IT" sz="1400" b="1">
                <a:solidFill>
                  <a:srgbClr val="0000CC"/>
                </a:solidFill>
                <a:latin typeface="Microsoft Sans Serif" pitchFamily="34" charset="0"/>
              </a:rPr>
              <a:t> </a:t>
            </a:r>
            <a:endParaRPr lang="it-IT" sz="1200" b="1">
              <a:solidFill>
                <a:srgbClr val="0000CC"/>
              </a:solidFill>
              <a:latin typeface="Microsoft Sans Serif" pitchFamily="34" charset="0"/>
            </a:endParaRPr>
          </a:p>
          <a:p>
            <a:pPr algn="l">
              <a:buClr>
                <a:schemeClr val="bg1"/>
              </a:buClr>
              <a:defRPr/>
            </a:pPr>
            <a:r>
              <a:rPr lang="it-IT" sz="1200" b="1">
                <a:solidFill>
                  <a:srgbClr val="0000CC"/>
                </a:solidFill>
                <a:latin typeface="Microsoft Sans Serif" pitchFamily="34" charset="0"/>
              </a:rPr>
              <a:t>esecuzione;(</a:t>
            </a:r>
            <a:r>
              <a:rPr lang="it-IT" sz="1200" b="1" i="1" u="sng">
                <a:solidFill>
                  <a:srgbClr val="0000CC"/>
                </a:solidFill>
                <a:latin typeface="Microsoft Sans Serif" pitchFamily="34" charset="0"/>
              </a:rPr>
              <a:t>la premeditazione</a:t>
            </a:r>
            <a:r>
              <a:rPr lang="it-IT" sz="1200" b="1">
                <a:solidFill>
                  <a:srgbClr val="0000CC"/>
                </a:solidFill>
                <a:latin typeface="Microsoft Sans Serif" pitchFamily="34" charset="0"/>
              </a:rPr>
              <a:t> invece è un’aggravante)</a:t>
            </a:r>
          </a:p>
          <a:p>
            <a:pPr algn="l">
              <a:buClr>
                <a:schemeClr val="bg1"/>
              </a:buClr>
              <a:buFont typeface="Wingdings" pitchFamily="2" charset="2"/>
              <a:buNone/>
              <a:defRPr/>
            </a:pPr>
            <a:r>
              <a:rPr lang="it-IT" sz="1400" b="1">
                <a:solidFill>
                  <a:srgbClr val="0000CC"/>
                </a:solidFill>
                <a:effectLst>
                  <a:outerShdw blurRad="38100" dist="38100" dir="2700000" algn="tl">
                    <a:srgbClr val="000000"/>
                  </a:outerShdw>
                </a:effectLst>
                <a:latin typeface="Microsoft Sans Serif" pitchFamily="34" charset="0"/>
              </a:rPr>
              <a:t>Dolo intenzionale/diretto e Dolo eventuale/indiretto</a:t>
            </a:r>
          </a:p>
        </p:txBody>
      </p:sp>
      <p:sp>
        <p:nvSpPr>
          <p:cNvPr id="126987" name="Rectangle 11"/>
          <p:cNvSpPr>
            <a:spLocks noChangeArrowheads="1"/>
          </p:cNvSpPr>
          <p:nvPr/>
        </p:nvSpPr>
        <p:spPr bwMode="auto">
          <a:xfrm>
            <a:off x="1447800" y="4343400"/>
            <a:ext cx="2971800" cy="381000"/>
          </a:xfrm>
          <a:prstGeom prst="rect">
            <a:avLst/>
          </a:prstGeom>
          <a:solidFill>
            <a:srgbClr val="FFFF00"/>
          </a:solidFill>
          <a:ln w="9525">
            <a:solidFill>
              <a:schemeClr val="tx1"/>
            </a:solidFill>
            <a:miter lim="800000"/>
            <a:headEnd type="none" w="sm" len="sm"/>
            <a:tailEnd type="none" w="sm" len="sm"/>
          </a:ln>
        </p:spPr>
        <p:txBody>
          <a:bodyPr wrap="none" anchor="ctr"/>
          <a:lstStyle/>
          <a:p>
            <a:pPr algn="l"/>
            <a:r>
              <a:rPr lang="it-IT" altLang="it-IT" sz="1400" b="1">
                <a:solidFill>
                  <a:srgbClr val="0033CC"/>
                </a:solidFill>
                <a:latin typeface="Microsoft Sans Serif" pitchFamily="34" charset="0"/>
              </a:rPr>
              <a:t>Elemento volitivo: </a:t>
            </a:r>
          </a:p>
          <a:p>
            <a:pPr algn="l">
              <a:buFontTx/>
              <a:buBlip>
                <a:blip r:embed="rId4"/>
              </a:buBlip>
            </a:pPr>
            <a:r>
              <a:rPr lang="it-IT" altLang="it-IT" sz="1200" b="1">
                <a:solidFill>
                  <a:srgbClr val="0033CC"/>
                </a:solidFill>
                <a:latin typeface="Microsoft Sans Serif" pitchFamily="34" charset="0"/>
              </a:rPr>
              <a:t>   volontà diretta a realizzare il fatto</a:t>
            </a:r>
            <a:endParaRPr lang="it-IT" altLang="it-IT" sz="1400" b="1">
              <a:solidFill>
                <a:srgbClr val="0033CC"/>
              </a:solidFill>
              <a:latin typeface="Microsoft Sans Serif" pitchFamily="34" charset="0"/>
            </a:endParaRPr>
          </a:p>
        </p:txBody>
      </p:sp>
      <p:sp>
        <p:nvSpPr>
          <p:cNvPr id="127001" name="Line 25"/>
          <p:cNvSpPr>
            <a:spLocks noChangeShapeType="1"/>
          </p:cNvSpPr>
          <p:nvPr/>
        </p:nvSpPr>
        <p:spPr bwMode="auto">
          <a:xfrm flipV="1">
            <a:off x="685800" y="3505200"/>
            <a:ext cx="762000" cy="3048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27002" name="Line 26"/>
          <p:cNvSpPr>
            <a:spLocks noChangeShapeType="1"/>
          </p:cNvSpPr>
          <p:nvPr/>
        </p:nvSpPr>
        <p:spPr bwMode="auto">
          <a:xfrm>
            <a:off x="685800" y="4038600"/>
            <a:ext cx="762000" cy="457200"/>
          </a:xfrm>
          <a:prstGeom prst="line">
            <a:avLst/>
          </a:prstGeom>
          <a:noFill/>
          <a:ln w="9525">
            <a:solidFill>
              <a:schemeClr val="tx1"/>
            </a:solidFill>
            <a:round/>
            <a:headEnd type="none" w="sm" len="sm"/>
            <a:tailEnd type="triangle" w="sm" len="sm"/>
          </a:ln>
          <a:effectLst/>
        </p:spPr>
        <p:txBody>
          <a:bodyPr wrap="none"/>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27003" name="Rectangle 27"/>
          <p:cNvSpPr>
            <a:spLocks noChangeArrowheads="1"/>
          </p:cNvSpPr>
          <p:nvPr/>
        </p:nvSpPr>
        <p:spPr bwMode="auto">
          <a:xfrm>
            <a:off x="4724400" y="1752600"/>
            <a:ext cx="4191000" cy="1371600"/>
          </a:xfrm>
          <a:prstGeom prst="rect">
            <a:avLst/>
          </a:prstGeom>
          <a:gradFill rotWithShape="0">
            <a:gsLst>
              <a:gs pos="0">
                <a:srgbClr val="800000"/>
              </a:gs>
              <a:gs pos="100000">
                <a:srgbClr val="FF0000"/>
              </a:gs>
            </a:gsLst>
            <a:lin ang="18900000" scaled="1"/>
          </a:gradFill>
          <a:ln w="9525">
            <a:solidFill>
              <a:srgbClr val="FFFFFF"/>
            </a:solidFill>
            <a:miter lim="800000"/>
            <a:headEnd type="none" w="sm" len="sm"/>
            <a:tailEnd type="none" w="sm" len="sm"/>
          </a:ln>
          <a:effectLst/>
        </p:spPr>
        <p:txBody>
          <a:bodyPr wrap="none" anchor="ctr"/>
          <a:lstStyle/>
          <a:p>
            <a:pPr algn="l">
              <a:buClr>
                <a:schemeClr val="folHlink"/>
              </a:buClr>
              <a:buFont typeface="Wingdings" pitchFamily="2" charset="2"/>
              <a:buChar char="q"/>
              <a:defRPr/>
            </a:pPr>
            <a:r>
              <a:rPr lang="it-IT" sz="1400" b="1">
                <a:solidFill>
                  <a:srgbClr val="FFFFFF"/>
                </a:solidFill>
                <a:latin typeface="Microsoft Sans Serif" pitchFamily="34" charset="0"/>
              </a:rPr>
              <a:t>Mancanza di volontà del fatto</a:t>
            </a:r>
          </a:p>
          <a:p>
            <a:pPr algn="l">
              <a:buClr>
                <a:schemeClr val="folHlink"/>
              </a:buClr>
              <a:buFont typeface="Wingdings" pitchFamily="2" charset="2"/>
              <a:buChar char="q"/>
              <a:defRPr/>
            </a:pPr>
            <a:r>
              <a:rPr lang="it-IT" sz="1400" b="1">
                <a:solidFill>
                  <a:srgbClr val="FFFFFF"/>
                </a:solidFill>
                <a:latin typeface="Microsoft Sans Serif" pitchFamily="34" charset="0"/>
              </a:rPr>
              <a:t>Inosservanza delle regole di condotta preventiva</a:t>
            </a:r>
          </a:p>
          <a:p>
            <a:pPr algn="l">
              <a:buClr>
                <a:schemeClr val="folHlink"/>
              </a:buClr>
              <a:buFont typeface="Wingdings" pitchFamily="2" charset="2"/>
              <a:buNone/>
              <a:defRPr/>
            </a:pPr>
            <a:r>
              <a:rPr lang="it-IT" sz="1400" b="1" i="1">
                <a:solidFill>
                  <a:srgbClr val="FFFFFF"/>
                </a:solidFill>
                <a:effectLst>
                  <a:outerShdw blurRad="38100" dist="38100" dir="2700000" algn="tl">
                    <a:srgbClr val="000000"/>
                  </a:outerShdw>
                </a:effectLst>
                <a:latin typeface="Microsoft Sans Serif" pitchFamily="34" charset="0"/>
              </a:rPr>
              <a:t>(scritte :</a:t>
            </a:r>
            <a:r>
              <a:rPr lang="it-IT" sz="1200" b="1">
                <a:solidFill>
                  <a:srgbClr val="FFFFFF"/>
                </a:solidFill>
                <a:latin typeface="Microsoft Sans Serif" pitchFamily="34" charset="0"/>
              </a:rPr>
              <a:t>  leggi,regolamenti, ordini e discipline</a:t>
            </a:r>
            <a:endParaRPr lang="it-IT" sz="1200" b="1" i="1">
              <a:solidFill>
                <a:srgbClr val="FFFFFF"/>
              </a:solidFill>
              <a:effectLst>
                <a:outerShdw blurRad="38100" dist="38100" dir="2700000" algn="tl">
                  <a:srgbClr val="000000"/>
                </a:outerShdw>
              </a:effectLst>
              <a:latin typeface="Microsoft Sans Serif" pitchFamily="34" charset="0"/>
            </a:endParaRPr>
          </a:p>
          <a:p>
            <a:pPr algn="l">
              <a:buClr>
                <a:schemeClr val="folHlink"/>
              </a:buClr>
              <a:buFont typeface="Wingdings" pitchFamily="2" charset="2"/>
              <a:buNone/>
              <a:defRPr/>
            </a:pPr>
            <a:r>
              <a:rPr lang="it-IT" sz="1400" b="1" i="1">
                <a:solidFill>
                  <a:srgbClr val="FFFFFF"/>
                </a:solidFill>
                <a:effectLst>
                  <a:outerShdw blurRad="38100" dist="38100" dir="2700000" algn="tl">
                    <a:srgbClr val="000000"/>
                  </a:outerShdw>
                </a:effectLst>
                <a:latin typeface="Microsoft Sans Serif" pitchFamily="34" charset="0"/>
              </a:rPr>
              <a:t>non scritte</a:t>
            </a:r>
            <a:r>
              <a:rPr lang="it-IT" sz="1200" b="1">
                <a:solidFill>
                  <a:srgbClr val="FFFFFF"/>
                </a:solidFill>
                <a:latin typeface="Microsoft Sans Serif" pitchFamily="34" charset="0"/>
              </a:rPr>
              <a:t> : diligenza, prudenza, perizia </a:t>
            </a:r>
            <a:r>
              <a:rPr lang="it-IT" sz="1200" b="1" i="1">
                <a:solidFill>
                  <a:srgbClr val="FFFFFF"/>
                </a:solidFill>
                <a:effectLst>
                  <a:outerShdw blurRad="38100" dist="38100" dir="2700000" algn="tl">
                    <a:srgbClr val="000000"/>
                  </a:outerShdw>
                </a:effectLst>
                <a:latin typeface="Microsoft Sans Serif" pitchFamily="34" charset="0"/>
              </a:rPr>
              <a:t>)</a:t>
            </a:r>
            <a:endParaRPr lang="it-IT" sz="1200" b="1">
              <a:solidFill>
                <a:srgbClr val="FFFFFF"/>
              </a:solidFill>
              <a:latin typeface="Microsoft Sans Serif" pitchFamily="34" charset="0"/>
            </a:endParaRPr>
          </a:p>
          <a:p>
            <a:pPr algn="l">
              <a:buClr>
                <a:schemeClr val="folHlink"/>
              </a:buClr>
              <a:buFont typeface="Wingdings" pitchFamily="2" charset="2"/>
              <a:buChar char="q"/>
              <a:defRPr/>
            </a:pPr>
            <a:r>
              <a:rPr lang="it-IT" sz="1400" b="1">
                <a:solidFill>
                  <a:srgbClr val="FFFFFF"/>
                </a:solidFill>
                <a:latin typeface="Microsoft Sans Serif" pitchFamily="34" charset="0"/>
              </a:rPr>
              <a:t> Attribuibilità dell’inosservanza all’agente       </a:t>
            </a:r>
          </a:p>
          <a:p>
            <a:pPr algn="l">
              <a:buClr>
                <a:schemeClr val="folHlink"/>
              </a:buClr>
              <a:buFont typeface="Wingdings" pitchFamily="2" charset="2"/>
              <a:buNone/>
              <a:defRPr/>
            </a:pPr>
            <a:r>
              <a:rPr lang="it-IT" sz="1400" b="1">
                <a:solidFill>
                  <a:srgbClr val="FFFFFF"/>
                </a:solidFill>
                <a:latin typeface="Microsoft Sans Serif" pitchFamily="34" charset="0"/>
              </a:rPr>
              <a:t>                                                           </a:t>
            </a:r>
          </a:p>
        </p:txBody>
      </p:sp>
      <p:sp>
        <p:nvSpPr>
          <p:cNvPr id="127004" name="AutoShape 28"/>
          <p:cNvSpPr>
            <a:spLocks noChangeArrowheads="1"/>
          </p:cNvSpPr>
          <p:nvPr/>
        </p:nvSpPr>
        <p:spPr bwMode="auto">
          <a:xfrm>
            <a:off x="4724400" y="3505200"/>
            <a:ext cx="4191000" cy="1905000"/>
          </a:xfrm>
          <a:prstGeom prst="roundRect">
            <a:avLst>
              <a:gd name="adj" fmla="val 16667"/>
            </a:avLst>
          </a:prstGeom>
          <a:gradFill rotWithShape="0">
            <a:gsLst>
              <a:gs pos="0">
                <a:schemeClr val="tx1"/>
              </a:gs>
              <a:gs pos="100000">
                <a:srgbClr val="F8B049"/>
              </a:gs>
            </a:gsLst>
            <a:lin ang="2700000" scaled="1"/>
          </a:gradFill>
          <a:ln w="9525">
            <a:solidFill>
              <a:srgbClr val="800000"/>
            </a:solidFill>
            <a:round/>
            <a:headEnd type="none" w="sm" len="sm"/>
            <a:tailEnd type="none" w="sm" len="sm"/>
          </a:ln>
          <a:effectLst/>
        </p:spPr>
        <p:txBody>
          <a:bodyPr wrap="none" anchor="ctr"/>
          <a:lstStyle/>
          <a:p>
            <a:pPr algn="l">
              <a:defRPr/>
            </a:pPr>
            <a:endParaRPr lang="it-IT" sz="1400" u="sng">
              <a:latin typeface="Microsoft Sans Serif" pitchFamily="34" charset="0"/>
            </a:endParaRPr>
          </a:p>
          <a:p>
            <a:pPr algn="l">
              <a:buFontTx/>
              <a:buChar char="•"/>
              <a:defRPr/>
            </a:pPr>
            <a:endParaRPr lang="it-IT" sz="1400" u="sng">
              <a:latin typeface="Microsoft Sans Serif" pitchFamily="34" charset="0"/>
            </a:endParaRPr>
          </a:p>
          <a:p>
            <a:pPr algn="l">
              <a:buFontTx/>
              <a:buChar char="•"/>
              <a:defRPr/>
            </a:pPr>
            <a:r>
              <a:rPr lang="it-IT" sz="1400" b="1" u="sng">
                <a:solidFill>
                  <a:srgbClr val="0000CC"/>
                </a:solidFill>
                <a:effectLst>
                  <a:outerShdw blurRad="38100" dist="38100" dir="2700000" algn="tl">
                    <a:srgbClr val="C0C0C0"/>
                  </a:outerShdw>
                </a:effectLst>
                <a:latin typeface="Microsoft Sans Serif" pitchFamily="34" charset="0"/>
              </a:rPr>
              <a:t> </a:t>
            </a:r>
            <a:r>
              <a:rPr lang="it-IT" sz="1400" b="1" u="sng">
                <a:solidFill>
                  <a:srgbClr val="0033CC"/>
                </a:solidFill>
                <a:effectLst>
                  <a:outerShdw blurRad="38100" dist="38100" dir="2700000" algn="tl">
                    <a:srgbClr val="C0C0C0"/>
                  </a:outerShdw>
                </a:effectLst>
                <a:latin typeface="Microsoft Sans Serif" pitchFamily="34" charset="0"/>
              </a:rPr>
              <a:t>Impropria</a:t>
            </a:r>
            <a:r>
              <a:rPr lang="it-IT" sz="1200" b="1">
                <a:solidFill>
                  <a:srgbClr val="0033CC"/>
                </a:solidFill>
                <a:latin typeface="Microsoft Sans Serif" pitchFamily="34" charset="0"/>
              </a:rPr>
              <a:t>: l’evento è voluto ma è reato colposo</a:t>
            </a:r>
            <a:r>
              <a:rPr lang="it-IT" sz="1200" b="1">
                <a:solidFill>
                  <a:srgbClr val="FFFF00"/>
                </a:solidFill>
                <a:latin typeface="Microsoft Sans Serif" pitchFamily="34" charset="0"/>
              </a:rPr>
              <a:t> ( casi:</a:t>
            </a:r>
          </a:p>
          <a:p>
            <a:pPr algn="l">
              <a:buFontTx/>
              <a:buBlip>
                <a:blip r:embed="rId5"/>
              </a:buBlip>
              <a:defRPr/>
            </a:pPr>
            <a:r>
              <a:rPr lang="it-IT" sz="1200" b="1" u="sng">
                <a:solidFill>
                  <a:srgbClr val="FFFF00"/>
                </a:solidFill>
                <a:latin typeface="Microsoft Sans Serif" pitchFamily="34" charset="0"/>
              </a:rPr>
              <a:t> </a:t>
            </a:r>
            <a:r>
              <a:rPr lang="it-IT" sz="1200" b="1" u="sng">
                <a:solidFill>
                  <a:srgbClr val="993300"/>
                </a:solidFill>
                <a:latin typeface="Microsoft Sans Serif" pitchFamily="34" charset="0"/>
              </a:rPr>
              <a:t>eccesso colposo in cause di giustificazione;</a:t>
            </a:r>
          </a:p>
          <a:p>
            <a:pPr algn="l">
              <a:buFontTx/>
              <a:buBlip>
                <a:blip r:embed="rId5"/>
              </a:buBlip>
              <a:defRPr/>
            </a:pPr>
            <a:r>
              <a:rPr lang="it-IT" sz="1200" b="1" u="sng">
                <a:solidFill>
                  <a:srgbClr val="993300"/>
                </a:solidFill>
                <a:latin typeface="Microsoft Sans Serif" pitchFamily="34" charset="0"/>
              </a:rPr>
              <a:t> erronea supposizione di cause di giustificazione;</a:t>
            </a:r>
          </a:p>
          <a:p>
            <a:pPr algn="l">
              <a:buFontTx/>
              <a:buBlip>
                <a:blip r:embed="rId5"/>
              </a:buBlip>
              <a:defRPr/>
            </a:pPr>
            <a:r>
              <a:rPr lang="it-IT" sz="1200" b="1" u="sng">
                <a:solidFill>
                  <a:srgbClr val="993300"/>
                </a:solidFill>
                <a:latin typeface="Microsoft Sans Serif" pitchFamily="34" charset="0"/>
              </a:rPr>
              <a:t>errore determinato da colpa </a:t>
            </a:r>
            <a:r>
              <a:rPr lang="it-IT" sz="1200">
                <a:solidFill>
                  <a:srgbClr val="993300"/>
                </a:solidFill>
                <a:latin typeface="Microsoft Sans Serif" pitchFamily="34" charset="0"/>
              </a:rPr>
              <a:t>)</a:t>
            </a:r>
            <a:endParaRPr lang="it-IT" sz="1200" b="1" u="sng">
              <a:solidFill>
                <a:srgbClr val="993300"/>
              </a:solidFill>
              <a:latin typeface="Microsoft Sans Serif" pitchFamily="34" charset="0"/>
            </a:endParaRPr>
          </a:p>
          <a:p>
            <a:pPr algn="l">
              <a:buFontTx/>
              <a:buBlip>
                <a:blip r:embed="rId6"/>
              </a:buBlip>
              <a:defRPr/>
            </a:pPr>
            <a:r>
              <a:rPr lang="it-IT" sz="1400" b="1" u="sng">
                <a:solidFill>
                  <a:srgbClr val="0000CC"/>
                </a:solidFill>
                <a:latin typeface="Microsoft Sans Serif" pitchFamily="34" charset="0"/>
              </a:rPr>
              <a:t> </a:t>
            </a:r>
            <a:r>
              <a:rPr lang="it-IT" sz="1400" b="1" u="sng">
                <a:solidFill>
                  <a:srgbClr val="0000CC"/>
                </a:solidFill>
                <a:effectLst>
                  <a:outerShdw blurRad="38100" dist="38100" dir="2700000" algn="tl">
                    <a:srgbClr val="C0C0C0"/>
                  </a:outerShdw>
                </a:effectLst>
                <a:latin typeface="Microsoft Sans Serif" pitchFamily="34" charset="0"/>
              </a:rPr>
              <a:t>Colpa Generica:</a:t>
            </a:r>
            <a:r>
              <a:rPr lang="it-IT" sz="1400" b="1" u="sng">
                <a:solidFill>
                  <a:srgbClr val="0000CC"/>
                </a:solidFill>
                <a:latin typeface="Microsoft Sans Serif" pitchFamily="34" charset="0"/>
              </a:rPr>
              <a:t> </a:t>
            </a:r>
            <a:r>
              <a:rPr lang="it-IT" sz="1200" b="1">
                <a:solidFill>
                  <a:srgbClr val="0000CC"/>
                </a:solidFill>
                <a:latin typeface="Microsoft Sans Serif" pitchFamily="34" charset="0"/>
              </a:rPr>
              <a:t>violazione di regole di diligenza;</a:t>
            </a:r>
            <a:endParaRPr lang="it-IT" sz="1400" b="1">
              <a:solidFill>
                <a:srgbClr val="0000CC"/>
              </a:solidFill>
              <a:latin typeface="Microsoft Sans Serif" pitchFamily="34" charset="0"/>
            </a:endParaRPr>
          </a:p>
          <a:p>
            <a:pPr algn="l">
              <a:buFontTx/>
              <a:buBlip>
                <a:blip r:embed="rId6"/>
              </a:buBlip>
              <a:defRPr/>
            </a:pPr>
            <a:r>
              <a:rPr lang="it-IT" sz="1400" b="1">
                <a:solidFill>
                  <a:srgbClr val="0000CC"/>
                </a:solidFill>
                <a:latin typeface="Microsoft Sans Serif" pitchFamily="34" charset="0"/>
              </a:rPr>
              <a:t> </a:t>
            </a:r>
            <a:r>
              <a:rPr lang="it-IT" sz="1400" b="1" u="sng">
                <a:solidFill>
                  <a:srgbClr val="0000CC"/>
                </a:solidFill>
                <a:effectLst>
                  <a:outerShdw blurRad="38100" dist="38100" dir="2700000" algn="tl">
                    <a:srgbClr val="C0C0C0"/>
                  </a:outerShdw>
                </a:effectLst>
                <a:latin typeface="Microsoft Sans Serif" pitchFamily="34" charset="0"/>
              </a:rPr>
              <a:t>Colpa Specifica: </a:t>
            </a:r>
            <a:r>
              <a:rPr lang="it-IT" sz="1200" b="1">
                <a:solidFill>
                  <a:srgbClr val="0000CC"/>
                </a:solidFill>
                <a:latin typeface="Microsoft Sans Serif" pitchFamily="34" charset="0"/>
              </a:rPr>
              <a:t>violazione di norma specifiche;</a:t>
            </a:r>
            <a:endParaRPr lang="it-IT" sz="1400" b="1">
              <a:solidFill>
                <a:srgbClr val="0000CC"/>
              </a:solidFill>
              <a:latin typeface="Microsoft Sans Serif" pitchFamily="34" charset="0"/>
            </a:endParaRPr>
          </a:p>
          <a:p>
            <a:pPr algn="l">
              <a:buFontTx/>
              <a:buBlip>
                <a:blip r:embed="rId6"/>
              </a:buBlip>
              <a:defRPr/>
            </a:pPr>
            <a:r>
              <a:rPr lang="it-IT" sz="1400" b="1">
                <a:solidFill>
                  <a:srgbClr val="0000CC"/>
                </a:solidFill>
                <a:latin typeface="Microsoft Sans Serif" pitchFamily="34" charset="0"/>
              </a:rPr>
              <a:t> </a:t>
            </a:r>
            <a:r>
              <a:rPr lang="it-IT" sz="1400" b="1" u="sng">
                <a:solidFill>
                  <a:srgbClr val="0000CC"/>
                </a:solidFill>
                <a:effectLst>
                  <a:outerShdw blurRad="38100" dist="38100" dir="2700000" algn="tl">
                    <a:srgbClr val="C0C0C0"/>
                  </a:outerShdw>
                </a:effectLst>
                <a:latin typeface="Microsoft Sans Serif" pitchFamily="34" charset="0"/>
              </a:rPr>
              <a:t>Colpa InCosciente:</a:t>
            </a:r>
            <a:r>
              <a:rPr lang="it-IT" sz="1200" b="1">
                <a:solidFill>
                  <a:srgbClr val="0000CC"/>
                </a:solidFill>
                <a:latin typeface="Microsoft Sans Serif" pitchFamily="34" charset="0"/>
              </a:rPr>
              <a:t>l’agente non si rende conto;</a:t>
            </a:r>
            <a:endParaRPr lang="it-IT" sz="1400" b="1">
              <a:solidFill>
                <a:srgbClr val="0000CC"/>
              </a:solidFill>
              <a:latin typeface="Microsoft Sans Serif" pitchFamily="34" charset="0"/>
            </a:endParaRPr>
          </a:p>
          <a:p>
            <a:pPr algn="l">
              <a:buFontTx/>
              <a:buBlip>
                <a:blip r:embed="rId6"/>
              </a:buBlip>
              <a:defRPr/>
            </a:pPr>
            <a:r>
              <a:rPr lang="it-IT" sz="1400" b="1">
                <a:solidFill>
                  <a:srgbClr val="0000CC"/>
                </a:solidFill>
                <a:latin typeface="Microsoft Sans Serif" pitchFamily="34" charset="0"/>
              </a:rPr>
              <a:t> </a:t>
            </a:r>
            <a:r>
              <a:rPr lang="it-IT" sz="1400" b="1" u="sng">
                <a:solidFill>
                  <a:srgbClr val="0000CC"/>
                </a:solidFill>
                <a:effectLst>
                  <a:outerShdw blurRad="38100" dist="38100" dir="2700000" algn="tl">
                    <a:srgbClr val="C0C0C0"/>
                  </a:outerShdw>
                </a:effectLst>
                <a:latin typeface="Microsoft Sans Serif" pitchFamily="34" charset="0"/>
              </a:rPr>
              <a:t>Colpa Cosciente: </a:t>
            </a:r>
            <a:r>
              <a:rPr lang="it-IT" sz="1200" b="1">
                <a:solidFill>
                  <a:srgbClr val="0000CC"/>
                </a:solidFill>
                <a:latin typeface="Microsoft Sans Serif" pitchFamily="34" charset="0"/>
              </a:rPr>
              <a:t>l’agente si rende conto ma </a:t>
            </a:r>
          </a:p>
          <a:p>
            <a:pPr algn="l">
              <a:defRPr/>
            </a:pPr>
            <a:r>
              <a:rPr lang="it-IT" sz="1200" b="1">
                <a:solidFill>
                  <a:srgbClr val="0000CC"/>
                </a:solidFill>
                <a:latin typeface="Microsoft Sans Serif" pitchFamily="34" charset="0"/>
              </a:rPr>
              <a:t>                                       corre il rischio</a:t>
            </a:r>
          </a:p>
          <a:p>
            <a:pPr algn="l">
              <a:defRPr/>
            </a:pPr>
            <a:r>
              <a:rPr lang="it-IT" sz="1200" b="1">
                <a:solidFill>
                  <a:srgbClr val="0000CC"/>
                </a:solidFill>
                <a:latin typeface="Microsoft Sans Serif" pitchFamily="34" charset="0"/>
              </a:rPr>
              <a:t> </a:t>
            </a:r>
          </a:p>
          <a:p>
            <a:pPr algn="l">
              <a:defRPr/>
            </a:pPr>
            <a:endParaRPr lang="it-IT" sz="1400" b="1" u="sng">
              <a:solidFill>
                <a:srgbClr val="0000CC"/>
              </a:solidFill>
              <a:latin typeface="Microsoft Sans Serif" pitchFamily="34" charset="0"/>
            </a:endParaRPr>
          </a:p>
        </p:txBody>
      </p:sp>
      <p:sp>
        <p:nvSpPr>
          <p:cNvPr id="127005" name="Rectangle 29"/>
          <p:cNvSpPr>
            <a:spLocks noChangeArrowheads="1"/>
          </p:cNvSpPr>
          <p:nvPr/>
        </p:nvSpPr>
        <p:spPr bwMode="auto">
          <a:xfrm>
            <a:off x="4724400" y="5486400"/>
            <a:ext cx="4114800" cy="1143000"/>
          </a:xfrm>
          <a:prstGeom prst="rect">
            <a:avLst/>
          </a:prstGeom>
          <a:gradFill rotWithShape="0">
            <a:gsLst>
              <a:gs pos="0">
                <a:srgbClr val="FF8200"/>
              </a:gs>
              <a:gs pos="10001">
                <a:srgbClr val="FF0000"/>
              </a:gs>
              <a:gs pos="35001">
                <a:srgbClr val="BA0066"/>
              </a:gs>
              <a:gs pos="70000">
                <a:srgbClr val="66008F"/>
              </a:gs>
              <a:gs pos="100000">
                <a:srgbClr val="000082"/>
              </a:gs>
            </a:gsLst>
            <a:lin ang="18900000" scaled="1"/>
          </a:gradFill>
          <a:ln w="9525">
            <a:solidFill>
              <a:schemeClr val="tx1"/>
            </a:solidFill>
            <a:miter lim="800000"/>
            <a:headEnd type="none" w="sm" len="sm"/>
            <a:tailEnd type="none" w="sm" len="sm"/>
          </a:ln>
          <a:effectLst/>
        </p:spPr>
        <p:txBody>
          <a:bodyPr wrap="none" anchor="ctr"/>
          <a:lstStyle/>
          <a:p>
            <a:pPr algn="l">
              <a:buFontTx/>
              <a:buBlip>
                <a:blip r:embed="rId7"/>
              </a:buBlip>
              <a:defRPr/>
            </a:pPr>
            <a:r>
              <a:rPr lang="it-IT" sz="1400" b="1" i="1" u="sng">
                <a:effectLst>
                  <a:outerShdw blurRad="38100" dist="38100" dir="2700000" algn="tl">
                    <a:srgbClr val="000000"/>
                  </a:outerShdw>
                </a:effectLst>
                <a:latin typeface="Microsoft Sans Serif" pitchFamily="34" charset="0"/>
              </a:rPr>
              <a:t> </a:t>
            </a:r>
            <a:r>
              <a:rPr lang="it-IT" sz="1400" b="1" i="1" u="sng">
                <a:solidFill>
                  <a:srgbClr val="FBF503"/>
                </a:solidFill>
                <a:effectLst>
                  <a:outerShdw blurRad="38100" dist="38100" dir="2700000" algn="tl">
                    <a:srgbClr val="000000"/>
                  </a:outerShdw>
                </a:effectLst>
                <a:latin typeface="Microsoft Sans Serif" pitchFamily="34" charset="0"/>
              </a:rPr>
              <a:t>La responsabilità oggettiva:</a:t>
            </a:r>
            <a:r>
              <a:rPr lang="it-IT" sz="1200" b="1" i="1">
                <a:solidFill>
                  <a:srgbClr val="FBF503"/>
                </a:solidFill>
                <a:latin typeface="Microsoft Sans Serif" pitchFamily="34" charset="0"/>
              </a:rPr>
              <a:t> </a:t>
            </a:r>
            <a:r>
              <a:rPr lang="it-IT" sz="1200" b="1">
                <a:solidFill>
                  <a:srgbClr val="FBF503"/>
                </a:solidFill>
                <a:effectLst>
                  <a:outerShdw blurRad="38100" dist="38100" dir="2700000" algn="tl">
                    <a:srgbClr val="000000"/>
                  </a:outerShdw>
                </a:effectLst>
                <a:latin typeface="Microsoft Sans Serif" pitchFamily="34" charset="0"/>
              </a:rPr>
              <a:t>si risponde sul semplice </a:t>
            </a:r>
          </a:p>
          <a:p>
            <a:pPr algn="l">
              <a:defRPr/>
            </a:pPr>
            <a:r>
              <a:rPr lang="it-IT" sz="1200" b="1">
                <a:solidFill>
                  <a:srgbClr val="FBF503"/>
                </a:solidFill>
                <a:effectLst>
                  <a:outerShdw blurRad="38100" dist="38100" dir="2700000" algn="tl">
                    <a:srgbClr val="000000"/>
                  </a:outerShdw>
                </a:effectLst>
                <a:latin typeface="Microsoft Sans Serif" pitchFamily="34" charset="0"/>
              </a:rPr>
              <a:t>rapporto di causalità ( aberratio ictus e delicti; concorso nel </a:t>
            </a:r>
          </a:p>
          <a:p>
            <a:pPr algn="l">
              <a:defRPr/>
            </a:pPr>
            <a:r>
              <a:rPr lang="it-IT" sz="1200" b="1">
                <a:solidFill>
                  <a:srgbClr val="FBF503"/>
                </a:solidFill>
                <a:effectLst>
                  <a:outerShdw blurRad="38100" dist="38100" dir="2700000" algn="tl">
                    <a:srgbClr val="000000"/>
                  </a:outerShdw>
                </a:effectLst>
                <a:latin typeface="Microsoft Sans Serif" pitchFamily="34" charset="0"/>
              </a:rPr>
              <a:t>reato proprio;</a:t>
            </a:r>
          </a:p>
          <a:p>
            <a:pPr algn="l">
              <a:buFontTx/>
              <a:buBlip>
                <a:blip r:embed="rId7"/>
              </a:buBlip>
              <a:defRPr/>
            </a:pPr>
            <a:r>
              <a:rPr lang="it-IT" sz="1400" b="1" i="1">
                <a:solidFill>
                  <a:srgbClr val="FBF503"/>
                </a:solidFill>
                <a:latin typeface="Microsoft Sans Serif" pitchFamily="34" charset="0"/>
              </a:rPr>
              <a:t> </a:t>
            </a:r>
            <a:r>
              <a:rPr lang="it-IT" sz="1400" b="1" i="1" u="sng">
                <a:solidFill>
                  <a:srgbClr val="FBF503"/>
                </a:solidFill>
                <a:effectLst>
                  <a:outerShdw blurRad="38100" dist="38100" dir="2700000" algn="tl">
                    <a:srgbClr val="000000"/>
                  </a:outerShdw>
                </a:effectLst>
                <a:latin typeface="Microsoft Sans Serif" pitchFamily="34" charset="0"/>
              </a:rPr>
              <a:t>La preterintenzione: </a:t>
            </a:r>
            <a:r>
              <a:rPr lang="it-IT" sz="1200" b="1">
                <a:solidFill>
                  <a:srgbClr val="FBF503"/>
                </a:solidFill>
                <a:latin typeface="Microsoft Sans Serif" pitchFamily="34" charset="0"/>
              </a:rPr>
              <a:t>l’evento è più grave di quello </a:t>
            </a:r>
          </a:p>
          <a:p>
            <a:pPr algn="l">
              <a:defRPr/>
            </a:pPr>
            <a:r>
              <a:rPr lang="it-IT" sz="1200" b="1">
                <a:solidFill>
                  <a:srgbClr val="FBF503"/>
                </a:solidFill>
                <a:latin typeface="Microsoft Sans Serif" pitchFamily="34" charset="0"/>
              </a:rPr>
              <a:t>       voluto dall’agente.</a:t>
            </a:r>
            <a:endParaRPr lang="it-IT" sz="1400" b="1" i="1">
              <a:solidFill>
                <a:srgbClr val="FBF503"/>
              </a:solidFill>
              <a:latin typeface="Microsoft Sans Serif" pitchFamily="34" charset="0"/>
            </a:endParaRPr>
          </a:p>
          <a:p>
            <a:pPr algn="l">
              <a:defRPr/>
            </a:pPr>
            <a:endParaRPr lang="it-IT" sz="1400" b="1" i="1">
              <a:solidFill>
                <a:srgbClr val="FBF503"/>
              </a:solidFill>
              <a:latin typeface="Microsoft Sans Serif" pitchFamily="34" charset="0"/>
            </a:endParaRPr>
          </a:p>
        </p:txBody>
      </p:sp>
      <p:sp>
        <p:nvSpPr>
          <p:cNvPr id="127009" name="AutoShape 33"/>
          <p:cNvSpPr>
            <a:spLocks noChangeArrowheads="1"/>
          </p:cNvSpPr>
          <p:nvPr/>
        </p:nvSpPr>
        <p:spPr bwMode="auto">
          <a:xfrm>
            <a:off x="1752600" y="1524000"/>
            <a:ext cx="457200" cy="76200"/>
          </a:xfrm>
          <a:prstGeom prst="rightArrow">
            <a:avLst>
              <a:gd name="adj1" fmla="val 50000"/>
              <a:gd name="adj2" fmla="val 150000"/>
            </a:avLst>
          </a:prstGeom>
          <a:solidFill>
            <a:schemeClr val="accent1"/>
          </a:solidFill>
          <a:ln w="9525">
            <a:solidFill>
              <a:schemeClr val="tx1"/>
            </a:solidFill>
            <a:miter lim="800000"/>
            <a:headEnd type="none" w="sm" len="sm"/>
            <a:tailEnd type="none" w="sm" len="sm"/>
          </a:ln>
          <a:effectLst/>
        </p:spPr>
        <p:txBody>
          <a:bodyPr wrap="none" anchor="ctr"/>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27010" name="AutoShape 34"/>
          <p:cNvSpPr>
            <a:spLocks noChangeArrowheads="1"/>
          </p:cNvSpPr>
          <p:nvPr/>
        </p:nvSpPr>
        <p:spPr bwMode="auto">
          <a:xfrm>
            <a:off x="533400" y="4343400"/>
            <a:ext cx="152400" cy="457200"/>
          </a:xfrm>
          <a:prstGeom prst="downArrow">
            <a:avLst>
              <a:gd name="adj1" fmla="val 50000"/>
              <a:gd name="adj2" fmla="val 75000"/>
            </a:avLst>
          </a:prstGeom>
          <a:solidFill>
            <a:schemeClr val="accent1"/>
          </a:solidFill>
          <a:ln w="9525">
            <a:solidFill>
              <a:schemeClr val="tx1"/>
            </a:solidFill>
            <a:miter lim="800000"/>
            <a:headEnd type="none" w="sm" len="sm"/>
            <a:tailEnd type="none" w="sm" len="sm"/>
          </a:ln>
          <a:effectLst/>
        </p:spPr>
        <p:txBody>
          <a:bodyPr wrap="none" anchor="ctr"/>
          <a:lstStyle/>
          <a:p>
            <a:pPr algn="l">
              <a:defRPr/>
            </a:pPr>
            <a:endParaRPr lang="it-IT" sz="1400">
              <a:effectLst>
                <a:outerShdw blurRad="38100" dist="38100" dir="2700000" algn="tl">
                  <a:srgbClr val="000000">
                    <a:alpha val="43137"/>
                  </a:srgbClr>
                </a:outerShdw>
              </a:effectLst>
              <a:latin typeface="Microsoft Sans Serif" pitchFamily="34" charset="0"/>
            </a:endParaRPr>
          </a:p>
        </p:txBody>
      </p:sp>
      <p:sp>
        <p:nvSpPr>
          <p:cNvPr id="127011" name="WordArt 35"/>
          <p:cNvSpPr>
            <a:spLocks noChangeArrowheads="1" noChangeShapeType="1" noTextEdit="1"/>
          </p:cNvSpPr>
          <p:nvPr/>
        </p:nvSpPr>
        <p:spPr bwMode="auto">
          <a:xfrm>
            <a:off x="2057400" y="228600"/>
            <a:ext cx="5943600" cy="533400"/>
          </a:xfrm>
          <a:prstGeom prst="rect">
            <a:avLst/>
          </a:prstGeom>
        </p:spPr>
        <p:txBody>
          <a:bodyPr wrap="none" fromWordArt="1">
            <a:prstTxWarp prst="textPlain">
              <a:avLst>
                <a:gd name="adj" fmla="val 50000"/>
              </a:avLst>
            </a:prstTxWarp>
          </a:bodyPr>
          <a:lstStyle/>
          <a:p>
            <a:r>
              <a:rPr lang="it-IT" sz="2000" i="1" kern="10" spc="400">
                <a:ln w="9525">
                  <a:noFill/>
                  <a:round/>
                  <a:headEnd/>
                  <a:tailEnd/>
                </a:ln>
                <a:effectLst>
                  <a:outerShdw dist="45791" dir="3378596" algn="ctr" rotWithShape="0">
                    <a:srgbClr val="4D4D4D"/>
                  </a:outerShdw>
                </a:effectLst>
                <a:latin typeface="BatmanForeverAlternate"/>
              </a:rPr>
              <a:t>l' elemento soggettivo </a:t>
            </a:r>
          </a:p>
        </p:txBody>
      </p:sp>
      <p:pic>
        <p:nvPicPr>
          <p:cNvPr id="91155" name="Picture 36" descr="C:\Programmi\File comuni\Microsoft Shared\Clipart\cagcat50\PE03254_.wmf"/>
          <p:cNvPicPr>
            <a:picLocks noChangeAspect="1" noChangeArrowheads="1"/>
          </p:cNvPicPr>
          <p:nvPr/>
        </p:nvPicPr>
        <p:blipFill>
          <a:blip r:embed="rId8" cstate="print"/>
          <a:srcRect/>
          <a:stretch>
            <a:fillRect/>
          </a:stretch>
        </p:blipFill>
        <p:spPr bwMode="auto">
          <a:xfrm>
            <a:off x="152400" y="76200"/>
            <a:ext cx="914400" cy="776288"/>
          </a:xfrm>
          <a:prstGeom prst="rect">
            <a:avLst/>
          </a:prstGeom>
          <a:noFill/>
          <a:ln w="9525">
            <a:noFill/>
            <a:miter lim="800000"/>
            <a:headEnd/>
            <a:tailEnd/>
          </a:ln>
        </p:spPr>
      </p:pic>
      <p:sp>
        <p:nvSpPr>
          <p:cNvPr id="91156" name="Segnaposto piè di pagina 1"/>
          <p:cNvSpPr>
            <a:spLocks noGrp="1"/>
          </p:cNvSpPr>
          <p:nvPr>
            <p:ph type="ftr" sz="quarter" idx="11"/>
          </p:nvPr>
        </p:nvSpPr>
        <p:spPr>
          <a:noFill/>
          <a:ln>
            <a:miter lim="800000"/>
            <a:headEnd/>
            <a:tailEnd/>
          </a:ln>
        </p:spPr>
        <p:txBody>
          <a:bodyPr/>
          <a:lstStyle/>
          <a:p>
            <a:r>
              <a:rPr lang="it-IT" altLang="it-IT" smtClean="0">
                <a:latin typeface="Arial" charset="0"/>
              </a:rPr>
              <a:t>Prof.Cons.Giuseppe Croce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7011"/>
                                        </p:tgtEl>
                                        <p:attrNameLst>
                                          <p:attrName>style.visibility</p:attrName>
                                        </p:attrNameLst>
                                      </p:cBhvr>
                                      <p:to>
                                        <p:strVal val="visible"/>
                                      </p:to>
                                    </p:set>
                                    <p:anim calcmode="lin" valueType="num">
                                      <p:cBhvr additive="base">
                                        <p:cTn id="7" dur="500" fill="hold"/>
                                        <p:tgtEl>
                                          <p:spTgt spid="127011"/>
                                        </p:tgtEl>
                                        <p:attrNameLst>
                                          <p:attrName>ppt_x</p:attrName>
                                        </p:attrNameLst>
                                      </p:cBhvr>
                                      <p:tavLst>
                                        <p:tav tm="0">
                                          <p:val>
                                            <p:strVal val="1+#ppt_w/2"/>
                                          </p:val>
                                        </p:tav>
                                        <p:tav tm="100000">
                                          <p:val>
                                            <p:strVal val="#ppt_x"/>
                                          </p:val>
                                        </p:tav>
                                      </p:tavLst>
                                    </p:anim>
                                    <p:anim calcmode="lin" valueType="num">
                                      <p:cBhvr additive="base">
                                        <p:cTn id="8" dur="500" fill="hold"/>
                                        <p:tgtEl>
                                          <p:spTgt spid="1270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26983"/>
                                        </p:tgtEl>
                                        <p:attrNameLst>
                                          <p:attrName>style.visibility</p:attrName>
                                        </p:attrNameLst>
                                      </p:cBhvr>
                                      <p:to>
                                        <p:strVal val="visible"/>
                                      </p:to>
                                    </p:set>
                                    <p:anim to="" calcmode="lin" valueType="num">
                                      <p:cBhvr>
                                        <p:cTn id="13" dur="1" fill="hold"/>
                                        <p:tgtEl>
                                          <p:spTgt spid="126983"/>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27009"/>
                                        </p:tgtEl>
                                        <p:attrNameLst>
                                          <p:attrName>style.visibility</p:attrName>
                                        </p:attrNameLst>
                                      </p:cBhvr>
                                      <p:to>
                                        <p:strVal val="visible"/>
                                      </p:to>
                                    </p:set>
                                    <p:anim to="" calcmode="lin" valueType="num">
                                      <p:cBhvr>
                                        <p:cTn id="18" dur="1" fill="hold"/>
                                        <p:tgtEl>
                                          <p:spTgt spid="127009"/>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26982"/>
                                        </p:tgtEl>
                                        <p:attrNameLst>
                                          <p:attrName>style.visibility</p:attrName>
                                        </p:attrNameLst>
                                      </p:cBhvr>
                                      <p:to>
                                        <p:strVal val="visible"/>
                                      </p:to>
                                    </p:set>
                                    <p:anim to="" calcmode="lin" valueType="num">
                                      <p:cBhvr>
                                        <p:cTn id="23" dur="1" fill="hold"/>
                                        <p:tgtEl>
                                          <p:spTgt spid="126982"/>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499"/>
                                          </p:stCondLst>
                                        </p:cTn>
                                        <p:tgtEl>
                                          <p:spTgt spid="127001"/>
                                        </p:tgtEl>
                                        <p:attrNameLst>
                                          <p:attrName>style.visibility</p:attrName>
                                        </p:attrNameLst>
                                      </p:cBhvr>
                                      <p:to>
                                        <p:strVal val="visible"/>
                                      </p:to>
                                    </p:set>
                                    <p:anim to="" calcmode="lin" valueType="num">
                                      <p:cBhvr>
                                        <p:cTn id="28" dur="1" fill="hold"/>
                                        <p:tgtEl>
                                          <p:spTgt spid="127001"/>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499"/>
                                          </p:stCondLst>
                                        </p:cTn>
                                        <p:tgtEl>
                                          <p:spTgt spid="127002"/>
                                        </p:tgtEl>
                                        <p:attrNameLst>
                                          <p:attrName>style.visibility</p:attrName>
                                        </p:attrNameLst>
                                      </p:cBhvr>
                                      <p:to>
                                        <p:strVal val="visible"/>
                                      </p:to>
                                    </p:set>
                                    <p:anim to="" calcmode="lin" valueType="num">
                                      <p:cBhvr>
                                        <p:cTn id="33" dur="1" fill="hold"/>
                                        <p:tgtEl>
                                          <p:spTgt spid="127002"/>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126984"/>
                                        </p:tgtEl>
                                        <p:attrNameLst>
                                          <p:attrName>style.visibility</p:attrName>
                                        </p:attrNameLst>
                                      </p:cBhvr>
                                      <p:to>
                                        <p:strVal val="visible"/>
                                      </p:to>
                                    </p:set>
                                    <p:anim to="" calcmode="lin" valueType="num">
                                      <p:cBhvr>
                                        <p:cTn id="38" dur="1" fill="hold"/>
                                        <p:tgtEl>
                                          <p:spTgt spid="126984"/>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126987"/>
                                        </p:tgtEl>
                                        <p:attrNameLst>
                                          <p:attrName>style.visibility</p:attrName>
                                        </p:attrNameLst>
                                      </p:cBhvr>
                                      <p:to>
                                        <p:strVal val="visible"/>
                                      </p:to>
                                    </p:set>
                                    <p:anim to="" calcmode="lin" valueType="num">
                                      <p:cBhvr>
                                        <p:cTn id="43" dur="1" fill="hold"/>
                                        <p:tgtEl>
                                          <p:spTgt spid="126987"/>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499"/>
                                          </p:stCondLst>
                                        </p:cTn>
                                        <p:tgtEl>
                                          <p:spTgt spid="127010"/>
                                        </p:tgtEl>
                                        <p:attrNameLst>
                                          <p:attrName>style.visibility</p:attrName>
                                        </p:attrNameLst>
                                      </p:cBhvr>
                                      <p:to>
                                        <p:strVal val="visible"/>
                                      </p:to>
                                    </p:set>
                                    <p:anim to="" calcmode="lin" valueType="num">
                                      <p:cBhvr>
                                        <p:cTn id="48" dur="1" fill="hold"/>
                                        <p:tgtEl>
                                          <p:spTgt spid="127010"/>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grpId="0" nodeType="clickEffect">
                                  <p:stCondLst>
                                    <p:cond delay="0"/>
                                  </p:stCondLst>
                                  <p:childTnLst>
                                    <p:set>
                                      <p:cBhvr>
                                        <p:cTn id="52" dur="1" fill="hold">
                                          <p:stCondLst>
                                            <p:cond delay="499"/>
                                          </p:stCondLst>
                                        </p:cTn>
                                        <p:tgtEl>
                                          <p:spTgt spid="126985"/>
                                        </p:tgtEl>
                                        <p:attrNameLst>
                                          <p:attrName>style.visibility</p:attrName>
                                        </p:attrNameLst>
                                      </p:cBhvr>
                                      <p:to>
                                        <p:strVal val="visible"/>
                                      </p:to>
                                    </p:set>
                                    <p:anim to="" calcmode="lin" valueType="num">
                                      <p:cBhvr>
                                        <p:cTn id="53" dur="1" fill="hold"/>
                                        <p:tgtEl>
                                          <p:spTgt spid="126985"/>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127003"/>
                                        </p:tgtEl>
                                        <p:attrNameLst>
                                          <p:attrName>style.visibility</p:attrName>
                                        </p:attrNameLst>
                                      </p:cBhvr>
                                      <p:to>
                                        <p:strVal val="visible"/>
                                      </p:to>
                                    </p:set>
                                    <p:anim calcmode="lin" valueType="num">
                                      <p:cBhvr additive="base">
                                        <p:cTn id="58" dur="500" fill="hold"/>
                                        <p:tgtEl>
                                          <p:spTgt spid="127003"/>
                                        </p:tgtEl>
                                        <p:attrNameLst>
                                          <p:attrName>ppt_x</p:attrName>
                                        </p:attrNameLst>
                                      </p:cBhvr>
                                      <p:tavLst>
                                        <p:tav tm="0">
                                          <p:val>
                                            <p:strVal val="0-#ppt_w/2"/>
                                          </p:val>
                                        </p:tav>
                                        <p:tav tm="100000">
                                          <p:val>
                                            <p:strVal val="#ppt_x"/>
                                          </p:val>
                                        </p:tav>
                                      </p:tavLst>
                                    </p:anim>
                                    <p:anim calcmode="lin" valueType="num">
                                      <p:cBhvr additive="base">
                                        <p:cTn id="59" dur="500" fill="hold"/>
                                        <p:tgtEl>
                                          <p:spTgt spid="127003"/>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27004"/>
                                        </p:tgtEl>
                                        <p:attrNameLst>
                                          <p:attrName>style.visibility</p:attrName>
                                        </p:attrNameLst>
                                      </p:cBhvr>
                                      <p:to>
                                        <p:strVal val="visible"/>
                                      </p:to>
                                    </p:set>
                                    <p:animEffect transition="in" filter="checkerboard(across)">
                                      <p:cBhvr>
                                        <p:cTn id="64" dur="500"/>
                                        <p:tgtEl>
                                          <p:spTgt spid="12700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27005"/>
                                        </p:tgtEl>
                                        <p:attrNameLst>
                                          <p:attrName>style.visibility</p:attrName>
                                        </p:attrNameLst>
                                      </p:cBhvr>
                                      <p:to>
                                        <p:strVal val="visible"/>
                                      </p:to>
                                    </p:set>
                                    <p:anim calcmode="lin" valueType="num">
                                      <p:cBhvr>
                                        <p:cTn id="69" dur="1000" fill="hold"/>
                                        <p:tgtEl>
                                          <p:spTgt spid="127005"/>
                                        </p:tgtEl>
                                        <p:attrNameLst>
                                          <p:attrName>ppt_w</p:attrName>
                                        </p:attrNameLst>
                                      </p:cBhvr>
                                      <p:tavLst>
                                        <p:tav tm="0">
                                          <p:val>
                                            <p:fltVal val="0"/>
                                          </p:val>
                                        </p:tav>
                                        <p:tav tm="100000">
                                          <p:val>
                                            <p:strVal val="#ppt_w"/>
                                          </p:val>
                                        </p:tav>
                                      </p:tavLst>
                                    </p:anim>
                                    <p:anim calcmode="lin" valueType="num">
                                      <p:cBhvr>
                                        <p:cTn id="70" dur="1000" fill="hold"/>
                                        <p:tgtEl>
                                          <p:spTgt spid="127005"/>
                                        </p:tgtEl>
                                        <p:attrNameLst>
                                          <p:attrName>ppt_h</p:attrName>
                                        </p:attrNameLst>
                                      </p:cBhvr>
                                      <p:tavLst>
                                        <p:tav tm="0">
                                          <p:val>
                                            <p:fltVal val="0"/>
                                          </p:val>
                                        </p:tav>
                                        <p:tav tm="100000">
                                          <p:val>
                                            <p:strVal val="#ppt_h"/>
                                          </p:val>
                                        </p:tav>
                                      </p:tavLst>
                                    </p:anim>
                                    <p:anim calcmode="lin" valueType="num">
                                      <p:cBhvr>
                                        <p:cTn id="71" dur="1000" fill="hold"/>
                                        <p:tgtEl>
                                          <p:spTgt spid="127005"/>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270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autoUpdateAnimBg="0"/>
      <p:bldP spid="126983" grpId="0" animBg="1" autoUpdateAnimBg="0"/>
      <p:bldP spid="126984" grpId="0" animBg="1" autoUpdateAnimBg="0"/>
      <p:bldP spid="126985" grpId="0" animBg="1" autoUpdateAnimBg="0"/>
      <p:bldP spid="126987" grpId="0" animBg="1" autoUpdateAnimBg="0"/>
      <p:bldP spid="127003" grpId="0" animBg="1" autoUpdateAnimBg="0"/>
      <p:bldP spid="127004" grpId="0" animBg="1" autoUpdateAnimBg="0"/>
      <p:bldP spid="127005" grpId="0" animBg="1" autoUpdateAnimBg="0"/>
      <p:bldP spid="127009" grpId="0" animBg="1"/>
      <p:bldP spid="127010" grpId="0" animBg="1"/>
      <p:bldP spid="1270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02&quot;&gt;&lt;/object&gt;&lt;object type=&quot;2&quot; unique_id=&quot;10003&quot;&gt;&lt;object type=&quot;3&quot; unique_id=&quot;10011&quot;&gt;&lt;property id=&quot;20148&quot; value=&quot;5&quot;/&gt;&lt;property id=&quot;20300&quot; value=&quot;Slide 13&quot;/&gt;&lt;property id=&quot;20307&quot; value=&quot;263&quot;/&gt;&lt;/object&gt;&lt;object type=&quot;3&quot; unique_id=&quot;10015&quot;&gt;&lt;property id=&quot;20148&quot; value=&quot;5&quot;/&gt;&lt;property id=&quot;20300&quot; value=&quot;Slide 14&quot;/&gt;&lt;property id=&quot;20307&quot; value=&quot;256&quot;/&gt;&lt;/object&gt;&lt;object type=&quot;3&quot; unique_id=&quot;10046&quot;&gt;&lt;property id=&quot;20148&quot; value=&quot;5&quot;/&gt;&lt;property id=&quot;20300&quot; value=&quot;Slide 6&quot;/&gt;&lt;property id=&quot;20307&quot; value=&quot;270&quot;/&gt;&lt;/object&gt;&lt;object type=&quot;3&quot; unique_id=&quot;10047&quot;&gt;&lt;property id=&quot;20148&quot; value=&quot;5&quot;/&gt;&lt;property id=&quot;20300&quot; value=&quot;Slide 9&quot;/&gt;&lt;property id=&quot;20307&quot; value=&quot;272&quot;/&gt;&lt;/object&gt;&lt;object type=&quot;3&quot; unique_id=&quot;10049&quot;&gt;&lt;property id=&quot;20148&quot; value=&quot;5&quot;/&gt;&lt;property id=&quot;20300&quot; value=&quot;Slide 12&quot;/&gt;&lt;property id=&quot;20307&quot; value=&quot;267&quot;/&gt;&lt;/object&gt;&lt;object type=&quot;3&quot; unique_id=&quot;10065&quot;&gt;&lt;property id=&quot;20148&quot; value=&quot;5&quot;/&gt;&lt;property id=&quot;20300&quot; value=&quot;Slide 44&quot;/&gt;&lt;property id=&quot;20307&quot; value=&quot;335&quot;/&gt;&lt;/object&gt;&lt;object type=&quot;3&quot; unique_id=&quot;13800&quot;&gt;&lt;property id=&quot;20148&quot; value=&quot;5&quot;/&gt;&lt;property id=&quot;20300&quot; value=&quot;Slide 15&quot;/&gt;&lt;property id=&quot;20307&quot; value=&quot;367&quot;/&gt;&lt;/object&gt;&lt;object type=&quot;3&quot; unique_id=&quot;15066&quot;&gt;&lt;property id=&quot;20148&quot; value=&quot;5&quot;/&gt;&lt;property id=&quot;20300&quot; value=&quot;Slide 21&quot;/&gt;&lt;property id=&quot;20307&quot; value=&quot;373&quot;/&gt;&lt;/object&gt;&lt;object type=&quot;3&quot; unique_id=&quot;16231&quot;&gt;&lt;property id=&quot;20148&quot; value=&quot;5&quot;/&gt;&lt;property id=&quot;20300&quot; value=&quot;Slide 36 - &amp;quot;ALCUNI REATI TIPICI&amp;quot;&quot;/&gt;&lt;property id=&quot;20307&quot; value=&quot;379&quot;/&gt;&lt;/object&gt;&lt;object type=&quot;3&quot; unique_id=&quot;16232&quot;&gt;&lt;property id=&quot;20148&quot; value=&quot;5&quot;/&gt;&lt;property id=&quot;20300&quot; value=&quot;Slide 38&quot;/&gt;&lt;property id=&quot;20307&quot; value=&quot;382&quot;/&gt;&lt;/object&gt;&lt;object type=&quot;3&quot; unique_id=&quot;16233&quot;&gt;&lt;property id=&quot;20148&quot; value=&quot;5&quot;/&gt;&lt;property id=&quot;20300&quot; value=&quot;Slide 39&quot;/&gt;&lt;property id=&quot;20307&quot; value=&quot;383&quot;/&gt;&lt;/object&gt;&lt;object type=&quot;3&quot; unique_id=&quot;16234&quot;&gt;&lt;property id=&quot;20148&quot; value=&quot;5&quot;/&gt;&lt;property id=&quot;20300&quot; value=&quot;Slide 40&quot;/&gt;&lt;property id=&quot;20307&quot; value=&quot;384&quot;/&gt;&lt;/object&gt;&lt;object type=&quot;3&quot; unique_id=&quot;16734&quot;&gt;&lt;property id=&quot;20148&quot; value=&quot;5&quot;/&gt;&lt;property id=&quot;20300&quot; value=&quot;Slide 41&quot;/&gt;&lt;property id=&quot;20307&quot; value=&quot;385&quot;/&gt;&lt;/object&gt;&lt;object type=&quot;3&quot; unique_id=&quot;16735&quot;&gt;&lt;property id=&quot;20148&quot; value=&quot;5&quot;/&gt;&lt;property id=&quot;20300&quot; value=&quot;Slide 43&quot;/&gt;&lt;property id=&quot;20307&quot; value=&quot;386&quot;/&gt;&lt;/object&gt;&lt;object type=&quot;3&quot; unique_id=&quot;18255&quot;&gt;&lt;property id=&quot;20148&quot; value=&quot;5&quot;/&gt;&lt;property id=&quot;20300&quot; value=&quot;Slide 31&quot;/&gt;&lt;property id=&quot;20307&quot; value=&quot;387&quot;/&gt;&lt;/object&gt;&lt;object type=&quot;3&quot; unique_id=&quot;18257&quot;&gt;&lt;property id=&quot;20148&quot; value=&quot;5&quot;/&gt;&lt;property id=&quot;20300&quot; value=&quot;Slide 22&quot;/&gt;&lt;property id=&quot;20307&quot; value=&quot;389&quot;/&gt;&lt;/object&gt;&lt;object type=&quot;3&quot; unique_id=&quot;18261&quot;&gt;&lt;property id=&quot;20148&quot; value=&quot;5&quot;/&gt;&lt;property id=&quot;20300&quot; value=&quot;Slide 27&quot;/&gt;&lt;property id=&quot;20307&quot; value=&quot;394&quot;/&gt;&lt;/object&gt;&lt;object type=&quot;3&quot; unique_id=&quot;18262&quot;&gt;&lt;property id=&quot;20148&quot; value=&quot;5&quot;/&gt;&lt;property id=&quot;20300&quot; value=&quot;Slide 26&quot;/&gt;&lt;property id=&quot;20307&quot; value=&quot;393&quot;/&gt;&lt;/object&gt;&lt;object type=&quot;3&quot; unique_id=&quot;18263&quot;&gt;&lt;property id=&quot;20148&quot; value=&quot;5&quot;/&gt;&lt;property id=&quot;20300&quot; value=&quot;Slide 23&quot;/&gt;&lt;property id=&quot;20307&quot; value=&quot;395&quot;/&gt;&lt;/object&gt;&lt;object type=&quot;3&quot; unique_id=&quot;18264&quot;&gt;&lt;property id=&quot;20148&quot; value=&quot;5&quot;/&gt;&lt;property id=&quot;20300&quot; value=&quot;Slide 28&quot;/&gt;&lt;property id=&quot;20307&quot; value=&quot;396&quot;/&gt;&lt;/object&gt;&lt;object type=&quot;3&quot; unique_id=&quot;18265&quot;&gt;&lt;property id=&quot;20148&quot; value=&quot;5&quot;/&gt;&lt;property id=&quot;20300&quot; value=&quot;Slide 33&quot;/&gt;&lt;property id=&quot;20307&quot; value=&quot;397&quot;/&gt;&lt;/object&gt;&lt;object type=&quot;3&quot; unique_id=&quot;18266&quot;&gt;&lt;property id=&quot;20148&quot; value=&quot;5&quot;/&gt;&lt;property id=&quot;20300&quot; value=&quot;Slide 34&quot;/&gt;&lt;property id=&quot;20307&quot; value=&quot;398&quot;/&gt;&lt;/object&gt;&lt;object type=&quot;3&quot; unique_id=&quot;18267&quot;&gt;&lt;property id=&quot;20148&quot; value=&quot;5&quot;/&gt;&lt;property id=&quot;20300&quot; value=&quot;Slide 29&quot;/&gt;&lt;property id=&quot;20307&quot; value=&quot;399&quot;/&gt;&lt;/object&gt;&lt;object type=&quot;3&quot; unique_id=&quot;18268&quot;&gt;&lt;property id=&quot;20148&quot; value=&quot;5&quot;/&gt;&lt;property id=&quot;20300&quot; value=&quot;Slide 30&quot;/&gt;&lt;property id=&quot;20307&quot; value=&quot;400&quot;/&gt;&lt;/object&gt;&lt;object type=&quot;3&quot; unique_id=&quot;18584&quot;&gt;&lt;property id=&quot;20148&quot; value=&quot;5&quot;/&gt;&lt;property id=&quot;20300&quot; value=&quot;Slide 24&quot;/&gt;&lt;property id=&quot;20307&quot; value=&quot;401&quot;/&gt;&lt;/object&gt;&lt;object type=&quot;3&quot; unique_id=&quot;18585&quot;&gt;&lt;property id=&quot;20148&quot; value=&quot;5&quot;/&gt;&lt;property id=&quot;20300&quot; value=&quot;Slide 32&quot;/&gt;&lt;property id=&quot;20307&quot; value=&quot;402&quot;/&gt;&lt;/object&gt;&lt;object type=&quot;3&quot; unique_id=&quot;18586&quot;&gt;&lt;property id=&quot;20148&quot; value=&quot;5&quot;/&gt;&lt;property id=&quot;20300&quot; value=&quot;Slide 35&quot;/&gt;&lt;property id=&quot;20307&quot; value=&quot;403&quot;/&gt;&lt;/object&gt;&lt;object type=&quot;3&quot; unique_id=&quot;18800&quot;&gt;&lt;property id=&quot;20148&quot; value=&quot;5&quot;/&gt;&lt;property id=&quot;20300&quot; value=&quot;Slide 25&quot;/&gt;&lt;property id=&quot;20307&quot; value=&quot;405&quot;/&gt;&lt;/object&gt;&lt;object type=&quot;3&quot; unique_id=&quot;21485&quot;&gt;&lt;property id=&quot;20148&quot; value=&quot;5&quot;/&gt;&lt;property id=&quot;20300&quot; value=&quot;Slide 10 - &amp;quot;&amp;#x0D;&amp;#x0A;&amp;#x0D;&amp;#x0A;&amp;#x0D;&amp;#x0A;L’INERZIA COLPEVOLE RISPETTO A UN DOVERE DI  ATTIVAZIONE IMPOSTO DALLA LEGGE:&amp;#x0D;&amp;#x0A;&amp;#x0D;&amp;#x0A;SI E’ RESPONSABILI  DI UNA SITUA&quot;/&gt;&lt;property id=&quot;20307&quot; value=&quot;419&quot;/&gt;&lt;/object&gt;&lt;object type=&quot;3&quot; unique_id=&quot;21486&quot;&gt;&lt;property id=&quot;20148&quot; value=&quot;5&quot;/&gt;&lt;property id=&quot;20300&quot; value=&quot;Slide 11 - &amp;quot;&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x0D;&amp;#x0A;&amp;quot;&quot;/&gt;&lt;property id=&quot;20307&quot; value=&quot;420&quot;/&gt;&lt;/object&gt;&lt;object type=&quot;3&quot; unique_id=&quot;22819&quot;&gt;&lt;property id=&quot;20148&quot; value=&quot;5&quot;/&gt;&lt;property id=&quot;20300&quot; value=&quot;Slide 16&quot;/&gt;&lt;property id=&quot;20307&quot; value=&quot;429&quot;/&gt;&lt;/object&gt;&lt;object type=&quot;3&quot; unique_id=&quot;23365&quot;&gt;&lt;property id=&quot;20148&quot; value=&quot;5&quot;/&gt;&lt;property id=&quot;20300&quot; value=&quot;Slide 18&quot;/&gt;&lt;property id=&quot;20307&quot; value=&quot;434&quot;/&gt;&lt;/object&gt;&lt;object type=&quot;3&quot; unique_id=&quot;23366&quot;&gt;&lt;property id=&quot;20148&quot; value=&quot;5&quot;/&gt;&lt;property id=&quot;20300&quot; value=&quot;Slide 20 - &amp;quot;&amp;#x0D;&amp;#x0A;&amp;#x0D;&amp;#x0A;&amp;#x0D;&amp;#x0A;&amp;#x0D;&amp;#x0A;&amp;quot;&quot;/&gt;&lt;property id=&quot;20307&quot; value=&quot;436&quot;/&gt;&lt;/object&gt;&lt;object type=&quot;3&quot; unique_id=&quot;25706&quot;&gt;&lt;property id=&quot;20148&quot; value=&quot;5&quot;/&gt;&lt;property id=&quot;20300&quot; value=&quot;Slide 2&quot;/&gt;&lt;property id=&quot;20307&quot; value=&quot;444&quot;/&gt;&lt;/object&gt;&lt;object type=&quot;3&quot; unique_id=&quot;25707&quot;&gt;&lt;property id=&quot;20148&quot; value=&quot;5&quot;/&gt;&lt;property id=&quot;20300&quot; value=&quot;Slide 5&quot;/&gt;&lt;property id=&quot;20307&quot; value=&quot;446&quot;/&gt;&lt;/object&gt;&lt;object type=&quot;3&quot; unique_id=&quot;25708&quot;&gt;&lt;property id=&quot;20148&quot; value=&quot;5&quot;/&gt;&lt;property id=&quot;20300&quot; value=&quot;Slide 7&quot;/&gt;&lt;property id=&quot;20307&quot; value=&quot;450&quot;/&gt;&lt;/object&gt;&lt;object type=&quot;3&quot; unique_id=&quot;25709&quot;&gt;&lt;property id=&quot;20148&quot; value=&quot;5&quot;/&gt;&lt;property id=&quot;20300&quot; value=&quot;Slide 8&quot;/&gt;&lt;property id=&quot;20307&quot; value=&quot;448&quot;/&gt;&lt;/object&gt;&lt;object type=&quot;3&quot; unique_id=&quot;25710&quot;&gt;&lt;property id=&quot;20148&quot; value=&quot;5&quot;/&gt;&lt;property id=&quot;20300&quot; value=&quot;Slide 3&quot;/&gt;&lt;property id=&quot;20307&quot; value=&quot;453&quot;/&gt;&lt;/object&gt;&lt;object type=&quot;3&quot; unique_id=&quot;25711&quot;&gt;&lt;property id=&quot;20148&quot; value=&quot;5&quot;/&gt;&lt;property id=&quot;20300&quot; value=&quot;Slide 4&quot;/&gt;&lt;property id=&quot;20307&quot; value=&quot;455&quot;/&gt;&lt;/object&gt;&lt;object type=&quot;3&quot; unique_id=&quot;52366&quot;&gt;&lt;property id=&quot;20148&quot; value=&quot;5&quot;/&gt;&lt;property id=&quot;20300&quot; value=&quot;Slide 17&quot;/&gt;&lt;property id=&quot;20307&quot; value=&quot;460&quot;/&gt;&lt;/object&gt;&lt;object type=&quot;3&quot; unique_id=&quot;52367&quot;&gt;&lt;property id=&quot;20148&quot; value=&quot;5&quot;/&gt;&lt;property id=&quot;20300&quot; value=&quot;Slide 19&quot;/&gt;&lt;property id=&quot;20307&quot; value=&quot;456&quot;/&gt;&lt;/object&gt;&lt;object type=&quot;3&quot; unique_id=&quot;52368&quot;&gt;&lt;property id=&quot;20148&quot; value=&quot;5&quot;/&gt;&lt;property id=&quot;20300&quot; value=&quot;Slide 37&quot;/&gt;&lt;property id=&quot;20307&quot; value=&quot;458&quot;/&gt;&lt;/object&gt;&lt;object type=&quot;3&quot; unique_id=&quot;52369&quot;&gt;&lt;property id=&quot;20148&quot; value=&quot;5&quot;/&gt;&lt;property id=&quot;20300&quot; value=&quot;Slide 42&quot;/&gt;&lt;property id=&quot;20307&quot; value=&quot;457&quot;/&gt;&lt;/object&gt;&lt;object type=&quot;3&quot; unique_id=&quot;52370&quot;&gt;&lt;property id=&quot;20148&quot; value=&quot;5&quot;/&gt;&lt;property id=&quot;20300&quot; value=&quot;Slide 1&quot;/&gt;&lt;property id=&quot;20307&quot; value=&quot;461&quot;/&gt;&lt;/object&gt;&lt;/object&gt;&lt;/object&gt;&lt;/database&gt;"/>
  <p:tag name="SECTOMILLISECCONVERTED" val="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dello_Indire_Corre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7_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1_Arco">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400" b="0" i="0" u="none" strike="noStrike" cap="none" normalizeH="0" baseline="0" smtClean="0">
            <a:ln>
              <a:noFill/>
            </a:ln>
            <a:solidFill>
              <a:schemeClr val="tx1"/>
            </a:solidFill>
            <a:effectLst>
              <a:outerShdw blurRad="38100" dist="38100" dir="2700000" algn="tl">
                <a:srgbClr val="000000">
                  <a:alpha val="43137"/>
                </a:srgbClr>
              </a:outerShdw>
            </a:effectLst>
            <a:latin typeface="Microsoft Sans Serif"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400" b="0" i="0" u="none" strike="noStrike" cap="none" normalizeH="0" baseline="0" smtClean="0">
            <a:ln>
              <a:noFill/>
            </a:ln>
            <a:solidFill>
              <a:schemeClr val="tx1"/>
            </a:solidFill>
            <a:effectLst>
              <a:outerShdw blurRad="38100" dist="38100" dir="2700000" algn="tl">
                <a:srgbClr val="000000">
                  <a:alpha val="43137"/>
                </a:srgbClr>
              </a:outerShdw>
            </a:effectLst>
            <a:latin typeface="Microsoft Sans Serif" pitchFamily="34" charset="0"/>
          </a:defRPr>
        </a:defPPr>
      </a:lstStyle>
    </a:lnDef>
  </a:objectDefaults>
  <a:extraClrSchemeLst>
    <a:extraClrScheme>
      <a:clrScheme name="Arco 1">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rco">
  <a:themeElements>
    <a:clrScheme name="">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rc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400" b="0" i="0" u="none" strike="noStrike" cap="none" normalizeH="0" baseline="0" smtClean="0">
            <a:ln>
              <a:noFill/>
            </a:ln>
            <a:solidFill>
              <a:schemeClr val="tx1"/>
            </a:solidFill>
            <a:effectLst>
              <a:outerShdw blurRad="38100" dist="38100" dir="2700000" algn="tl">
                <a:srgbClr val="000000">
                  <a:alpha val="43137"/>
                </a:srgbClr>
              </a:outerShdw>
            </a:effectLst>
            <a:latin typeface="Microsoft Sans Serif"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400" b="0" i="0" u="none" strike="noStrike" cap="none" normalizeH="0" baseline="0" smtClean="0">
            <a:ln>
              <a:noFill/>
            </a:ln>
            <a:solidFill>
              <a:schemeClr val="tx1"/>
            </a:solidFill>
            <a:effectLst>
              <a:outerShdw blurRad="38100" dist="38100" dir="2700000" algn="tl">
                <a:srgbClr val="000000">
                  <a:alpha val="43137"/>
                </a:srgbClr>
              </a:outerShdw>
            </a:effectLst>
            <a:latin typeface="Microsoft Sans Serif" pitchFamily="34" charset="0"/>
          </a:defRPr>
        </a:defPPr>
      </a:lstStyle>
    </a:lnDef>
  </a:objectDefaults>
  <a:extraClrSchemeLst>
    <a:extraClrScheme>
      <a:clrScheme name="Arco 1">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enditura">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2726</TotalTime>
  <Words>5657</Words>
  <Application>Microsoft Office PowerPoint</Application>
  <PresentationFormat>Presentazione su schermo (4:3)</PresentationFormat>
  <Paragraphs>512</Paragraphs>
  <Slides>44</Slides>
  <Notes>2</Notes>
  <HiddenSlides>0</HiddenSlides>
  <MMClips>0</MMClips>
  <ScaleCrop>false</ScaleCrop>
  <HeadingPairs>
    <vt:vector size="6" baseType="variant">
      <vt:variant>
        <vt:lpstr>Caratteri utilizzati</vt:lpstr>
      </vt:variant>
      <vt:variant>
        <vt:i4>23</vt:i4>
      </vt:variant>
      <vt:variant>
        <vt:lpstr>Tema</vt:lpstr>
      </vt:variant>
      <vt:variant>
        <vt:i4>11</vt:i4>
      </vt:variant>
      <vt:variant>
        <vt:lpstr>Titoli diapositive</vt:lpstr>
      </vt:variant>
      <vt:variant>
        <vt:i4>44</vt:i4>
      </vt:variant>
    </vt:vector>
  </HeadingPairs>
  <TitlesOfParts>
    <vt:vector size="78" baseType="lpstr">
      <vt:lpstr>Arial</vt:lpstr>
      <vt:lpstr>Arial Black</vt:lpstr>
      <vt:lpstr>Wingdings 2</vt:lpstr>
      <vt:lpstr>Times New Roman</vt:lpstr>
      <vt:lpstr>Wingdings</vt:lpstr>
      <vt:lpstr>Tahoma</vt:lpstr>
      <vt:lpstr>Calibri</vt:lpstr>
      <vt:lpstr>Bookman Old Style</vt:lpstr>
      <vt:lpstr>Microsoft Sans Serif</vt:lpstr>
      <vt:lpstr>Century</vt:lpstr>
      <vt:lpstr>Arial Unicode MS</vt:lpstr>
      <vt:lpstr>Trebuchet MS</vt:lpstr>
      <vt:lpstr>Procyon</vt:lpstr>
      <vt:lpstr>Batang</vt:lpstr>
      <vt:lpstr>Impact</vt:lpstr>
      <vt:lpstr>Palatino Linotype</vt:lpstr>
      <vt:lpstr>Book Antiqua</vt:lpstr>
      <vt:lpstr>Webdings</vt:lpstr>
      <vt:lpstr>Arial Narrow</vt:lpstr>
      <vt:lpstr>Franklin Gothic Demi</vt:lpstr>
      <vt:lpstr>Copperplate Gothic Bold</vt:lpstr>
      <vt:lpstr>Rockwell Extra Bold</vt:lpstr>
      <vt:lpstr>Georgia</vt:lpstr>
      <vt:lpstr>Struttura predefinita</vt:lpstr>
      <vt:lpstr>1_Carta</vt:lpstr>
      <vt:lpstr>2_Carta</vt:lpstr>
      <vt:lpstr>7_Carta</vt:lpstr>
      <vt:lpstr>1_Arco</vt:lpstr>
      <vt:lpstr>2_Arco</vt:lpstr>
      <vt:lpstr>1_Struttura predefinita</vt:lpstr>
      <vt:lpstr>Fenditura</vt:lpstr>
      <vt:lpstr>2_Struttura predefinita</vt:lpstr>
      <vt:lpstr>3_Struttura predefinita</vt:lpstr>
      <vt:lpstr>Modello_Indire_Corretto</vt:lpstr>
      <vt:lpstr>Diapositiva 1</vt:lpstr>
      <vt:lpstr>Diapositiva 2</vt:lpstr>
      <vt:lpstr>Diapositiva 3</vt:lpstr>
      <vt:lpstr>Diapositiva 4</vt:lpstr>
      <vt:lpstr>Diapositiva 5</vt:lpstr>
      <vt:lpstr>Diapositiva 6</vt:lpstr>
      <vt:lpstr>Diapositiva 7</vt:lpstr>
      <vt:lpstr>Diapositiva 8</vt:lpstr>
      <vt:lpstr>Diapositiva 9</vt:lpstr>
      <vt:lpstr>   L’INERZIA COLPEVOLE RISPETTO A UN DOVERE DI  ATTIVAZIONE IMPOSTO DALLA LEGGE:  SI E’ RESPONSABILI  DI UNA SITUAZIONE PERICOLOSA PER CUI SI PREVEDE SI VERIFICHI L’EVENTO DANNOSO E NON SI INTERVIENE PER   EVITARLO  SI E’ RESPONSABILI ANCHE SE NON SI E’ A  CONOSCENZA DI UN EVENTO DANNOSO CHE  SI DOVEVA E POTEVA PREVEDERE E NON SI E’  INTERVENUTI</vt:lpstr>
      <vt:lpstr>                                          </vt:lpstr>
      <vt:lpstr>Diapositiva 12</vt:lpstr>
      <vt:lpstr>Diapositiva 13</vt:lpstr>
      <vt:lpstr>Diapositiva 14</vt:lpstr>
      <vt:lpstr>Diapositiva 15</vt:lpstr>
      <vt:lpstr>Diapositiva 16</vt:lpstr>
      <vt:lpstr>Diapositiva 17</vt:lpstr>
      <vt:lpstr>Diapositiva 18</vt:lpstr>
      <vt:lpstr>Diapositiva 19</vt:lpstr>
      <vt:lpstr>    </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ALCUNI REATI TIPICI</vt:lpstr>
      <vt:lpstr>Diapositiva 37</vt:lpstr>
      <vt:lpstr>Diapositiva 38</vt:lpstr>
      <vt:lpstr>Diapositiva 39</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Preside</dc:creator>
  <cp:lastModifiedBy>Preside</cp:lastModifiedBy>
  <cp:revision>153</cp:revision>
  <cp:lastPrinted>1601-01-01T00:00:00Z</cp:lastPrinted>
  <dcterms:created xsi:type="dcterms:W3CDTF">1601-01-01T00:00:00Z</dcterms:created>
  <dcterms:modified xsi:type="dcterms:W3CDTF">2017-12-05T07:17:20Z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