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9.xml" ContentType="application/vnd.openxmlformats-officedocument.theme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32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95.xml" ContentType="application/vnd.openxmlformats-officedocument.presentationml.slide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diagrams/colors4.xml" ContentType="application/vnd.openxmlformats-officedocument.drawingml.diagramColors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Masters/slideMaster49.xml" ContentType="application/vnd.openxmlformats-officedocument.presentationml.slideMaster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diagrams/quickStyle3.xml" ContentType="application/vnd.openxmlformats-officedocument.drawingml.diagramStyle+xml"/>
  <Override PartName="/ppt/slideMasters/slideMaster27.xml" ContentType="application/vnd.openxmlformats-officedocument.presentationml.slideMaster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Default Extension="emf" ContentType="image/x-emf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48.xml" ContentType="application/vnd.openxmlformats-officedocument.theme+xml"/>
  <Override PartName="/ppt/diagrams/layout6.xml" ContentType="application/vnd.openxmlformats-officedocument.drawingml.diagram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theme/theme45.xml" ContentType="application/vnd.openxmlformats-officedocument.theme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diagrams/layout3.xml" ContentType="application/vnd.openxmlformats-officedocument.drawingml.diagramLayout+xml"/>
  <Override PartName="/ppt/slides/slide79.xml" ContentType="application/vnd.openxmlformats-officedocument.presentationml.slide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39.xml" ContentType="application/vnd.openxmlformats-officedocument.theme+xml"/>
  <Override PartName="/ppt/slideLayouts/slideLayout418.xml" ContentType="application/vnd.openxmlformats-officedocument.presentationml.slideLayou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theme/theme42.xml" ContentType="application/vnd.openxmlformats-officedocument.theme+xml"/>
  <Override PartName="/ppt/slideLayouts/slideLayout421.xml" ContentType="application/vnd.openxmlformats-officedocument.presentationml.slideLayout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diagrams/data6.xml" ContentType="application/vnd.openxmlformats-officedocument.drawingml.diagramData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73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s/slide51.xml" ContentType="application/vnd.openxmlformats-officedocument.presentationml.slide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heme/theme33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8.xml" ContentType="application/vnd.openxmlformats-officedocument.presentationml.slid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theme/theme49.xml" ContentType="application/vnd.openxmlformats-officedocument.them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38.xml" ContentType="application/vnd.openxmlformats-officedocument.theme+xml"/>
  <Override PartName="/ppt/slideLayouts/slideLayout406.xml" ContentType="application/vnd.openxmlformats-officedocument.presentationml.slideLayout+xml"/>
  <Override PartName="/ppt/diagrams/layout7.xml" ContentType="application/vnd.openxmlformats-officedocument.drawingml.diagramLayout+xml"/>
  <Override PartName="/ppt/slideMasters/slideMaster42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theme/theme27.xml" ContentType="application/vnd.openxmlformats-officedocument.theme+xml"/>
  <Override PartName="/ppt/slideLayouts/slideLayout292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41.xml" ContentType="application/vnd.openxmlformats-officedocument.theme+xml"/>
  <Override PartName="/ppt/slideLayouts/slideLayout42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diagrams/drawing1.xml" ContentType="application/vnd.ms-office.drawingml.diagramDrawing+xml"/>
  <Override PartName="/ppt/slideMasters/slideMaster47.xml" ContentType="application/vnd.openxmlformats-officedocument.presentationml.slideMaster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diagrams/quickStyle1.xml" ContentType="application/vnd.openxmlformats-officedocument.drawingml.diagramStyle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46.xml" ContentType="application/vnd.openxmlformats-officedocument.them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206.xml" ContentType="application/vnd.openxmlformats-officedocument.presentationml.slideLayout+xml"/>
  <Override PartName="/ppt/theme/theme24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diagrams/quickStyle6.xml" ContentType="application/vnd.openxmlformats-officedocument.drawingml.diagramStyle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Masters/slideMaster44.xml" ContentType="application/vnd.openxmlformats-officedocument.presentationml.slideMaster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theme/theme43.xml" ContentType="application/vnd.openxmlformats-officedocument.theme+xml"/>
  <Override PartName="/ppt/slideLayouts/slideLayout42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diagrams/layout1.xml" ContentType="application/vnd.openxmlformats-officedocument.drawingml.diagramLayout+xml"/>
  <Override PartName="/ppt/slides/slide77.xml" ContentType="application/vnd.openxmlformats-officedocument.presentationml.slide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diagrams/drawing3.xml" ContentType="application/vnd.ms-office.drawingml.diagramDrawing+xml"/>
  <Override PartName="/ppt/slides/slide55.xml" ContentType="application/vnd.openxmlformats-officedocument.presentationml.slide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1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diagrams/data7.xml" ContentType="application/vnd.openxmlformats-officedocument.drawingml.diagramData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Default Extension="wmf" ContentType="image/x-wmf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diagrams/data4.xml" ContentType="application/vnd.openxmlformats-officedocument.drawingml.diagramData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diagrams/colors6.xml" ContentType="application/vnd.openxmlformats-officedocument.drawingml.diagramColors+xml"/>
  <Override PartName="/ppt/slides/slide68.xml" ContentType="application/vnd.openxmlformats-officedocument.presentationml.slide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diagrams/quickStyle5.xml" ContentType="application/vnd.openxmlformats-officedocument.drawingml.diagramStyle+xml"/>
  <Override PartName="/ppt/slideMasters/slideMaster29.xml" ContentType="application/vnd.openxmlformats-officedocument.presentationml.slideMaster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s/slide18.xml" ContentType="application/vnd.openxmlformats-officedocument.presentationml.slide+xml"/>
  <Override PartName="/ppt/slides/slide65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theme/theme47.xml" ContentType="application/vnd.openxmlformats-officedocument.them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50.xml" ContentType="application/vnd.openxmlformats-officedocument.theme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Masters/slideMaster45.xml" ContentType="application/vnd.openxmlformats-officedocument.presentationml.slideMaster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237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44.xml" ContentType="application/vnd.openxmlformats-officedocument.theme+xml"/>
  <Override PartName="/ppt/slideLayouts/slideLayout423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6" r:id="rId2"/>
    <p:sldMasterId id="2147489239" r:id="rId3"/>
    <p:sldMasterId id="2147489547" r:id="rId4"/>
    <p:sldMasterId id="2147492775" r:id="rId5"/>
    <p:sldMasterId id="2147493085" r:id="rId6"/>
    <p:sldMasterId id="2147493097" r:id="rId7"/>
    <p:sldMasterId id="2147493109" r:id="rId8"/>
    <p:sldMasterId id="2147493121" r:id="rId9"/>
    <p:sldMasterId id="2147493133" r:id="rId10"/>
    <p:sldMasterId id="2147493145" r:id="rId11"/>
    <p:sldMasterId id="2147493157" r:id="rId12"/>
    <p:sldMasterId id="2147493169" r:id="rId13"/>
    <p:sldMasterId id="2147493181" r:id="rId14"/>
    <p:sldMasterId id="2147493193" r:id="rId15"/>
    <p:sldMasterId id="2147493205" r:id="rId16"/>
    <p:sldMasterId id="2147493592" r:id="rId17"/>
    <p:sldMasterId id="2147493600" r:id="rId18"/>
    <p:sldMasterId id="2147493608" r:id="rId19"/>
    <p:sldMasterId id="2147493616" r:id="rId20"/>
    <p:sldMasterId id="2147493624" r:id="rId21"/>
    <p:sldMasterId id="2147493632" r:id="rId22"/>
    <p:sldMasterId id="2147493640" r:id="rId23"/>
    <p:sldMasterId id="2147493648" r:id="rId24"/>
    <p:sldMasterId id="2147493656" r:id="rId25"/>
    <p:sldMasterId id="2147493664" r:id="rId26"/>
    <p:sldMasterId id="2147493672" r:id="rId27"/>
    <p:sldMasterId id="2147493680" r:id="rId28"/>
    <p:sldMasterId id="2147493688" r:id="rId29"/>
    <p:sldMasterId id="2147493696" r:id="rId30"/>
    <p:sldMasterId id="2147493704" r:id="rId31"/>
    <p:sldMasterId id="2147493712" r:id="rId32"/>
    <p:sldMasterId id="2147493720" r:id="rId33"/>
    <p:sldMasterId id="2147493728" r:id="rId34"/>
    <p:sldMasterId id="2147493736" r:id="rId35"/>
    <p:sldMasterId id="2147493744" r:id="rId36"/>
    <p:sldMasterId id="2147493760" r:id="rId37"/>
    <p:sldMasterId id="2147493768" r:id="rId38"/>
    <p:sldMasterId id="2147493776" r:id="rId39"/>
    <p:sldMasterId id="2147493784" r:id="rId40"/>
    <p:sldMasterId id="2147493792" r:id="rId41"/>
    <p:sldMasterId id="2147493800" r:id="rId42"/>
    <p:sldMasterId id="2147493808" r:id="rId43"/>
    <p:sldMasterId id="2147493816" r:id="rId44"/>
    <p:sldMasterId id="2147493832" r:id="rId45"/>
    <p:sldMasterId id="2147496111" r:id="rId46"/>
    <p:sldMasterId id="2147496125" r:id="rId47"/>
    <p:sldMasterId id="2147496137" r:id="rId48"/>
    <p:sldMasterId id="2147497791" r:id="rId49"/>
  </p:sldMasterIdLst>
  <p:notesMasterIdLst>
    <p:notesMasterId r:id="rId130"/>
  </p:notesMasterIdLst>
  <p:sldIdLst>
    <p:sldId id="565" r:id="rId50"/>
    <p:sldId id="472" r:id="rId51"/>
    <p:sldId id="417" r:id="rId52"/>
    <p:sldId id="412" r:id="rId53"/>
    <p:sldId id="560" r:id="rId54"/>
    <p:sldId id="561" r:id="rId55"/>
    <p:sldId id="562" r:id="rId56"/>
    <p:sldId id="563" r:id="rId57"/>
    <p:sldId id="418" r:id="rId58"/>
    <p:sldId id="422" r:id="rId59"/>
    <p:sldId id="424" r:id="rId60"/>
    <p:sldId id="500" r:id="rId61"/>
    <p:sldId id="473" r:id="rId62"/>
    <p:sldId id="474" r:id="rId63"/>
    <p:sldId id="475" r:id="rId64"/>
    <p:sldId id="476" r:id="rId65"/>
    <p:sldId id="477" r:id="rId66"/>
    <p:sldId id="478" r:id="rId67"/>
    <p:sldId id="479" r:id="rId68"/>
    <p:sldId id="480" r:id="rId69"/>
    <p:sldId id="481" r:id="rId70"/>
    <p:sldId id="482" r:id="rId71"/>
    <p:sldId id="483" r:id="rId72"/>
    <p:sldId id="470" r:id="rId73"/>
    <p:sldId id="485" r:id="rId74"/>
    <p:sldId id="471" r:id="rId75"/>
    <p:sldId id="484" r:id="rId76"/>
    <p:sldId id="486" r:id="rId77"/>
    <p:sldId id="487" r:id="rId78"/>
    <p:sldId id="488" r:id="rId79"/>
    <p:sldId id="489" r:id="rId80"/>
    <p:sldId id="490" r:id="rId81"/>
    <p:sldId id="491" r:id="rId82"/>
    <p:sldId id="492" r:id="rId83"/>
    <p:sldId id="493" r:id="rId84"/>
    <p:sldId id="494" r:id="rId85"/>
    <p:sldId id="495" r:id="rId86"/>
    <p:sldId id="496" r:id="rId87"/>
    <p:sldId id="497" r:id="rId88"/>
    <p:sldId id="498" r:id="rId89"/>
    <p:sldId id="499" r:id="rId90"/>
    <p:sldId id="507" r:id="rId91"/>
    <p:sldId id="511" r:id="rId92"/>
    <p:sldId id="512" r:id="rId93"/>
    <p:sldId id="513" r:id="rId94"/>
    <p:sldId id="514" r:id="rId95"/>
    <p:sldId id="515" r:id="rId96"/>
    <p:sldId id="516" r:id="rId97"/>
    <p:sldId id="530" r:id="rId98"/>
    <p:sldId id="531" r:id="rId99"/>
    <p:sldId id="532" r:id="rId100"/>
    <p:sldId id="533" r:id="rId101"/>
    <p:sldId id="534" r:id="rId102"/>
    <p:sldId id="535" r:id="rId103"/>
    <p:sldId id="536" r:id="rId104"/>
    <p:sldId id="537" r:id="rId105"/>
    <p:sldId id="538" r:id="rId106"/>
    <p:sldId id="539" r:id="rId107"/>
    <p:sldId id="540" r:id="rId108"/>
    <p:sldId id="541" r:id="rId109"/>
    <p:sldId id="542" r:id="rId110"/>
    <p:sldId id="543" r:id="rId111"/>
    <p:sldId id="545" r:id="rId112"/>
    <p:sldId id="555" r:id="rId113"/>
    <p:sldId id="558" r:id="rId114"/>
    <p:sldId id="557" r:id="rId115"/>
    <p:sldId id="559" r:id="rId116"/>
    <p:sldId id="546" r:id="rId117"/>
    <p:sldId id="547" r:id="rId118"/>
    <p:sldId id="548" r:id="rId119"/>
    <p:sldId id="509" r:id="rId120"/>
    <p:sldId id="529" r:id="rId121"/>
    <p:sldId id="508" r:id="rId122"/>
    <p:sldId id="528" r:id="rId123"/>
    <p:sldId id="549" r:id="rId124"/>
    <p:sldId id="550" r:id="rId125"/>
    <p:sldId id="551" r:id="rId126"/>
    <p:sldId id="552" r:id="rId127"/>
    <p:sldId id="554" r:id="rId128"/>
    <p:sldId id="335" r:id="rId129"/>
  </p:sldIdLst>
  <p:sldSz cx="9144000" cy="6858000" type="screen4x3"/>
  <p:notesSz cx="6858000" cy="9144000"/>
  <p:custDataLst>
    <p:tags r:id="rId131"/>
  </p:custData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59" autoAdjust="0"/>
  </p:normalViewPr>
  <p:slideViewPr>
    <p:cSldViewPr>
      <p:cViewPr>
        <p:scale>
          <a:sx n="84" d="100"/>
          <a:sy n="84" d="100"/>
        </p:scale>
        <p:origin x="-47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63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6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68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4.xml"/><Relationship Id="rId68" Type="http://schemas.openxmlformats.org/officeDocument/2006/relationships/slide" Target="slides/slide19.xml"/><Relationship Id="rId84" Type="http://schemas.openxmlformats.org/officeDocument/2006/relationships/slide" Target="slides/slide35.xml"/><Relationship Id="rId89" Type="http://schemas.openxmlformats.org/officeDocument/2006/relationships/slide" Target="slides/slide40.xml"/><Relationship Id="rId112" Type="http://schemas.openxmlformats.org/officeDocument/2006/relationships/slide" Target="slides/slide63.xml"/><Relationship Id="rId133" Type="http://schemas.openxmlformats.org/officeDocument/2006/relationships/viewProps" Target="viewProps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58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4.xml"/><Relationship Id="rId58" Type="http://schemas.openxmlformats.org/officeDocument/2006/relationships/slide" Target="slides/slide9.xml"/><Relationship Id="rId74" Type="http://schemas.openxmlformats.org/officeDocument/2006/relationships/slide" Target="slides/slide25.xml"/><Relationship Id="rId79" Type="http://schemas.openxmlformats.org/officeDocument/2006/relationships/slide" Target="slides/slide30.xml"/><Relationship Id="rId102" Type="http://schemas.openxmlformats.org/officeDocument/2006/relationships/slide" Target="slides/slide53.xml"/><Relationship Id="rId123" Type="http://schemas.openxmlformats.org/officeDocument/2006/relationships/slide" Target="slides/slide74.xml"/><Relationship Id="rId128" Type="http://schemas.openxmlformats.org/officeDocument/2006/relationships/slide" Target="slides/slide79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41.xml"/><Relationship Id="rId95" Type="http://schemas.openxmlformats.org/officeDocument/2006/relationships/slide" Target="slides/slide46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7.xml"/><Relationship Id="rId64" Type="http://schemas.openxmlformats.org/officeDocument/2006/relationships/slide" Target="slides/slide15.xml"/><Relationship Id="rId69" Type="http://schemas.openxmlformats.org/officeDocument/2006/relationships/slide" Target="slides/slide20.xml"/><Relationship Id="rId77" Type="http://schemas.openxmlformats.org/officeDocument/2006/relationships/slide" Target="slides/slide28.xml"/><Relationship Id="rId100" Type="http://schemas.openxmlformats.org/officeDocument/2006/relationships/slide" Target="slides/slide51.xml"/><Relationship Id="rId105" Type="http://schemas.openxmlformats.org/officeDocument/2006/relationships/slide" Target="slides/slide56.xml"/><Relationship Id="rId113" Type="http://schemas.openxmlformats.org/officeDocument/2006/relationships/slide" Target="slides/slide64.xml"/><Relationship Id="rId118" Type="http://schemas.openxmlformats.org/officeDocument/2006/relationships/slide" Target="slides/slide69.xml"/><Relationship Id="rId126" Type="http://schemas.openxmlformats.org/officeDocument/2006/relationships/slide" Target="slides/slide77.xml"/><Relationship Id="rId13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.xml"/><Relationship Id="rId72" Type="http://schemas.openxmlformats.org/officeDocument/2006/relationships/slide" Target="slides/slide23.xml"/><Relationship Id="rId80" Type="http://schemas.openxmlformats.org/officeDocument/2006/relationships/slide" Target="slides/slide31.xml"/><Relationship Id="rId85" Type="http://schemas.openxmlformats.org/officeDocument/2006/relationships/slide" Target="slides/slide36.xml"/><Relationship Id="rId93" Type="http://schemas.openxmlformats.org/officeDocument/2006/relationships/slide" Target="slides/slide44.xml"/><Relationship Id="rId98" Type="http://schemas.openxmlformats.org/officeDocument/2006/relationships/slide" Target="slides/slide49.xml"/><Relationship Id="rId121" Type="http://schemas.openxmlformats.org/officeDocument/2006/relationships/slide" Target="slides/slide7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0.xml"/><Relationship Id="rId67" Type="http://schemas.openxmlformats.org/officeDocument/2006/relationships/slide" Target="slides/slide18.xml"/><Relationship Id="rId103" Type="http://schemas.openxmlformats.org/officeDocument/2006/relationships/slide" Target="slides/slide54.xml"/><Relationship Id="rId108" Type="http://schemas.openxmlformats.org/officeDocument/2006/relationships/slide" Target="slides/slide59.xml"/><Relationship Id="rId116" Type="http://schemas.openxmlformats.org/officeDocument/2006/relationships/slide" Target="slides/slide67.xml"/><Relationship Id="rId124" Type="http://schemas.openxmlformats.org/officeDocument/2006/relationships/slide" Target="slides/slide75.xml"/><Relationship Id="rId129" Type="http://schemas.openxmlformats.org/officeDocument/2006/relationships/slide" Target="slides/slide80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5.xml"/><Relationship Id="rId62" Type="http://schemas.openxmlformats.org/officeDocument/2006/relationships/slide" Target="slides/slide13.xml"/><Relationship Id="rId70" Type="http://schemas.openxmlformats.org/officeDocument/2006/relationships/slide" Target="slides/slide21.xml"/><Relationship Id="rId75" Type="http://schemas.openxmlformats.org/officeDocument/2006/relationships/slide" Target="slides/slide26.xml"/><Relationship Id="rId83" Type="http://schemas.openxmlformats.org/officeDocument/2006/relationships/slide" Target="slides/slide34.xml"/><Relationship Id="rId88" Type="http://schemas.openxmlformats.org/officeDocument/2006/relationships/slide" Target="slides/slide39.xml"/><Relationship Id="rId91" Type="http://schemas.openxmlformats.org/officeDocument/2006/relationships/slide" Target="slides/slide42.xml"/><Relationship Id="rId96" Type="http://schemas.openxmlformats.org/officeDocument/2006/relationships/slide" Target="slides/slide47.xml"/><Relationship Id="rId111" Type="http://schemas.openxmlformats.org/officeDocument/2006/relationships/slide" Target="slides/slide62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8.xml"/><Relationship Id="rId106" Type="http://schemas.openxmlformats.org/officeDocument/2006/relationships/slide" Target="slides/slide57.xml"/><Relationship Id="rId114" Type="http://schemas.openxmlformats.org/officeDocument/2006/relationships/slide" Target="slides/slide65.xml"/><Relationship Id="rId119" Type="http://schemas.openxmlformats.org/officeDocument/2006/relationships/slide" Target="slides/slide70.xml"/><Relationship Id="rId127" Type="http://schemas.openxmlformats.org/officeDocument/2006/relationships/slide" Target="slides/slide78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3.xml"/><Relationship Id="rId60" Type="http://schemas.openxmlformats.org/officeDocument/2006/relationships/slide" Target="slides/slide11.xml"/><Relationship Id="rId65" Type="http://schemas.openxmlformats.org/officeDocument/2006/relationships/slide" Target="slides/slide16.xml"/><Relationship Id="rId73" Type="http://schemas.openxmlformats.org/officeDocument/2006/relationships/slide" Target="slides/slide24.xml"/><Relationship Id="rId78" Type="http://schemas.openxmlformats.org/officeDocument/2006/relationships/slide" Target="slides/slide29.xml"/><Relationship Id="rId81" Type="http://schemas.openxmlformats.org/officeDocument/2006/relationships/slide" Target="slides/slide32.xml"/><Relationship Id="rId86" Type="http://schemas.openxmlformats.org/officeDocument/2006/relationships/slide" Target="slides/slide37.xml"/><Relationship Id="rId94" Type="http://schemas.openxmlformats.org/officeDocument/2006/relationships/slide" Target="slides/slide45.xml"/><Relationship Id="rId99" Type="http://schemas.openxmlformats.org/officeDocument/2006/relationships/slide" Target="slides/slide50.xml"/><Relationship Id="rId101" Type="http://schemas.openxmlformats.org/officeDocument/2006/relationships/slide" Target="slides/slide52.xml"/><Relationship Id="rId122" Type="http://schemas.openxmlformats.org/officeDocument/2006/relationships/slide" Target="slides/slide73.xml"/><Relationship Id="rId130" Type="http://schemas.openxmlformats.org/officeDocument/2006/relationships/notesMaster" Target="notesMasters/notesMaster1.xml"/><Relationship Id="rId13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60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.xml"/><Relationship Id="rId55" Type="http://schemas.openxmlformats.org/officeDocument/2006/relationships/slide" Target="slides/slide6.xml"/><Relationship Id="rId76" Type="http://schemas.openxmlformats.org/officeDocument/2006/relationships/slide" Target="slides/slide27.xml"/><Relationship Id="rId97" Type="http://schemas.openxmlformats.org/officeDocument/2006/relationships/slide" Target="slides/slide48.xml"/><Relationship Id="rId104" Type="http://schemas.openxmlformats.org/officeDocument/2006/relationships/slide" Target="slides/slide55.xml"/><Relationship Id="rId120" Type="http://schemas.openxmlformats.org/officeDocument/2006/relationships/slide" Target="slides/slide71.xml"/><Relationship Id="rId125" Type="http://schemas.openxmlformats.org/officeDocument/2006/relationships/slide" Target="slides/slide7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2.xml"/><Relationship Id="rId92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7.xml"/><Relationship Id="rId87" Type="http://schemas.openxmlformats.org/officeDocument/2006/relationships/slide" Target="slides/slide38.xml"/><Relationship Id="rId110" Type="http://schemas.openxmlformats.org/officeDocument/2006/relationships/slide" Target="slides/slide61.xml"/><Relationship Id="rId115" Type="http://schemas.openxmlformats.org/officeDocument/2006/relationships/slide" Target="slides/slide66.xml"/><Relationship Id="rId131" Type="http://schemas.openxmlformats.org/officeDocument/2006/relationships/tags" Target="tags/tag1.xml"/><Relationship Id="rId61" Type="http://schemas.openxmlformats.org/officeDocument/2006/relationships/slide" Target="slides/slide12.xml"/><Relationship Id="rId82" Type="http://schemas.openxmlformats.org/officeDocument/2006/relationships/slide" Target="slides/slide33.xml"/><Relationship Id="rId19" Type="http://schemas.openxmlformats.org/officeDocument/2006/relationships/slideMaster" Target="slideMasters/slideMaster19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1.xml"/><Relationship Id="rId1" Type="http://schemas.openxmlformats.org/officeDocument/2006/relationships/slide" Target="slides/slide10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35AEE2-2197-4389-8B86-E5B08D739913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15D4AF2C-C66A-4974-8365-32677FB03C00}">
      <dgm:prSet/>
      <dgm:spPr/>
      <dgm:t>
        <a:bodyPr/>
        <a:lstStyle/>
        <a:p>
          <a:pPr rtl="0"/>
          <a:r>
            <a:rPr lang="it-IT" b="1" dirty="0" smtClean="0"/>
            <a:t>limite inferiore di infiammabilità</a:t>
          </a:r>
          <a:endParaRPr lang="it-IT" b="1" dirty="0"/>
        </a:p>
      </dgm:t>
    </dgm:pt>
    <dgm:pt modelId="{89FFFDA0-FE66-417B-93C2-123918CF4A5A}" type="parTrans" cxnId="{DA88FFD3-418B-4E29-B1A5-9E8707626B32}">
      <dgm:prSet/>
      <dgm:spPr/>
      <dgm:t>
        <a:bodyPr/>
        <a:lstStyle/>
        <a:p>
          <a:endParaRPr lang="it-IT"/>
        </a:p>
      </dgm:t>
    </dgm:pt>
    <dgm:pt modelId="{A4073C4A-639A-4192-B35E-FE7070B9582C}" type="sibTrans" cxnId="{DA88FFD3-418B-4E29-B1A5-9E8707626B32}">
      <dgm:prSet/>
      <dgm:spPr/>
      <dgm:t>
        <a:bodyPr/>
        <a:lstStyle/>
        <a:p>
          <a:endParaRPr lang="it-IT"/>
        </a:p>
      </dgm:t>
    </dgm:pt>
    <dgm:pt modelId="{D8503503-2D85-451F-AA67-D45B5CC3DA61}">
      <dgm:prSet/>
      <dgm:spPr/>
      <dgm:t>
        <a:bodyPr/>
        <a:lstStyle/>
        <a:p>
          <a:pPr rtl="0"/>
          <a:r>
            <a:rPr lang="it-IT" dirty="0" smtClean="0"/>
            <a:t>la più bassa concentrazione in volume di vapore della miscela al di sotto della quale non si ha accensione in presenza di innesco per carenza di combustibile;</a:t>
          </a:r>
          <a:endParaRPr lang="it-IT" dirty="0"/>
        </a:p>
      </dgm:t>
    </dgm:pt>
    <dgm:pt modelId="{BC31CD77-4D22-497D-9842-5ACEEA7FDFA3}" type="parTrans" cxnId="{EBF3A66E-A936-448B-92F7-9036A5DA2353}">
      <dgm:prSet/>
      <dgm:spPr/>
      <dgm:t>
        <a:bodyPr/>
        <a:lstStyle/>
        <a:p>
          <a:endParaRPr lang="it-IT"/>
        </a:p>
      </dgm:t>
    </dgm:pt>
    <dgm:pt modelId="{A3247FC9-43ED-4FCA-96F9-9576A7B8093F}" type="sibTrans" cxnId="{EBF3A66E-A936-448B-92F7-9036A5DA2353}">
      <dgm:prSet/>
      <dgm:spPr/>
      <dgm:t>
        <a:bodyPr/>
        <a:lstStyle/>
        <a:p>
          <a:endParaRPr lang="it-IT"/>
        </a:p>
      </dgm:t>
    </dgm:pt>
    <dgm:pt modelId="{6B15324D-4A40-458B-8307-FD88F357BA86}">
      <dgm:prSet/>
      <dgm:spPr/>
      <dgm:t>
        <a:bodyPr/>
        <a:lstStyle/>
        <a:p>
          <a:pPr rtl="0"/>
          <a:r>
            <a:rPr lang="it-IT" b="1" dirty="0" smtClean="0"/>
            <a:t>limite superiore </a:t>
          </a:r>
        </a:p>
        <a:p>
          <a:pPr rtl="0"/>
          <a:r>
            <a:rPr lang="it-IT" b="1" dirty="0" smtClean="0"/>
            <a:t>di infiammabilità</a:t>
          </a:r>
          <a:endParaRPr lang="it-IT" b="1" dirty="0"/>
        </a:p>
      </dgm:t>
    </dgm:pt>
    <dgm:pt modelId="{20D41314-0EC6-4E7C-8A74-065E2D914100}" type="parTrans" cxnId="{B10071C4-E746-42E9-9970-6FBA2CEB549C}">
      <dgm:prSet/>
      <dgm:spPr/>
      <dgm:t>
        <a:bodyPr/>
        <a:lstStyle/>
        <a:p>
          <a:endParaRPr lang="it-IT"/>
        </a:p>
      </dgm:t>
    </dgm:pt>
    <dgm:pt modelId="{9B6BDEEE-ABC6-4E33-900F-C62FB6CDA813}" type="sibTrans" cxnId="{B10071C4-E746-42E9-9970-6FBA2CEB549C}">
      <dgm:prSet/>
      <dgm:spPr/>
      <dgm:t>
        <a:bodyPr/>
        <a:lstStyle/>
        <a:p>
          <a:endParaRPr lang="it-IT"/>
        </a:p>
      </dgm:t>
    </dgm:pt>
    <dgm:pt modelId="{7A11B2A2-18AC-4A81-AFC8-E74981B1F2A5}">
      <dgm:prSet/>
      <dgm:spPr/>
      <dgm:t>
        <a:bodyPr/>
        <a:lstStyle/>
        <a:p>
          <a:pPr rtl="0"/>
          <a:r>
            <a:rPr lang="it-IT" dirty="0" smtClean="0"/>
            <a:t>la più alta concentrazione in volume di vapore della miscela al di sopra della quale non si ha accensione in presenza di innesco per eccesso di combustibile</a:t>
          </a:r>
          <a:endParaRPr lang="it-IT" dirty="0"/>
        </a:p>
      </dgm:t>
    </dgm:pt>
    <dgm:pt modelId="{ABED8219-6C6F-4DFF-A135-7C73DBA571E2}" type="parTrans" cxnId="{4F26E749-C4CE-4DDD-8957-D9FA14357BCE}">
      <dgm:prSet/>
      <dgm:spPr/>
      <dgm:t>
        <a:bodyPr/>
        <a:lstStyle/>
        <a:p>
          <a:endParaRPr lang="it-IT"/>
        </a:p>
      </dgm:t>
    </dgm:pt>
    <dgm:pt modelId="{4AF4D4C1-88F1-4031-9829-BB659515B522}" type="sibTrans" cxnId="{4F26E749-C4CE-4DDD-8957-D9FA14357BCE}">
      <dgm:prSet/>
      <dgm:spPr/>
      <dgm:t>
        <a:bodyPr/>
        <a:lstStyle/>
        <a:p>
          <a:endParaRPr lang="it-IT"/>
        </a:p>
      </dgm:t>
    </dgm:pt>
    <dgm:pt modelId="{84942F43-28D2-4518-920D-1F1E079EA08D}" type="pres">
      <dgm:prSet presAssocID="{7A35AEE2-2197-4389-8B86-E5B08D7399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EFE9115-BF4D-4531-8DDE-5697257D9FB3}" type="pres">
      <dgm:prSet presAssocID="{15D4AF2C-C66A-4974-8365-32677FB03C00}" presName="linNode" presStyleCnt="0"/>
      <dgm:spPr/>
    </dgm:pt>
    <dgm:pt modelId="{F2F9A97B-C6D3-4E82-97AC-9860D2877592}" type="pres">
      <dgm:prSet presAssocID="{15D4AF2C-C66A-4974-8365-32677FB03C00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D2B7A4-246F-4F69-8008-0DB43E548A4A}" type="pres">
      <dgm:prSet presAssocID="{15D4AF2C-C66A-4974-8365-32677FB03C0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8FA2FF-2069-403E-8F07-7F6E4C71A823}" type="pres">
      <dgm:prSet presAssocID="{A4073C4A-639A-4192-B35E-FE7070B9582C}" presName="sp" presStyleCnt="0"/>
      <dgm:spPr/>
    </dgm:pt>
    <dgm:pt modelId="{85CF3AE8-3421-4C1A-BBE6-9872E4BA1C04}" type="pres">
      <dgm:prSet presAssocID="{6B15324D-4A40-458B-8307-FD88F357BA86}" presName="linNode" presStyleCnt="0"/>
      <dgm:spPr/>
    </dgm:pt>
    <dgm:pt modelId="{90F259AA-0B0D-4390-B838-A8A59F260D5C}" type="pres">
      <dgm:prSet presAssocID="{6B15324D-4A40-458B-8307-FD88F357BA8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205B7D-6110-4EBB-982C-44429B2B0D65}" type="pres">
      <dgm:prSet presAssocID="{6B15324D-4A40-458B-8307-FD88F357BA8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10071C4-E746-42E9-9970-6FBA2CEB549C}" srcId="{7A35AEE2-2197-4389-8B86-E5B08D739913}" destId="{6B15324D-4A40-458B-8307-FD88F357BA86}" srcOrd="1" destOrd="0" parTransId="{20D41314-0EC6-4E7C-8A74-065E2D914100}" sibTransId="{9B6BDEEE-ABC6-4E33-900F-C62FB6CDA813}"/>
    <dgm:cxn modelId="{77A4D85F-158F-44BF-BD0F-178DDEA9B979}" type="presOf" srcId="{D8503503-2D85-451F-AA67-D45B5CC3DA61}" destId="{89D2B7A4-246F-4F69-8008-0DB43E548A4A}" srcOrd="0" destOrd="0" presId="urn:microsoft.com/office/officeart/2005/8/layout/vList5"/>
    <dgm:cxn modelId="{436983A9-46D4-409B-B9CC-D158A7E96A2C}" type="presOf" srcId="{7A35AEE2-2197-4389-8B86-E5B08D739913}" destId="{84942F43-28D2-4518-920D-1F1E079EA08D}" srcOrd="0" destOrd="0" presId="urn:microsoft.com/office/officeart/2005/8/layout/vList5"/>
    <dgm:cxn modelId="{04172932-F78C-49AA-BBDE-C74E0FAEA79E}" type="presOf" srcId="{6B15324D-4A40-458B-8307-FD88F357BA86}" destId="{90F259AA-0B0D-4390-B838-A8A59F260D5C}" srcOrd="0" destOrd="0" presId="urn:microsoft.com/office/officeart/2005/8/layout/vList5"/>
    <dgm:cxn modelId="{EBF3A66E-A936-448B-92F7-9036A5DA2353}" srcId="{15D4AF2C-C66A-4974-8365-32677FB03C00}" destId="{D8503503-2D85-451F-AA67-D45B5CC3DA61}" srcOrd="0" destOrd="0" parTransId="{BC31CD77-4D22-497D-9842-5ACEEA7FDFA3}" sibTransId="{A3247FC9-43ED-4FCA-96F9-9576A7B8093F}"/>
    <dgm:cxn modelId="{7327EBF3-9979-4E3F-A602-A636AE1A63FF}" type="presOf" srcId="{15D4AF2C-C66A-4974-8365-32677FB03C00}" destId="{F2F9A97B-C6D3-4E82-97AC-9860D2877592}" srcOrd="0" destOrd="0" presId="urn:microsoft.com/office/officeart/2005/8/layout/vList5"/>
    <dgm:cxn modelId="{DA88FFD3-418B-4E29-B1A5-9E8707626B32}" srcId="{7A35AEE2-2197-4389-8B86-E5B08D739913}" destId="{15D4AF2C-C66A-4974-8365-32677FB03C00}" srcOrd="0" destOrd="0" parTransId="{89FFFDA0-FE66-417B-93C2-123918CF4A5A}" sibTransId="{A4073C4A-639A-4192-B35E-FE7070B9582C}"/>
    <dgm:cxn modelId="{8B76EE68-7DA7-466D-9DF4-8CEA3ABC8D51}" type="presOf" srcId="{7A11B2A2-18AC-4A81-AFC8-E74981B1F2A5}" destId="{4D205B7D-6110-4EBB-982C-44429B2B0D65}" srcOrd="0" destOrd="0" presId="urn:microsoft.com/office/officeart/2005/8/layout/vList5"/>
    <dgm:cxn modelId="{4F26E749-C4CE-4DDD-8957-D9FA14357BCE}" srcId="{6B15324D-4A40-458B-8307-FD88F357BA86}" destId="{7A11B2A2-18AC-4A81-AFC8-E74981B1F2A5}" srcOrd="0" destOrd="0" parTransId="{ABED8219-6C6F-4DFF-A135-7C73DBA571E2}" sibTransId="{4AF4D4C1-88F1-4031-9829-BB659515B522}"/>
    <dgm:cxn modelId="{81D1AC60-78E8-4652-9954-BA96384FAE2D}" type="presParOf" srcId="{84942F43-28D2-4518-920D-1F1E079EA08D}" destId="{8EFE9115-BF4D-4531-8DDE-5697257D9FB3}" srcOrd="0" destOrd="0" presId="urn:microsoft.com/office/officeart/2005/8/layout/vList5"/>
    <dgm:cxn modelId="{EDC49136-8544-4C75-A822-70E612EAA882}" type="presParOf" srcId="{8EFE9115-BF4D-4531-8DDE-5697257D9FB3}" destId="{F2F9A97B-C6D3-4E82-97AC-9860D2877592}" srcOrd="0" destOrd="0" presId="urn:microsoft.com/office/officeart/2005/8/layout/vList5"/>
    <dgm:cxn modelId="{07946D47-0A06-4227-901A-FD4F609E0E8A}" type="presParOf" srcId="{8EFE9115-BF4D-4531-8DDE-5697257D9FB3}" destId="{89D2B7A4-246F-4F69-8008-0DB43E548A4A}" srcOrd="1" destOrd="0" presId="urn:microsoft.com/office/officeart/2005/8/layout/vList5"/>
    <dgm:cxn modelId="{E43A567C-4DF2-4027-8598-22746B7B6315}" type="presParOf" srcId="{84942F43-28D2-4518-920D-1F1E079EA08D}" destId="{648FA2FF-2069-403E-8F07-7F6E4C71A823}" srcOrd="1" destOrd="0" presId="urn:microsoft.com/office/officeart/2005/8/layout/vList5"/>
    <dgm:cxn modelId="{FC37729A-3D22-467C-9B46-D8F5BCDF98CA}" type="presParOf" srcId="{84942F43-28D2-4518-920D-1F1E079EA08D}" destId="{85CF3AE8-3421-4C1A-BBE6-9872E4BA1C04}" srcOrd="2" destOrd="0" presId="urn:microsoft.com/office/officeart/2005/8/layout/vList5"/>
    <dgm:cxn modelId="{02FEBC26-9E26-42C6-8213-DB6B75632BC7}" type="presParOf" srcId="{85CF3AE8-3421-4C1A-BBE6-9872E4BA1C04}" destId="{90F259AA-0B0D-4390-B838-A8A59F260D5C}" srcOrd="0" destOrd="0" presId="urn:microsoft.com/office/officeart/2005/8/layout/vList5"/>
    <dgm:cxn modelId="{968CD037-078C-4242-ABDA-CC99BB3A2C31}" type="presParOf" srcId="{85CF3AE8-3421-4C1A-BBE6-9872E4BA1C04}" destId="{4D205B7D-6110-4EBB-982C-44429B2B0D6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29653D-C5B9-4054-B514-C5518DECBF9D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D8860410-CBE5-41C6-96BA-164DF3934CDA}">
      <dgm:prSet/>
      <dgm:spPr/>
      <dgm:t>
        <a:bodyPr/>
        <a:lstStyle/>
        <a:p>
          <a:pPr rtl="0"/>
          <a:r>
            <a:rPr lang="it-IT" b="1" dirty="0" smtClean="0"/>
            <a:t>Protezione passiva</a:t>
          </a:r>
          <a:endParaRPr lang="it-IT" dirty="0"/>
        </a:p>
      </dgm:t>
    </dgm:pt>
    <dgm:pt modelId="{5999811D-72BA-4181-ACE9-7BA8C27831E1}" type="parTrans" cxnId="{FD883CB2-7465-4676-9358-D24F6DF2466E}">
      <dgm:prSet/>
      <dgm:spPr/>
      <dgm:t>
        <a:bodyPr/>
        <a:lstStyle/>
        <a:p>
          <a:endParaRPr lang="it-IT"/>
        </a:p>
      </dgm:t>
    </dgm:pt>
    <dgm:pt modelId="{81AE45A0-EA40-42E9-9F46-58ABFC1BF2F1}" type="sibTrans" cxnId="{FD883CB2-7465-4676-9358-D24F6DF2466E}">
      <dgm:prSet/>
      <dgm:spPr/>
      <dgm:t>
        <a:bodyPr/>
        <a:lstStyle/>
        <a:p>
          <a:endParaRPr lang="it-IT"/>
        </a:p>
      </dgm:t>
    </dgm:pt>
    <dgm:pt modelId="{6FF89881-80EF-44E3-BBC2-B2F21DCDE161}">
      <dgm:prSet/>
      <dgm:spPr/>
      <dgm:t>
        <a:bodyPr/>
        <a:lstStyle/>
        <a:p>
          <a:pPr rtl="0"/>
          <a:r>
            <a:rPr lang="it-IT" dirty="0" smtClean="0"/>
            <a:t>Le misure di protezione che non richiedono l'azione di un uomo o l'azionamento di un impianto sono quelle che hanno come obiettivo la </a:t>
          </a:r>
          <a:r>
            <a:rPr lang="it-IT" b="1" dirty="0" smtClean="0"/>
            <a:t>limitazione degli effetti dell'incendio nello spazio e nel tempo </a:t>
          </a:r>
          <a:r>
            <a:rPr lang="it-IT" b="0" dirty="0" smtClean="0"/>
            <a:t>(es.: garantire l'incolumità dei lavoratori – limitare</a:t>
          </a:r>
          <a:r>
            <a:rPr lang="it-IT" b="1" dirty="0" smtClean="0"/>
            <a:t> </a:t>
          </a:r>
          <a:r>
            <a:rPr lang="it-IT" dirty="0" smtClean="0"/>
            <a:t>gli effetti nocivi dei prodotti della combustione - contenere i danni a strutture, macchinari, beni). Questi fini possono essere perseguiti con :</a:t>
          </a:r>
          <a:endParaRPr lang="it-IT" dirty="0"/>
        </a:p>
      </dgm:t>
    </dgm:pt>
    <dgm:pt modelId="{81B5416C-7F27-46CC-B04A-4E4420E78B81}" type="parTrans" cxnId="{ECEAC30C-3B9D-4DCB-A339-12A01756286D}">
      <dgm:prSet/>
      <dgm:spPr/>
      <dgm:t>
        <a:bodyPr/>
        <a:lstStyle/>
        <a:p>
          <a:endParaRPr lang="it-IT"/>
        </a:p>
      </dgm:t>
    </dgm:pt>
    <dgm:pt modelId="{3439A0DB-AB75-4ABE-B819-062A673D3211}" type="sibTrans" cxnId="{ECEAC30C-3B9D-4DCB-A339-12A01756286D}">
      <dgm:prSet/>
      <dgm:spPr/>
      <dgm:t>
        <a:bodyPr/>
        <a:lstStyle/>
        <a:p>
          <a:endParaRPr lang="it-IT"/>
        </a:p>
      </dgm:t>
    </dgm:pt>
    <dgm:pt modelId="{101B3F2C-2D99-4CB2-8432-C646ED678D7F}">
      <dgm:prSet/>
      <dgm:spPr/>
      <dgm:t>
        <a:bodyPr/>
        <a:lstStyle/>
        <a:p>
          <a:pPr rtl="0"/>
          <a:r>
            <a:rPr lang="it-IT" dirty="0" smtClean="0"/>
            <a:t>barriere antincendio:</a:t>
          </a:r>
          <a:endParaRPr lang="it-IT" dirty="0"/>
        </a:p>
      </dgm:t>
    </dgm:pt>
    <dgm:pt modelId="{E6B0409B-A21A-4044-912F-D35200577D2C}" type="parTrans" cxnId="{68F2F0D7-25AC-4FD8-A5F8-7387B461FCE8}">
      <dgm:prSet/>
      <dgm:spPr/>
      <dgm:t>
        <a:bodyPr/>
        <a:lstStyle/>
        <a:p>
          <a:endParaRPr lang="it-IT"/>
        </a:p>
      </dgm:t>
    </dgm:pt>
    <dgm:pt modelId="{4514132F-CD22-4D1C-9B43-87C158F0B650}" type="sibTrans" cxnId="{68F2F0D7-25AC-4FD8-A5F8-7387B461FCE8}">
      <dgm:prSet/>
      <dgm:spPr/>
      <dgm:t>
        <a:bodyPr/>
        <a:lstStyle/>
        <a:p>
          <a:endParaRPr lang="it-IT"/>
        </a:p>
      </dgm:t>
    </dgm:pt>
    <dgm:pt modelId="{ED775C3C-1364-47FF-949F-F4F448DBE9BB}">
      <dgm:prSet/>
      <dgm:spPr/>
      <dgm:t>
        <a:bodyPr/>
        <a:lstStyle/>
        <a:p>
          <a:pPr rtl="0"/>
          <a:r>
            <a:rPr lang="it-IT" dirty="0" smtClean="0"/>
            <a:t>isolamento dell'edificio;</a:t>
          </a:r>
          <a:endParaRPr lang="it-IT" dirty="0"/>
        </a:p>
      </dgm:t>
    </dgm:pt>
    <dgm:pt modelId="{56B348FB-9094-419E-BF9A-E41E8AB8D9F7}" type="parTrans" cxnId="{A370F888-8D6B-4247-97DC-64721474AF9D}">
      <dgm:prSet/>
      <dgm:spPr/>
      <dgm:t>
        <a:bodyPr/>
        <a:lstStyle/>
        <a:p>
          <a:endParaRPr lang="it-IT"/>
        </a:p>
      </dgm:t>
    </dgm:pt>
    <dgm:pt modelId="{7FDE9964-5F81-48EF-A195-D05193E42253}" type="sibTrans" cxnId="{A370F888-8D6B-4247-97DC-64721474AF9D}">
      <dgm:prSet/>
      <dgm:spPr/>
      <dgm:t>
        <a:bodyPr/>
        <a:lstStyle/>
        <a:p>
          <a:endParaRPr lang="it-IT"/>
        </a:p>
      </dgm:t>
    </dgm:pt>
    <dgm:pt modelId="{B59DACA1-8FCE-4FB3-ACA6-F6B88984262E}">
      <dgm:prSet/>
      <dgm:spPr/>
      <dgm:t>
        <a:bodyPr/>
        <a:lstStyle/>
        <a:p>
          <a:pPr rtl="0"/>
          <a:r>
            <a:rPr lang="it-IT" dirty="0" smtClean="0"/>
            <a:t>distanze di sicurezza esterne ed interne;</a:t>
          </a:r>
          <a:endParaRPr lang="it-IT" dirty="0"/>
        </a:p>
      </dgm:t>
    </dgm:pt>
    <dgm:pt modelId="{BE543808-9F64-42FF-824D-683DCCE08FF1}" type="parTrans" cxnId="{F3BBB8DA-0342-4F0C-9C2B-3677C02D75D1}">
      <dgm:prSet/>
      <dgm:spPr/>
      <dgm:t>
        <a:bodyPr/>
        <a:lstStyle/>
        <a:p>
          <a:endParaRPr lang="it-IT"/>
        </a:p>
      </dgm:t>
    </dgm:pt>
    <dgm:pt modelId="{BD09D836-C940-44AF-8DFB-851AF6E0AB31}" type="sibTrans" cxnId="{F3BBB8DA-0342-4F0C-9C2B-3677C02D75D1}">
      <dgm:prSet/>
      <dgm:spPr/>
      <dgm:t>
        <a:bodyPr/>
        <a:lstStyle/>
        <a:p>
          <a:endParaRPr lang="it-IT"/>
        </a:p>
      </dgm:t>
    </dgm:pt>
    <dgm:pt modelId="{8B510D78-E5DD-431D-8382-461B75B85E55}">
      <dgm:prSet/>
      <dgm:spPr/>
      <dgm:t>
        <a:bodyPr/>
        <a:lstStyle/>
        <a:p>
          <a:pPr rtl="0"/>
          <a:r>
            <a:rPr lang="it-IT" dirty="0" smtClean="0"/>
            <a:t>muri tagliafuoco, schermi etc.</a:t>
          </a:r>
          <a:endParaRPr lang="it-IT" dirty="0"/>
        </a:p>
      </dgm:t>
    </dgm:pt>
    <dgm:pt modelId="{FD9292CF-38DF-4471-BE37-985FEFFE87BE}" type="parTrans" cxnId="{8BB9CCCC-FE0E-4A57-BDED-7063D9A2448D}">
      <dgm:prSet/>
      <dgm:spPr/>
      <dgm:t>
        <a:bodyPr/>
        <a:lstStyle/>
        <a:p>
          <a:endParaRPr lang="it-IT"/>
        </a:p>
      </dgm:t>
    </dgm:pt>
    <dgm:pt modelId="{7E8BE183-2B23-4C79-ADDF-AB1724619715}" type="sibTrans" cxnId="{8BB9CCCC-FE0E-4A57-BDED-7063D9A2448D}">
      <dgm:prSet/>
      <dgm:spPr/>
      <dgm:t>
        <a:bodyPr/>
        <a:lstStyle/>
        <a:p>
          <a:endParaRPr lang="it-IT"/>
        </a:p>
      </dgm:t>
    </dgm:pt>
    <dgm:pt modelId="{451F59CC-88B0-4A83-8185-0EFF8A018CF2}">
      <dgm:prSet/>
      <dgm:spPr/>
      <dgm:t>
        <a:bodyPr/>
        <a:lstStyle/>
        <a:p>
          <a:pPr rtl="0"/>
          <a:r>
            <a:rPr lang="it-IT" dirty="0" smtClean="0"/>
            <a:t>strutture aventi caratteristiche di resistenza al fuoco</a:t>
          </a:r>
          <a:endParaRPr lang="it-IT" dirty="0"/>
        </a:p>
      </dgm:t>
    </dgm:pt>
    <dgm:pt modelId="{268593C7-2C8B-4927-9EAE-D5EA0484B1B2}" type="parTrans" cxnId="{4CE540DB-B284-43CA-890B-8061AF7DC90B}">
      <dgm:prSet/>
      <dgm:spPr/>
      <dgm:t>
        <a:bodyPr/>
        <a:lstStyle/>
        <a:p>
          <a:endParaRPr lang="it-IT"/>
        </a:p>
      </dgm:t>
    </dgm:pt>
    <dgm:pt modelId="{302C9BEA-A8C9-4A1A-A83F-EE8E597A26D7}" type="sibTrans" cxnId="{4CE540DB-B284-43CA-890B-8061AF7DC90B}">
      <dgm:prSet/>
      <dgm:spPr/>
      <dgm:t>
        <a:bodyPr/>
        <a:lstStyle/>
        <a:p>
          <a:endParaRPr lang="it-IT"/>
        </a:p>
      </dgm:t>
    </dgm:pt>
    <dgm:pt modelId="{F23DE8BB-4D98-4D20-9050-DD8474BCC586}">
      <dgm:prSet/>
      <dgm:spPr/>
      <dgm:t>
        <a:bodyPr/>
        <a:lstStyle/>
        <a:p>
          <a:pPr rtl="0"/>
          <a:r>
            <a:rPr lang="it-IT" dirty="0" smtClean="0"/>
            <a:t>commisurate ai carichi d'incendio;</a:t>
          </a:r>
          <a:endParaRPr lang="it-IT" dirty="0"/>
        </a:p>
      </dgm:t>
    </dgm:pt>
    <dgm:pt modelId="{66888D68-5B4E-40EC-A9EC-1E08A027E48D}" type="parTrans" cxnId="{4FEA001B-AF26-4EC4-AB24-FA80A6FEB6BD}">
      <dgm:prSet/>
      <dgm:spPr/>
      <dgm:t>
        <a:bodyPr/>
        <a:lstStyle/>
        <a:p>
          <a:endParaRPr lang="it-IT"/>
        </a:p>
      </dgm:t>
    </dgm:pt>
    <dgm:pt modelId="{F705CD98-5239-41AE-A5BF-CC18A2E9CD73}" type="sibTrans" cxnId="{4FEA001B-AF26-4EC4-AB24-FA80A6FEB6BD}">
      <dgm:prSet/>
      <dgm:spPr/>
      <dgm:t>
        <a:bodyPr/>
        <a:lstStyle/>
        <a:p>
          <a:endParaRPr lang="it-IT"/>
        </a:p>
      </dgm:t>
    </dgm:pt>
    <dgm:pt modelId="{4C36C49E-6B7B-4262-96E2-D4FB393DF600}">
      <dgm:prSet/>
      <dgm:spPr/>
      <dgm:t>
        <a:bodyPr/>
        <a:lstStyle/>
        <a:p>
          <a:pPr rtl="0"/>
          <a:r>
            <a:rPr lang="it-IT" dirty="0" smtClean="0"/>
            <a:t>materiali classificati per la reazione al fuoco;</a:t>
          </a:r>
          <a:endParaRPr lang="it-IT" dirty="0"/>
        </a:p>
      </dgm:t>
    </dgm:pt>
    <dgm:pt modelId="{27C465F1-B34B-4A57-819C-0CC240D6489C}" type="parTrans" cxnId="{3147FE6B-5009-4768-88B5-75986F37E1F6}">
      <dgm:prSet/>
      <dgm:spPr/>
      <dgm:t>
        <a:bodyPr/>
        <a:lstStyle/>
        <a:p>
          <a:endParaRPr lang="it-IT"/>
        </a:p>
      </dgm:t>
    </dgm:pt>
    <dgm:pt modelId="{9C8AA25B-F039-46E4-96F5-332E5CD4CE1D}" type="sibTrans" cxnId="{3147FE6B-5009-4768-88B5-75986F37E1F6}">
      <dgm:prSet/>
      <dgm:spPr/>
      <dgm:t>
        <a:bodyPr/>
        <a:lstStyle/>
        <a:p>
          <a:endParaRPr lang="it-IT"/>
        </a:p>
      </dgm:t>
    </dgm:pt>
    <dgm:pt modelId="{9978FB96-BAAB-4D31-A0CE-4FABB59AC312}">
      <dgm:prSet/>
      <dgm:spPr/>
      <dgm:t>
        <a:bodyPr/>
        <a:lstStyle/>
        <a:p>
          <a:pPr rtl="0"/>
          <a:r>
            <a:rPr lang="it-IT" dirty="0" smtClean="0"/>
            <a:t>sistemi di ventilazione;</a:t>
          </a:r>
          <a:endParaRPr lang="it-IT" dirty="0"/>
        </a:p>
      </dgm:t>
    </dgm:pt>
    <dgm:pt modelId="{B51E8DC7-FA02-482B-85BF-60A595590069}" type="parTrans" cxnId="{7034C197-5CC9-4431-A5A8-2AB2343FB92C}">
      <dgm:prSet/>
      <dgm:spPr/>
      <dgm:t>
        <a:bodyPr/>
        <a:lstStyle/>
        <a:p>
          <a:endParaRPr lang="it-IT"/>
        </a:p>
      </dgm:t>
    </dgm:pt>
    <dgm:pt modelId="{95DAE70A-4585-4BDD-ABD0-2AF80273E51D}" type="sibTrans" cxnId="{7034C197-5CC9-4431-A5A8-2AB2343FB92C}">
      <dgm:prSet/>
      <dgm:spPr/>
      <dgm:t>
        <a:bodyPr/>
        <a:lstStyle/>
        <a:p>
          <a:endParaRPr lang="it-IT"/>
        </a:p>
      </dgm:t>
    </dgm:pt>
    <dgm:pt modelId="{24778B71-5D7E-4EBD-8604-18630D2D46A8}">
      <dgm:prSet/>
      <dgm:spPr/>
      <dgm:t>
        <a:bodyPr/>
        <a:lstStyle/>
        <a:p>
          <a:pPr rtl="0"/>
          <a:r>
            <a:rPr lang="it-IT" dirty="0" smtClean="0"/>
            <a:t>sistema di vie d'uscita commisurate al massimo affollamento ipotizzabile dell'ambiente di lavoro e alla pericolosità delle lavorazioni.</a:t>
          </a:r>
          <a:endParaRPr lang="it-IT" dirty="0"/>
        </a:p>
      </dgm:t>
    </dgm:pt>
    <dgm:pt modelId="{03D2660A-BA1D-4547-A471-DD964581045D}" type="parTrans" cxnId="{B7928565-56D6-4DE5-9550-DFEEBBEB7642}">
      <dgm:prSet/>
      <dgm:spPr/>
      <dgm:t>
        <a:bodyPr/>
        <a:lstStyle/>
        <a:p>
          <a:endParaRPr lang="it-IT"/>
        </a:p>
      </dgm:t>
    </dgm:pt>
    <dgm:pt modelId="{45A3E403-083F-450E-88BC-6CBED6B3D4F6}" type="sibTrans" cxnId="{B7928565-56D6-4DE5-9550-DFEEBBEB7642}">
      <dgm:prSet/>
      <dgm:spPr/>
      <dgm:t>
        <a:bodyPr/>
        <a:lstStyle/>
        <a:p>
          <a:endParaRPr lang="it-IT"/>
        </a:p>
      </dgm:t>
    </dgm:pt>
    <dgm:pt modelId="{C2D6B165-6777-41C5-8BA8-CDA03B3677A6}" type="pres">
      <dgm:prSet presAssocID="{BE29653D-C5B9-4054-B514-C5518DECBF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63E5A02-247C-4B64-BEFF-62069D5C7510}" type="pres">
      <dgm:prSet presAssocID="{D8860410-CBE5-41C6-96BA-164DF3934CD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735D69-0605-44B9-AE16-DCD18863255B}" type="pres">
      <dgm:prSet presAssocID="{D8860410-CBE5-41C6-96BA-164DF3934CD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EF23184-5CF8-49C6-B0AA-B5C7F5897D5A}" type="presOf" srcId="{BE29653D-C5B9-4054-B514-C5518DECBF9D}" destId="{C2D6B165-6777-41C5-8BA8-CDA03B3677A6}" srcOrd="0" destOrd="0" presId="urn:microsoft.com/office/officeart/2005/8/layout/vList2"/>
    <dgm:cxn modelId="{D6BD55F2-FB98-4B5D-85D6-CC6C9AE46F92}" type="presOf" srcId="{F23DE8BB-4D98-4D20-9050-DD8474BCC586}" destId="{F6735D69-0605-44B9-AE16-DCD18863255B}" srcOrd="0" destOrd="6" presId="urn:microsoft.com/office/officeart/2005/8/layout/vList2"/>
    <dgm:cxn modelId="{F3BBB8DA-0342-4F0C-9C2B-3677C02D75D1}" srcId="{D8860410-CBE5-41C6-96BA-164DF3934CDA}" destId="{B59DACA1-8FCE-4FB3-ACA6-F6B88984262E}" srcOrd="3" destOrd="0" parTransId="{BE543808-9F64-42FF-824D-683DCCE08FF1}" sibTransId="{BD09D836-C940-44AF-8DFB-851AF6E0AB31}"/>
    <dgm:cxn modelId="{92A088C3-54EE-49FD-BFA5-0B03FB9C9949}" type="presOf" srcId="{9978FB96-BAAB-4D31-A0CE-4FABB59AC312}" destId="{F6735D69-0605-44B9-AE16-DCD18863255B}" srcOrd="0" destOrd="8" presId="urn:microsoft.com/office/officeart/2005/8/layout/vList2"/>
    <dgm:cxn modelId="{4CE540DB-B284-43CA-890B-8061AF7DC90B}" srcId="{D8860410-CBE5-41C6-96BA-164DF3934CDA}" destId="{451F59CC-88B0-4A83-8185-0EFF8A018CF2}" srcOrd="5" destOrd="0" parTransId="{268593C7-2C8B-4927-9EAE-D5EA0484B1B2}" sibTransId="{302C9BEA-A8C9-4A1A-A83F-EE8E597A26D7}"/>
    <dgm:cxn modelId="{8BB9CCCC-FE0E-4A57-BDED-7063D9A2448D}" srcId="{D8860410-CBE5-41C6-96BA-164DF3934CDA}" destId="{8B510D78-E5DD-431D-8382-461B75B85E55}" srcOrd="4" destOrd="0" parTransId="{FD9292CF-38DF-4471-BE37-985FEFFE87BE}" sibTransId="{7E8BE183-2B23-4C79-ADDF-AB1724619715}"/>
    <dgm:cxn modelId="{4FEA001B-AF26-4EC4-AB24-FA80A6FEB6BD}" srcId="{D8860410-CBE5-41C6-96BA-164DF3934CDA}" destId="{F23DE8BB-4D98-4D20-9050-DD8474BCC586}" srcOrd="6" destOrd="0" parTransId="{66888D68-5B4E-40EC-A9EC-1E08A027E48D}" sibTransId="{F705CD98-5239-41AE-A5BF-CC18A2E9CD73}"/>
    <dgm:cxn modelId="{9E8E4C6F-E69A-4348-ADCC-83AF3C949A9F}" type="presOf" srcId="{6FF89881-80EF-44E3-BBC2-B2F21DCDE161}" destId="{F6735D69-0605-44B9-AE16-DCD18863255B}" srcOrd="0" destOrd="0" presId="urn:microsoft.com/office/officeart/2005/8/layout/vList2"/>
    <dgm:cxn modelId="{7034C197-5CC9-4431-A5A8-2AB2343FB92C}" srcId="{D8860410-CBE5-41C6-96BA-164DF3934CDA}" destId="{9978FB96-BAAB-4D31-A0CE-4FABB59AC312}" srcOrd="8" destOrd="0" parTransId="{B51E8DC7-FA02-482B-85BF-60A595590069}" sibTransId="{95DAE70A-4585-4BDD-ABD0-2AF80273E51D}"/>
    <dgm:cxn modelId="{A8444580-196E-41D6-9D81-DCAEDE99F392}" type="presOf" srcId="{4C36C49E-6B7B-4262-96E2-D4FB393DF600}" destId="{F6735D69-0605-44B9-AE16-DCD18863255B}" srcOrd="0" destOrd="7" presId="urn:microsoft.com/office/officeart/2005/8/layout/vList2"/>
    <dgm:cxn modelId="{B7928565-56D6-4DE5-9550-DFEEBBEB7642}" srcId="{D8860410-CBE5-41C6-96BA-164DF3934CDA}" destId="{24778B71-5D7E-4EBD-8604-18630D2D46A8}" srcOrd="9" destOrd="0" parTransId="{03D2660A-BA1D-4547-A471-DD964581045D}" sibTransId="{45A3E403-083F-450E-88BC-6CBED6B3D4F6}"/>
    <dgm:cxn modelId="{FD883CB2-7465-4676-9358-D24F6DF2466E}" srcId="{BE29653D-C5B9-4054-B514-C5518DECBF9D}" destId="{D8860410-CBE5-41C6-96BA-164DF3934CDA}" srcOrd="0" destOrd="0" parTransId="{5999811D-72BA-4181-ACE9-7BA8C27831E1}" sibTransId="{81AE45A0-EA40-42E9-9F46-58ABFC1BF2F1}"/>
    <dgm:cxn modelId="{DA1E7826-C219-45AF-8385-638FD40FC1EE}" type="presOf" srcId="{101B3F2C-2D99-4CB2-8432-C646ED678D7F}" destId="{F6735D69-0605-44B9-AE16-DCD18863255B}" srcOrd="0" destOrd="1" presId="urn:microsoft.com/office/officeart/2005/8/layout/vList2"/>
    <dgm:cxn modelId="{A370F888-8D6B-4247-97DC-64721474AF9D}" srcId="{D8860410-CBE5-41C6-96BA-164DF3934CDA}" destId="{ED775C3C-1364-47FF-949F-F4F448DBE9BB}" srcOrd="2" destOrd="0" parTransId="{56B348FB-9094-419E-BF9A-E41E8AB8D9F7}" sibTransId="{7FDE9964-5F81-48EF-A195-D05193E42253}"/>
    <dgm:cxn modelId="{68F2F0D7-25AC-4FD8-A5F8-7387B461FCE8}" srcId="{D8860410-CBE5-41C6-96BA-164DF3934CDA}" destId="{101B3F2C-2D99-4CB2-8432-C646ED678D7F}" srcOrd="1" destOrd="0" parTransId="{E6B0409B-A21A-4044-912F-D35200577D2C}" sibTransId="{4514132F-CD22-4D1C-9B43-87C158F0B650}"/>
    <dgm:cxn modelId="{F01DF3A4-DCF7-49FD-9515-D9621C1107C4}" type="presOf" srcId="{B59DACA1-8FCE-4FB3-ACA6-F6B88984262E}" destId="{F6735D69-0605-44B9-AE16-DCD18863255B}" srcOrd="0" destOrd="3" presId="urn:microsoft.com/office/officeart/2005/8/layout/vList2"/>
    <dgm:cxn modelId="{ECEAC30C-3B9D-4DCB-A339-12A01756286D}" srcId="{D8860410-CBE5-41C6-96BA-164DF3934CDA}" destId="{6FF89881-80EF-44E3-BBC2-B2F21DCDE161}" srcOrd="0" destOrd="0" parTransId="{81B5416C-7F27-46CC-B04A-4E4420E78B81}" sibTransId="{3439A0DB-AB75-4ABE-B819-062A673D3211}"/>
    <dgm:cxn modelId="{3F48AF9D-2DE3-4660-82A9-3A2EBA814462}" type="presOf" srcId="{451F59CC-88B0-4A83-8185-0EFF8A018CF2}" destId="{F6735D69-0605-44B9-AE16-DCD18863255B}" srcOrd="0" destOrd="5" presId="urn:microsoft.com/office/officeart/2005/8/layout/vList2"/>
    <dgm:cxn modelId="{0F3AC539-EBB1-485B-84B8-82981DD62886}" type="presOf" srcId="{8B510D78-E5DD-431D-8382-461B75B85E55}" destId="{F6735D69-0605-44B9-AE16-DCD18863255B}" srcOrd="0" destOrd="4" presId="urn:microsoft.com/office/officeart/2005/8/layout/vList2"/>
    <dgm:cxn modelId="{3147FE6B-5009-4768-88B5-75986F37E1F6}" srcId="{D8860410-CBE5-41C6-96BA-164DF3934CDA}" destId="{4C36C49E-6B7B-4262-96E2-D4FB393DF600}" srcOrd="7" destOrd="0" parTransId="{27C465F1-B34B-4A57-819C-0CC240D6489C}" sibTransId="{9C8AA25B-F039-46E4-96F5-332E5CD4CE1D}"/>
    <dgm:cxn modelId="{C4463D1F-E551-410E-BCC8-12776A00DFCC}" type="presOf" srcId="{ED775C3C-1364-47FF-949F-F4F448DBE9BB}" destId="{F6735D69-0605-44B9-AE16-DCD18863255B}" srcOrd="0" destOrd="2" presId="urn:microsoft.com/office/officeart/2005/8/layout/vList2"/>
    <dgm:cxn modelId="{8C1181D9-B18E-4D98-803E-DD0F80182F64}" type="presOf" srcId="{24778B71-5D7E-4EBD-8604-18630D2D46A8}" destId="{F6735D69-0605-44B9-AE16-DCD18863255B}" srcOrd="0" destOrd="9" presId="urn:microsoft.com/office/officeart/2005/8/layout/vList2"/>
    <dgm:cxn modelId="{D31EB771-7C72-43EB-9FCE-4FC86B58392D}" type="presOf" srcId="{D8860410-CBE5-41C6-96BA-164DF3934CDA}" destId="{363E5A02-247C-4B64-BEFF-62069D5C7510}" srcOrd="0" destOrd="0" presId="urn:microsoft.com/office/officeart/2005/8/layout/vList2"/>
    <dgm:cxn modelId="{F7273068-247B-4CE5-807E-0B8D688EDD1B}" type="presParOf" srcId="{C2D6B165-6777-41C5-8BA8-CDA03B3677A6}" destId="{363E5A02-247C-4B64-BEFF-62069D5C7510}" srcOrd="0" destOrd="0" presId="urn:microsoft.com/office/officeart/2005/8/layout/vList2"/>
    <dgm:cxn modelId="{D8B0945B-017F-4D1B-89CD-2D03777EF6FD}" type="presParOf" srcId="{C2D6B165-6777-41C5-8BA8-CDA03B3677A6}" destId="{F6735D69-0605-44B9-AE16-DCD18863255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29653D-C5B9-4054-B514-C5518DECBF9D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E5136CF4-2180-493F-98C9-C7558B0C0B7D}">
      <dgm:prSet/>
      <dgm:spPr/>
      <dgm:t>
        <a:bodyPr/>
        <a:lstStyle/>
        <a:p>
          <a:pPr rtl="0"/>
          <a:r>
            <a:rPr lang="it-IT" b="1" dirty="0" smtClean="0"/>
            <a:t>Protezione attiva</a:t>
          </a:r>
          <a:endParaRPr lang="it-IT" dirty="0"/>
        </a:p>
      </dgm:t>
    </dgm:pt>
    <dgm:pt modelId="{D31ED466-271A-4799-ACA4-AB756EF5694B}" type="parTrans" cxnId="{8D6D0EB9-7B3F-4198-93C5-0814B8888085}">
      <dgm:prSet/>
      <dgm:spPr/>
      <dgm:t>
        <a:bodyPr/>
        <a:lstStyle/>
        <a:p>
          <a:endParaRPr lang="it-IT"/>
        </a:p>
      </dgm:t>
    </dgm:pt>
    <dgm:pt modelId="{4AB4F29F-98F5-4AEF-94C3-20D6FB940F93}" type="sibTrans" cxnId="{8D6D0EB9-7B3F-4198-93C5-0814B8888085}">
      <dgm:prSet/>
      <dgm:spPr/>
      <dgm:t>
        <a:bodyPr/>
        <a:lstStyle/>
        <a:p>
          <a:endParaRPr lang="it-IT"/>
        </a:p>
      </dgm:t>
    </dgm:pt>
    <dgm:pt modelId="{9A031F94-839E-4019-BAE5-8685B36D0193}">
      <dgm:prSet/>
      <dgm:spPr/>
      <dgm:t>
        <a:bodyPr/>
        <a:lstStyle/>
        <a:p>
          <a:pPr rtl="0"/>
          <a:r>
            <a:rPr lang="it-IT" dirty="0" smtClean="0"/>
            <a:t>L'insieme delle misure di protezione che richiedono l'azione di un uomo o l'azionamento di un impianto sono quelle finalizzate alla </a:t>
          </a:r>
          <a:r>
            <a:rPr lang="it-IT" b="1" dirty="0" smtClean="0"/>
            <a:t>precoce rilevazione dell'incendio, alla segnalazione e all'azione di spegnimento dello stesso. </a:t>
          </a:r>
          <a:r>
            <a:rPr lang="it-IT" dirty="0" smtClean="0"/>
            <a:t>Questo insieme è costituito da:</a:t>
          </a:r>
          <a:endParaRPr lang="it-IT" dirty="0"/>
        </a:p>
      </dgm:t>
    </dgm:pt>
    <dgm:pt modelId="{E0819D24-C326-4B67-9420-605A9A56B371}" type="parTrans" cxnId="{6DC0AEAA-A2B2-40A2-9161-9DE7E8A0AFBD}">
      <dgm:prSet/>
      <dgm:spPr/>
      <dgm:t>
        <a:bodyPr/>
        <a:lstStyle/>
        <a:p>
          <a:endParaRPr lang="it-IT"/>
        </a:p>
      </dgm:t>
    </dgm:pt>
    <dgm:pt modelId="{F3CAB8C1-D2AC-4DEE-A43E-3206D0F95D77}" type="sibTrans" cxnId="{6DC0AEAA-A2B2-40A2-9161-9DE7E8A0AFBD}">
      <dgm:prSet/>
      <dgm:spPr/>
      <dgm:t>
        <a:bodyPr/>
        <a:lstStyle/>
        <a:p>
          <a:endParaRPr lang="it-IT"/>
        </a:p>
      </dgm:t>
    </dgm:pt>
    <dgm:pt modelId="{7F978F61-ED5A-4893-98AF-96939999C47B}">
      <dgm:prSet/>
      <dgm:spPr/>
      <dgm:t>
        <a:bodyPr/>
        <a:lstStyle/>
        <a:p>
          <a:pPr rtl="0"/>
          <a:r>
            <a:rPr lang="it-IT" dirty="0" smtClean="0"/>
            <a:t>estintori</a:t>
          </a:r>
          <a:endParaRPr lang="it-IT" dirty="0"/>
        </a:p>
      </dgm:t>
    </dgm:pt>
    <dgm:pt modelId="{3BC2A690-570A-4FB2-A4AF-CBEEAEFA0218}" type="parTrans" cxnId="{F536BC64-7421-42C0-8751-D48B4E4FEE19}">
      <dgm:prSet/>
      <dgm:spPr/>
      <dgm:t>
        <a:bodyPr/>
        <a:lstStyle/>
        <a:p>
          <a:endParaRPr lang="it-IT"/>
        </a:p>
      </dgm:t>
    </dgm:pt>
    <dgm:pt modelId="{75448617-50BE-4218-B61F-080592D8CF4E}" type="sibTrans" cxnId="{F536BC64-7421-42C0-8751-D48B4E4FEE19}">
      <dgm:prSet/>
      <dgm:spPr/>
      <dgm:t>
        <a:bodyPr/>
        <a:lstStyle/>
        <a:p>
          <a:endParaRPr lang="it-IT"/>
        </a:p>
      </dgm:t>
    </dgm:pt>
    <dgm:pt modelId="{30E3A99A-D895-443A-9872-886BA404E273}">
      <dgm:prSet/>
      <dgm:spPr/>
      <dgm:t>
        <a:bodyPr/>
        <a:lstStyle/>
        <a:p>
          <a:pPr rtl="0"/>
          <a:r>
            <a:rPr lang="it-IT" dirty="0" smtClean="0"/>
            <a:t>rete idrica antincendio</a:t>
          </a:r>
          <a:endParaRPr lang="it-IT" dirty="0"/>
        </a:p>
      </dgm:t>
    </dgm:pt>
    <dgm:pt modelId="{640C9287-7460-4956-B131-71B9973FBFA8}" type="parTrans" cxnId="{3E69B70C-7BE4-4580-8574-786698199C6F}">
      <dgm:prSet/>
      <dgm:spPr/>
      <dgm:t>
        <a:bodyPr/>
        <a:lstStyle/>
        <a:p>
          <a:endParaRPr lang="it-IT"/>
        </a:p>
      </dgm:t>
    </dgm:pt>
    <dgm:pt modelId="{BFCCEF10-44A5-412B-96C4-7CC99F38D679}" type="sibTrans" cxnId="{3E69B70C-7BE4-4580-8574-786698199C6F}">
      <dgm:prSet/>
      <dgm:spPr/>
      <dgm:t>
        <a:bodyPr/>
        <a:lstStyle/>
        <a:p>
          <a:endParaRPr lang="it-IT"/>
        </a:p>
      </dgm:t>
    </dgm:pt>
    <dgm:pt modelId="{3559CD3B-8A7A-48FE-BA02-A41A20F2F81D}">
      <dgm:prSet/>
      <dgm:spPr/>
      <dgm:t>
        <a:bodyPr/>
        <a:lstStyle/>
        <a:p>
          <a:pPr rtl="0"/>
          <a:r>
            <a:rPr lang="it-IT" dirty="0" smtClean="0"/>
            <a:t>impianti di rivelazione automatica</a:t>
          </a:r>
          <a:endParaRPr lang="it-IT" dirty="0"/>
        </a:p>
      </dgm:t>
    </dgm:pt>
    <dgm:pt modelId="{55C7A03A-F347-4253-9CC3-0317153A7E06}" type="parTrans" cxnId="{D5BF1D84-25A2-437F-BFA8-4DFF15D0B153}">
      <dgm:prSet/>
      <dgm:spPr/>
      <dgm:t>
        <a:bodyPr/>
        <a:lstStyle/>
        <a:p>
          <a:endParaRPr lang="it-IT"/>
        </a:p>
      </dgm:t>
    </dgm:pt>
    <dgm:pt modelId="{5ABD44F0-DE84-47C4-AAEA-935116877C17}" type="sibTrans" cxnId="{D5BF1D84-25A2-437F-BFA8-4DFF15D0B153}">
      <dgm:prSet/>
      <dgm:spPr/>
      <dgm:t>
        <a:bodyPr/>
        <a:lstStyle/>
        <a:p>
          <a:endParaRPr lang="it-IT"/>
        </a:p>
      </dgm:t>
    </dgm:pt>
    <dgm:pt modelId="{50649FD9-D672-403B-A833-40889A06EA60}">
      <dgm:prSet/>
      <dgm:spPr/>
      <dgm:t>
        <a:bodyPr/>
        <a:lstStyle/>
        <a:p>
          <a:pPr rtl="0"/>
          <a:r>
            <a:rPr lang="it-IT" dirty="0" smtClean="0"/>
            <a:t>d'incendio</a:t>
          </a:r>
          <a:endParaRPr lang="it-IT" dirty="0"/>
        </a:p>
      </dgm:t>
    </dgm:pt>
    <dgm:pt modelId="{2DECFBAD-4B10-4DC3-A2CB-F37B91FFE048}" type="parTrans" cxnId="{24389C53-7DA5-449D-9828-B3BB416A89A9}">
      <dgm:prSet/>
      <dgm:spPr/>
      <dgm:t>
        <a:bodyPr/>
        <a:lstStyle/>
        <a:p>
          <a:endParaRPr lang="it-IT"/>
        </a:p>
      </dgm:t>
    </dgm:pt>
    <dgm:pt modelId="{4E3A5136-5A30-4E93-BBA2-890645FBBDBF}" type="sibTrans" cxnId="{24389C53-7DA5-449D-9828-B3BB416A89A9}">
      <dgm:prSet/>
      <dgm:spPr/>
      <dgm:t>
        <a:bodyPr/>
        <a:lstStyle/>
        <a:p>
          <a:endParaRPr lang="it-IT"/>
        </a:p>
      </dgm:t>
    </dgm:pt>
    <dgm:pt modelId="{2C8F2265-C2DD-4589-A6C6-32E3585345FF}">
      <dgm:prSet/>
      <dgm:spPr/>
      <dgm:t>
        <a:bodyPr/>
        <a:lstStyle/>
        <a:p>
          <a:pPr rtl="0"/>
          <a:r>
            <a:rPr lang="it-IT" dirty="0" smtClean="0"/>
            <a:t>impianti di spegnimento automatici</a:t>
          </a:r>
          <a:endParaRPr lang="it-IT" dirty="0"/>
        </a:p>
      </dgm:t>
    </dgm:pt>
    <dgm:pt modelId="{CC370CBF-F491-43A9-8A1C-7318AA2B40D7}" type="parTrans" cxnId="{0E7A2E95-9003-4921-8DFD-5895A71C8D6D}">
      <dgm:prSet/>
      <dgm:spPr/>
      <dgm:t>
        <a:bodyPr/>
        <a:lstStyle/>
        <a:p>
          <a:endParaRPr lang="it-IT"/>
        </a:p>
      </dgm:t>
    </dgm:pt>
    <dgm:pt modelId="{70941E6E-2C2F-4C5D-AB50-2D790A76432C}" type="sibTrans" cxnId="{0E7A2E95-9003-4921-8DFD-5895A71C8D6D}">
      <dgm:prSet/>
      <dgm:spPr/>
      <dgm:t>
        <a:bodyPr/>
        <a:lstStyle/>
        <a:p>
          <a:endParaRPr lang="it-IT"/>
        </a:p>
      </dgm:t>
    </dgm:pt>
    <dgm:pt modelId="{D9FC4B42-2061-4C2F-8E1F-FF3257640280}">
      <dgm:prSet/>
      <dgm:spPr/>
      <dgm:t>
        <a:bodyPr/>
        <a:lstStyle/>
        <a:p>
          <a:pPr rtl="0"/>
          <a:r>
            <a:rPr lang="it-IT" dirty="0" smtClean="0"/>
            <a:t>dispositivi di segnalazione e d'allarme</a:t>
          </a:r>
          <a:endParaRPr lang="it-IT" dirty="0"/>
        </a:p>
      </dgm:t>
    </dgm:pt>
    <dgm:pt modelId="{8AA9719E-F951-41A0-B8E4-B4DE41D697DC}" type="parTrans" cxnId="{72F20E60-F2BB-45F4-9657-A5181C21F912}">
      <dgm:prSet/>
      <dgm:spPr/>
      <dgm:t>
        <a:bodyPr/>
        <a:lstStyle/>
        <a:p>
          <a:endParaRPr lang="it-IT"/>
        </a:p>
      </dgm:t>
    </dgm:pt>
    <dgm:pt modelId="{7E1B25A2-6022-4974-B3DF-E6A3F3E38382}" type="sibTrans" cxnId="{72F20E60-F2BB-45F4-9657-A5181C21F912}">
      <dgm:prSet/>
      <dgm:spPr/>
      <dgm:t>
        <a:bodyPr/>
        <a:lstStyle/>
        <a:p>
          <a:endParaRPr lang="it-IT"/>
        </a:p>
      </dgm:t>
    </dgm:pt>
    <dgm:pt modelId="{32092991-2C00-41AB-B0C8-B508D0658557}">
      <dgm:prSet/>
      <dgm:spPr/>
      <dgm:t>
        <a:bodyPr/>
        <a:lstStyle/>
        <a:p>
          <a:pPr rtl="0"/>
          <a:r>
            <a:rPr lang="it-IT" dirty="0" smtClean="0"/>
            <a:t>evacuatori di fumo e calore</a:t>
          </a:r>
          <a:endParaRPr lang="it-IT" dirty="0"/>
        </a:p>
      </dgm:t>
    </dgm:pt>
    <dgm:pt modelId="{68832706-15E7-4596-8821-721B96255C0D}" type="parTrans" cxnId="{82060FC0-2A84-4163-A0CA-392BC065EACE}">
      <dgm:prSet/>
      <dgm:spPr/>
      <dgm:t>
        <a:bodyPr/>
        <a:lstStyle/>
        <a:p>
          <a:endParaRPr lang="it-IT"/>
        </a:p>
      </dgm:t>
    </dgm:pt>
    <dgm:pt modelId="{6E71DE27-AF32-42F9-9B71-17488BCA045B}" type="sibTrans" cxnId="{82060FC0-2A84-4163-A0CA-392BC065EACE}">
      <dgm:prSet/>
      <dgm:spPr/>
      <dgm:t>
        <a:bodyPr/>
        <a:lstStyle/>
        <a:p>
          <a:endParaRPr lang="it-IT"/>
        </a:p>
      </dgm:t>
    </dgm:pt>
    <dgm:pt modelId="{C2D6B165-6777-41C5-8BA8-CDA03B3677A6}" type="pres">
      <dgm:prSet presAssocID="{BE29653D-C5B9-4054-B514-C5518DECBF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936C7AD-90CC-496B-B3A9-53CB27F2F8E6}" type="pres">
      <dgm:prSet presAssocID="{E5136CF4-2180-493F-98C9-C7558B0C0B7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5A59CD-C7B6-44F7-8F9B-E92EF0CFE3A5}" type="pres">
      <dgm:prSet presAssocID="{E5136CF4-2180-493F-98C9-C7558B0C0B7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AF70EAB-CD8D-4AA3-8E43-7A863807923F}" type="presOf" srcId="{9A031F94-839E-4019-BAE5-8685B36D0193}" destId="{025A59CD-C7B6-44F7-8F9B-E92EF0CFE3A5}" srcOrd="0" destOrd="0" presId="urn:microsoft.com/office/officeart/2005/8/layout/vList2"/>
    <dgm:cxn modelId="{E5941B84-B4B7-4100-AD1D-7178CF779ED6}" type="presOf" srcId="{50649FD9-D672-403B-A833-40889A06EA60}" destId="{025A59CD-C7B6-44F7-8F9B-E92EF0CFE3A5}" srcOrd="0" destOrd="4" presId="urn:microsoft.com/office/officeart/2005/8/layout/vList2"/>
    <dgm:cxn modelId="{8D6D0EB9-7B3F-4198-93C5-0814B8888085}" srcId="{BE29653D-C5B9-4054-B514-C5518DECBF9D}" destId="{E5136CF4-2180-493F-98C9-C7558B0C0B7D}" srcOrd="0" destOrd="0" parTransId="{D31ED466-271A-4799-ACA4-AB756EF5694B}" sibTransId="{4AB4F29F-98F5-4AEF-94C3-20D6FB940F93}"/>
    <dgm:cxn modelId="{24389C53-7DA5-449D-9828-B3BB416A89A9}" srcId="{E5136CF4-2180-493F-98C9-C7558B0C0B7D}" destId="{50649FD9-D672-403B-A833-40889A06EA60}" srcOrd="4" destOrd="0" parTransId="{2DECFBAD-4B10-4DC3-A2CB-F37B91FFE048}" sibTransId="{4E3A5136-5A30-4E93-BBA2-890645FBBDBF}"/>
    <dgm:cxn modelId="{6DC0AEAA-A2B2-40A2-9161-9DE7E8A0AFBD}" srcId="{E5136CF4-2180-493F-98C9-C7558B0C0B7D}" destId="{9A031F94-839E-4019-BAE5-8685B36D0193}" srcOrd="0" destOrd="0" parTransId="{E0819D24-C326-4B67-9420-605A9A56B371}" sibTransId="{F3CAB8C1-D2AC-4DEE-A43E-3206D0F95D77}"/>
    <dgm:cxn modelId="{3E69B70C-7BE4-4580-8574-786698199C6F}" srcId="{E5136CF4-2180-493F-98C9-C7558B0C0B7D}" destId="{30E3A99A-D895-443A-9872-886BA404E273}" srcOrd="2" destOrd="0" parTransId="{640C9287-7460-4956-B131-71B9973FBFA8}" sibTransId="{BFCCEF10-44A5-412B-96C4-7CC99F38D679}"/>
    <dgm:cxn modelId="{82060FC0-2A84-4163-A0CA-392BC065EACE}" srcId="{E5136CF4-2180-493F-98C9-C7558B0C0B7D}" destId="{32092991-2C00-41AB-B0C8-B508D0658557}" srcOrd="7" destOrd="0" parTransId="{68832706-15E7-4596-8821-721B96255C0D}" sibTransId="{6E71DE27-AF32-42F9-9B71-17488BCA045B}"/>
    <dgm:cxn modelId="{D5BF1D84-25A2-437F-BFA8-4DFF15D0B153}" srcId="{E5136CF4-2180-493F-98C9-C7558B0C0B7D}" destId="{3559CD3B-8A7A-48FE-BA02-A41A20F2F81D}" srcOrd="3" destOrd="0" parTransId="{55C7A03A-F347-4253-9CC3-0317153A7E06}" sibTransId="{5ABD44F0-DE84-47C4-AAEA-935116877C17}"/>
    <dgm:cxn modelId="{07831D31-24E3-4BCD-A08A-7009BBC4EA88}" type="presOf" srcId="{BE29653D-C5B9-4054-B514-C5518DECBF9D}" destId="{C2D6B165-6777-41C5-8BA8-CDA03B3677A6}" srcOrd="0" destOrd="0" presId="urn:microsoft.com/office/officeart/2005/8/layout/vList2"/>
    <dgm:cxn modelId="{5C147508-B358-406E-972C-CCFB4DB91D28}" type="presOf" srcId="{7F978F61-ED5A-4893-98AF-96939999C47B}" destId="{025A59CD-C7B6-44F7-8F9B-E92EF0CFE3A5}" srcOrd="0" destOrd="1" presId="urn:microsoft.com/office/officeart/2005/8/layout/vList2"/>
    <dgm:cxn modelId="{99C7521E-3FCA-4D0B-93C3-640C2BF99569}" type="presOf" srcId="{32092991-2C00-41AB-B0C8-B508D0658557}" destId="{025A59CD-C7B6-44F7-8F9B-E92EF0CFE3A5}" srcOrd="0" destOrd="7" presId="urn:microsoft.com/office/officeart/2005/8/layout/vList2"/>
    <dgm:cxn modelId="{72F20E60-F2BB-45F4-9657-A5181C21F912}" srcId="{E5136CF4-2180-493F-98C9-C7558B0C0B7D}" destId="{D9FC4B42-2061-4C2F-8E1F-FF3257640280}" srcOrd="6" destOrd="0" parTransId="{8AA9719E-F951-41A0-B8E4-B4DE41D697DC}" sibTransId="{7E1B25A2-6022-4974-B3DF-E6A3F3E38382}"/>
    <dgm:cxn modelId="{F536BC64-7421-42C0-8751-D48B4E4FEE19}" srcId="{E5136CF4-2180-493F-98C9-C7558B0C0B7D}" destId="{7F978F61-ED5A-4893-98AF-96939999C47B}" srcOrd="1" destOrd="0" parTransId="{3BC2A690-570A-4FB2-A4AF-CBEEAEFA0218}" sibTransId="{75448617-50BE-4218-B61F-080592D8CF4E}"/>
    <dgm:cxn modelId="{D3ADAA8B-F841-469E-A06F-DA3CBC404645}" type="presOf" srcId="{2C8F2265-C2DD-4589-A6C6-32E3585345FF}" destId="{025A59CD-C7B6-44F7-8F9B-E92EF0CFE3A5}" srcOrd="0" destOrd="5" presId="urn:microsoft.com/office/officeart/2005/8/layout/vList2"/>
    <dgm:cxn modelId="{0E7A2E95-9003-4921-8DFD-5895A71C8D6D}" srcId="{E5136CF4-2180-493F-98C9-C7558B0C0B7D}" destId="{2C8F2265-C2DD-4589-A6C6-32E3585345FF}" srcOrd="5" destOrd="0" parTransId="{CC370CBF-F491-43A9-8A1C-7318AA2B40D7}" sibTransId="{70941E6E-2C2F-4C5D-AB50-2D790A76432C}"/>
    <dgm:cxn modelId="{24D72538-7F5A-4B4A-8F09-A4D1EE52EAA9}" type="presOf" srcId="{D9FC4B42-2061-4C2F-8E1F-FF3257640280}" destId="{025A59CD-C7B6-44F7-8F9B-E92EF0CFE3A5}" srcOrd="0" destOrd="6" presId="urn:microsoft.com/office/officeart/2005/8/layout/vList2"/>
    <dgm:cxn modelId="{062A56E5-97A9-402A-90EE-9DFDBC6B576B}" type="presOf" srcId="{3559CD3B-8A7A-48FE-BA02-A41A20F2F81D}" destId="{025A59CD-C7B6-44F7-8F9B-E92EF0CFE3A5}" srcOrd="0" destOrd="3" presId="urn:microsoft.com/office/officeart/2005/8/layout/vList2"/>
    <dgm:cxn modelId="{ACC0E70F-5C9C-4AB4-8FD8-8FF7E283D45F}" type="presOf" srcId="{E5136CF4-2180-493F-98C9-C7558B0C0B7D}" destId="{4936C7AD-90CC-496B-B3A9-53CB27F2F8E6}" srcOrd="0" destOrd="0" presId="urn:microsoft.com/office/officeart/2005/8/layout/vList2"/>
    <dgm:cxn modelId="{89C26A37-4800-49A9-914F-1CFE9B18407E}" type="presOf" srcId="{30E3A99A-D895-443A-9872-886BA404E273}" destId="{025A59CD-C7B6-44F7-8F9B-E92EF0CFE3A5}" srcOrd="0" destOrd="2" presId="urn:microsoft.com/office/officeart/2005/8/layout/vList2"/>
    <dgm:cxn modelId="{D2362230-3294-4592-BFF5-340CFB39B287}" type="presParOf" srcId="{C2D6B165-6777-41C5-8BA8-CDA03B3677A6}" destId="{4936C7AD-90CC-496B-B3A9-53CB27F2F8E6}" srcOrd="0" destOrd="0" presId="urn:microsoft.com/office/officeart/2005/8/layout/vList2"/>
    <dgm:cxn modelId="{B0864E51-6E5F-4E33-9641-F841FE892791}" type="presParOf" srcId="{C2D6B165-6777-41C5-8BA8-CDA03B3677A6}" destId="{025A59CD-C7B6-44F7-8F9B-E92EF0CFE3A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29653D-C5B9-4054-B514-C5518DECBF9D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E5136CF4-2180-493F-98C9-C7558B0C0B7D}">
      <dgm:prSet/>
      <dgm:spPr/>
      <dgm:t>
        <a:bodyPr/>
        <a:lstStyle/>
        <a:p>
          <a:pPr rtl="0"/>
          <a:r>
            <a:rPr lang="it-IT" b="1" dirty="0" smtClean="0"/>
            <a:t>Protezione attiva</a:t>
          </a:r>
          <a:endParaRPr lang="it-IT" dirty="0"/>
        </a:p>
      </dgm:t>
    </dgm:pt>
    <dgm:pt modelId="{D31ED466-271A-4799-ACA4-AB756EF5694B}" type="parTrans" cxnId="{8D6D0EB9-7B3F-4198-93C5-0814B8888085}">
      <dgm:prSet/>
      <dgm:spPr/>
      <dgm:t>
        <a:bodyPr/>
        <a:lstStyle/>
        <a:p>
          <a:endParaRPr lang="it-IT"/>
        </a:p>
      </dgm:t>
    </dgm:pt>
    <dgm:pt modelId="{4AB4F29F-98F5-4AEF-94C3-20D6FB940F93}" type="sibTrans" cxnId="{8D6D0EB9-7B3F-4198-93C5-0814B8888085}">
      <dgm:prSet/>
      <dgm:spPr/>
      <dgm:t>
        <a:bodyPr/>
        <a:lstStyle/>
        <a:p>
          <a:endParaRPr lang="it-IT"/>
        </a:p>
      </dgm:t>
    </dgm:pt>
    <dgm:pt modelId="{9A031F94-839E-4019-BAE5-8685B36D0193}">
      <dgm:prSet/>
      <dgm:spPr/>
      <dgm:t>
        <a:bodyPr/>
        <a:lstStyle/>
        <a:p>
          <a:pPr rtl="0"/>
          <a:r>
            <a:rPr lang="it-IT" dirty="0" smtClean="0"/>
            <a:t>L'insieme delle misure di protezione che richiedono l'azione di un uomo o l'azionamento di un impianto sono quelle finalizzate alla </a:t>
          </a:r>
          <a:r>
            <a:rPr lang="it-IT" b="1" dirty="0" smtClean="0"/>
            <a:t>precoce rilevazione dell'incendio, alla segnalazione e all'azione di spegnimento dello stesso. </a:t>
          </a:r>
          <a:r>
            <a:rPr lang="it-IT" dirty="0" smtClean="0"/>
            <a:t>Questo insieme è costituito da:</a:t>
          </a:r>
          <a:endParaRPr lang="it-IT" dirty="0"/>
        </a:p>
      </dgm:t>
    </dgm:pt>
    <dgm:pt modelId="{E0819D24-C326-4B67-9420-605A9A56B371}" type="parTrans" cxnId="{6DC0AEAA-A2B2-40A2-9161-9DE7E8A0AFBD}">
      <dgm:prSet/>
      <dgm:spPr/>
      <dgm:t>
        <a:bodyPr/>
        <a:lstStyle/>
        <a:p>
          <a:endParaRPr lang="it-IT"/>
        </a:p>
      </dgm:t>
    </dgm:pt>
    <dgm:pt modelId="{F3CAB8C1-D2AC-4DEE-A43E-3206D0F95D77}" type="sibTrans" cxnId="{6DC0AEAA-A2B2-40A2-9161-9DE7E8A0AFBD}">
      <dgm:prSet/>
      <dgm:spPr/>
      <dgm:t>
        <a:bodyPr/>
        <a:lstStyle/>
        <a:p>
          <a:endParaRPr lang="it-IT"/>
        </a:p>
      </dgm:t>
    </dgm:pt>
    <dgm:pt modelId="{7F978F61-ED5A-4893-98AF-96939999C47B}">
      <dgm:prSet/>
      <dgm:spPr/>
      <dgm:t>
        <a:bodyPr/>
        <a:lstStyle/>
        <a:p>
          <a:pPr rtl="0"/>
          <a:r>
            <a:rPr lang="it-IT" dirty="0" smtClean="0"/>
            <a:t>estintori</a:t>
          </a:r>
          <a:endParaRPr lang="it-IT" dirty="0"/>
        </a:p>
      </dgm:t>
    </dgm:pt>
    <dgm:pt modelId="{3BC2A690-570A-4FB2-A4AF-CBEEAEFA0218}" type="parTrans" cxnId="{F536BC64-7421-42C0-8751-D48B4E4FEE19}">
      <dgm:prSet/>
      <dgm:spPr/>
      <dgm:t>
        <a:bodyPr/>
        <a:lstStyle/>
        <a:p>
          <a:endParaRPr lang="it-IT"/>
        </a:p>
      </dgm:t>
    </dgm:pt>
    <dgm:pt modelId="{75448617-50BE-4218-B61F-080592D8CF4E}" type="sibTrans" cxnId="{F536BC64-7421-42C0-8751-D48B4E4FEE19}">
      <dgm:prSet/>
      <dgm:spPr/>
      <dgm:t>
        <a:bodyPr/>
        <a:lstStyle/>
        <a:p>
          <a:endParaRPr lang="it-IT"/>
        </a:p>
      </dgm:t>
    </dgm:pt>
    <dgm:pt modelId="{30E3A99A-D895-443A-9872-886BA404E273}">
      <dgm:prSet/>
      <dgm:spPr/>
      <dgm:t>
        <a:bodyPr/>
        <a:lstStyle/>
        <a:p>
          <a:pPr rtl="0"/>
          <a:r>
            <a:rPr lang="it-IT" dirty="0" smtClean="0"/>
            <a:t>rete idrica antincendio</a:t>
          </a:r>
          <a:endParaRPr lang="it-IT" dirty="0"/>
        </a:p>
      </dgm:t>
    </dgm:pt>
    <dgm:pt modelId="{640C9287-7460-4956-B131-71B9973FBFA8}" type="parTrans" cxnId="{3E69B70C-7BE4-4580-8574-786698199C6F}">
      <dgm:prSet/>
      <dgm:spPr/>
      <dgm:t>
        <a:bodyPr/>
        <a:lstStyle/>
        <a:p>
          <a:endParaRPr lang="it-IT"/>
        </a:p>
      </dgm:t>
    </dgm:pt>
    <dgm:pt modelId="{BFCCEF10-44A5-412B-96C4-7CC99F38D679}" type="sibTrans" cxnId="{3E69B70C-7BE4-4580-8574-786698199C6F}">
      <dgm:prSet/>
      <dgm:spPr/>
      <dgm:t>
        <a:bodyPr/>
        <a:lstStyle/>
        <a:p>
          <a:endParaRPr lang="it-IT"/>
        </a:p>
      </dgm:t>
    </dgm:pt>
    <dgm:pt modelId="{3559CD3B-8A7A-48FE-BA02-A41A20F2F81D}">
      <dgm:prSet/>
      <dgm:spPr/>
      <dgm:t>
        <a:bodyPr/>
        <a:lstStyle/>
        <a:p>
          <a:pPr rtl="0"/>
          <a:r>
            <a:rPr lang="it-IT" dirty="0" smtClean="0"/>
            <a:t>impianti di rivelazione automatica</a:t>
          </a:r>
          <a:endParaRPr lang="it-IT" dirty="0"/>
        </a:p>
      </dgm:t>
    </dgm:pt>
    <dgm:pt modelId="{55C7A03A-F347-4253-9CC3-0317153A7E06}" type="parTrans" cxnId="{D5BF1D84-25A2-437F-BFA8-4DFF15D0B153}">
      <dgm:prSet/>
      <dgm:spPr/>
      <dgm:t>
        <a:bodyPr/>
        <a:lstStyle/>
        <a:p>
          <a:endParaRPr lang="it-IT"/>
        </a:p>
      </dgm:t>
    </dgm:pt>
    <dgm:pt modelId="{5ABD44F0-DE84-47C4-AAEA-935116877C17}" type="sibTrans" cxnId="{D5BF1D84-25A2-437F-BFA8-4DFF15D0B153}">
      <dgm:prSet/>
      <dgm:spPr/>
      <dgm:t>
        <a:bodyPr/>
        <a:lstStyle/>
        <a:p>
          <a:endParaRPr lang="it-IT"/>
        </a:p>
      </dgm:t>
    </dgm:pt>
    <dgm:pt modelId="{50649FD9-D672-403B-A833-40889A06EA60}">
      <dgm:prSet/>
      <dgm:spPr/>
      <dgm:t>
        <a:bodyPr/>
        <a:lstStyle/>
        <a:p>
          <a:pPr rtl="0"/>
          <a:r>
            <a:rPr lang="it-IT" dirty="0" smtClean="0"/>
            <a:t>d'incendio</a:t>
          </a:r>
          <a:endParaRPr lang="it-IT" dirty="0"/>
        </a:p>
      </dgm:t>
    </dgm:pt>
    <dgm:pt modelId="{2DECFBAD-4B10-4DC3-A2CB-F37B91FFE048}" type="parTrans" cxnId="{24389C53-7DA5-449D-9828-B3BB416A89A9}">
      <dgm:prSet/>
      <dgm:spPr/>
      <dgm:t>
        <a:bodyPr/>
        <a:lstStyle/>
        <a:p>
          <a:endParaRPr lang="it-IT"/>
        </a:p>
      </dgm:t>
    </dgm:pt>
    <dgm:pt modelId="{4E3A5136-5A30-4E93-BBA2-890645FBBDBF}" type="sibTrans" cxnId="{24389C53-7DA5-449D-9828-B3BB416A89A9}">
      <dgm:prSet/>
      <dgm:spPr/>
      <dgm:t>
        <a:bodyPr/>
        <a:lstStyle/>
        <a:p>
          <a:endParaRPr lang="it-IT"/>
        </a:p>
      </dgm:t>
    </dgm:pt>
    <dgm:pt modelId="{2C8F2265-C2DD-4589-A6C6-32E3585345FF}">
      <dgm:prSet/>
      <dgm:spPr/>
      <dgm:t>
        <a:bodyPr/>
        <a:lstStyle/>
        <a:p>
          <a:pPr rtl="0"/>
          <a:r>
            <a:rPr lang="it-IT" dirty="0" smtClean="0"/>
            <a:t>impianti di spegnimento automatici</a:t>
          </a:r>
          <a:endParaRPr lang="it-IT" dirty="0"/>
        </a:p>
      </dgm:t>
    </dgm:pt>
    <dgm:pt modelId="{CC370CBF-F491-43A9-8A1C-7318AA2B40D7}" type="parTrans" cxnId="{0E7A2E95-9003-4921-8DFD-5895A71C8D6D}">
      <dgm:prSet/>
      <dgm:spPr/>
      <dgm:t>
        <a:bodyPr/>
        <a:lstStyle/>
        <a:p>
          <a:endParaRPr lang="it-IT"/>
        </a:p>
      </dgm:t>
    </dgm:pt>
    <dgm:pt modelId="{70941E6E-2C2F-4C5D-AB50-2D790A76432C}" type="sibTrans" cxnId="{0E7A2E95-9003-4921-8DFD-5895A71C8D6D}">
      <dgm:prSet/>
      <dgm:spPr/>
      <dgm:t>
        <a:bodyPr/>
        <a:lstStyle/>
        <a:p>
          <a:endParaRPr lang="it-IT"/>
        </a:p>
      </dgm:t>
    </dgm:pt>
    <dgm:pt modelId="{D9FC4B42-2061-4C2F-8E1F-FF3257640280}">
      <dgm:prSet/>
      <dgm:spPr/>
      <dgm:t>
        <a:bodyPr/>
        <a:lstStyle/>
        <a:p>
          <a:pPr rtl="0"/>
          <a:r>
            <a:rPr lang="it-IT" dirty="0" smtClean="0"/>
            <a:t>dispositivi di segnalazione e d'allarme</a:t>
          </a:r>
          <a:endParaRPr lang="it-IT" dirty="0"/>
        </a:p>
      </dgm:t>
    </dgm:pt>
    <dgm:pt modelId="{8AA9719E-F951-41A0-B8E4-B4DE41D697DC}" type="parTrans" cxnId="{72F20E60-F2BB-45F4-9657-A5181C21F912}">
      <dgm:prSet/>
      <dgm:spPr/>
      <dgm:t>
        <a:bodyPr/>
        <a:lstStyle/>
        <a:p>
          <a:endParaRPr lang="it-IT"/>
        </a:p>
      </dgm:t>
    </dgm:pt>
    <dgm:pt modelId="{7E1B25A2-6022-4974-B3DF-E6A3F3E38382}" type="sibTrans" cxnId="{72F20E60-F2BB-45F4-9657-A5181C21F912}">
      <dgm:prSet/>
      <dgm:spPr/>
      <dgm:t>
        <a:bodyPr/>
        <a:lstStyle/>
        <a:p>
          <a:endParaRPr lang="it-IT"/>
        </a:p>
      </dgm:t>
    </dgm:pt>
    <dgm:pt modelId="{32092991-2C00-41AB-B0C8-B508D0658557}">
      <dgm:prSet/>
      <dgm:spPr/>
      <dgm:t>
        <a:bodyPr/>
        <a:lstStyle/>
        <a:p>
          <a:pPr rtl="0"/>
          <a:r>
            <a:rPr lang="it-IT" dirty="0" smtClean="0"/>
            <a:t>evacuatori di fumo e calore</a:t>
          </a:r>
          <a:endParaRPr lang="it-IT" dirty="0"/>
        </a:p>
      </dgm:t>
    </dgm:pt>
    <dgm:pt modelId="{68832706-15E7-4596-8821-721B96255C0D}" type="parTrans" cxnId="{82060FC0-2A84-4163-A0CA-392BC065EACE}">
      <dgm:prSet/>
      <dgm:spPr/>
      <dgm:t>
        <a:bodyPr/>
        <a:lstStyle/>
        <a:p>
          <a:endParaRPr lang="it-IT"/>
        </a:p>
      </dgm:t>
    </dgm:pt>
    <dgm:pt modelId="{6E71DE27-AF32-42F9-9B71-17488BCA045B}" type="sibTrans" cxnId="{82060FC0-2A84-4163-A0CA-392BC065EACE}">
      <dgm:prSet/>
      <dgm:spPr/>
      <dgm:t>
        <a:bodyPr/>
        <a:lstStyle/>
        <a:p>
          <a:endParaRPr lang="it-IT"/>
        </a:p>
      </dgm:t>
    </dgm:pt>
    <dgm:pt modelId="{C2D6B165-6777-41C5-8BA8-CDA03B3677A6}" type="pres">
      <dgm:prSet presAssocID="{BE29653D-C5B9-4054-B514-C5518DECBF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936C7AD-90CC-496B-B3A9-53CB27F2F8E6}" type="pres">
      <dgm:prSet presAssocID="{E5136CF4-2180-493F-98C9-C7558B0C0B7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5A59CD-C7B6-44F7-8F9B-E92EF0CFE3A5}" type="pres">
      <dgm:prSet presAssocID="{E5136CF4-2180-493F-98C9-C7558B0C0B7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803E552-1A3A-41A8-8E15-091928A37DD5}" type="presOf" srcId="{D9FC4B42-2061-4C2F-8E1F-FF3257640280}" destId="{025A59CD-C7B6-44F7-8F9B-E92EF0CFE3A5}" srcOrd="0" destOrd="6" presId="urn:microsoft.com/office/officeart/2005/8/layout/vList2"/>
    <dgm:cxn modelId="{47151190-AC5C-4F8D-81BB-05915C5DE513}" type="presOf" srcId="{9A031F94-839E-4019-BAE5-8685B36D0193}" destId="{025A59CD-C7B6-44F7-8F9B-E92EF0CFE3A5}" srcOrd="0" destOrd="0" presId="urn:microsoft.com/office/officeart/2005/8/layout/vList2"/>
    <dgm:cxn modelId="{8D6D0EB9-7B3F-4198-93C5-0814B8888085}" srcId="{BE29653D-C5B9-4054-B514-C5518DECBF9D}" destId="{E5136CF4-2180-493F-98C9-C7558B0C0B7D}" srcOrd="0" destOrd="0" parTransId="{D31ED466-271A-4799-ACA4-AB756EF5694B}" sibTransId="{4AB4F29F-98F5-4AEF-94C3-20D6FB940F93}"/>
    <dgm:cxn modelId="{5400B023-8181-4486-A11E-0835A93740E6}" type="presOf" srcId="{2C8F2265-C2DD-4589-A6C6-32E3585345FF}" destId="{025A59CD-C7B6-44F7-8F9B-E92EF0CFE3A5}" srcOrd="0" destOrd="5" presId="urn:microsoft.com/office/officeart/2005/8/layout/vList2"/>
    <dgm:cxn modelId="{29608AD8-DA65-4E58-B95B-254E89998A05}" type="presOf" srcId="{BE29653D-C5B9-4054-B514-C5518DECBF9D}" destId="{C2D6B165-6777-41C5-8BA8-CDA03B3677A6}" srcOrd="0" destOrd="0" presId="urn:microsoft.com/office/officeart/2005/8/layout/vList2"/>
    <dgm:cxn modelId="{68DFF935-08D6-4778-BC85-B4D2D7629554}" type="presOf" srcId="{7F978F61-ED5A-4893-98AF-96939999C47B}" destId="{025A59CD-C7B6-44F7-8F9B-E92EF0CFE3A5}" srcOrd="0" destOrd="1" presId="urn:microsoft.com/office/officeart/2005/8/layout/vList2"/>
    <dgm:cxn modelId="{24389C53-7DA5-449D-9828-B3BB416A89A9}" srcId="{E5136CF4-2180-493F-98C9-C7558B0C0B7D}" destId="{50649FD9-D672-403B-A833-40889A06EA60}" srcOrd="4" destOrd="0" parTransId="{2DECFBAD-4B10-4DC3-A2CB-F37B91FFE048}" sibTransId="{4E3A5136-5A30-4E93-BBA2-890645FBBDBF}"/>
    <dgm:cxn modelId="{6DC0AEAA-A2B2-40A2-9161-9DE7E8A0AFBD}" srcId="{E5136CF4-2180-493F-98C9-C7558B0C0B7D}" destId="{9A031F94-839E-4019-BAE5-8685B36D0193}" srcOrd="0" destOrd="0" parTransId="{E0819D24-C326-4B67-9420-605A9A56B371}" sibTransId="{F3CAB8C1-D2AC-4DEE-A43E-3206D0F95D77}"/>
    <dgm:cxn modelId="{3E69B70C-7BE4-4580-8574-786698199C6F}" srcId="{E5136CF4-2180-493F-98C9-C7558B0C0B7D}" destId="{30E3A99A-D895-443A-9872-886BA404E273}" srcOrd="2" destOrd="0" parTransId="{640C9287-7460-4956-B131-71B9973FBFA8}" sibTransId="{BFCCEF10-44A5-412B-96C4-7CC99F38D679}"/>
    <dgm:cxn modelId="{82060FC0-2A84-4163-A0CA-392BC065EACE}" srcId="{E5136CF4-2180-493F-98C9-C7558B0C0B7D}" destId="{32092991-2C00-41AB-B0C8-B508D0658557}" srcOrd="7" destOrd="0" parTransId="{68832706-15E7-4596-8821-721B96255C0D}" sibTransId="{6E71DE27-AF32-42F9-9B71-17488BCA045B}"/>
    <dgm:cxn modelId="{D5BF1D84-25A2-437F-BFA8-4DFF15D0B153}" srcId="{E5136CF4-2180-493F-98C9-C7558B0C0B7D}" destId="{3559CD3B-8A7A-48FE-BA02-A41A20F2F81D}" srcOrd="3" destOrd="0" parTransId="{55C7A03A-F347-4253-9CC3-0317153A7E06}" sibTransId="{5ABD44F0-DE84-47C4-AAEA-935116877C17}"/>
    <dgm:cxn modelId="{19A27FBC-9048-42D1-AF77-C4A678053F23}" type="presOf" srcId="{3559CD3B-8A7A-48FE-BA02-A41A20F2F81D}" destId="{025A59CD-C7B6-44F7-8F9B-E92EF0CFE3A5}" srcOrd="0" destOrd="3" presId="urn:microsoft.com/office/officeart/2005/8/layout/vList2"/>
    <dgm:cxn modelId="{8843685E-D626-4361-8A80-B7689E383CA3}" type="presOf" srcId="{50649FD9-D672-403B-A833-40889A06EA60}" destId="{025A59CD-C7B6-44F7-8F9B-E92EF0CFE3A5}" srcOrd="0" destOrd="4" presId="urn:microsoft.com/office/officeart/2005/8/layout/vList2"/>
    <dgm:cxn modelId="{72F20E60-F2BB-45F4-9657-A5181C21F912}" srcId="{E5136CF4-2180-493F-98C9-C7558B0C0B7D}" destId="{D9FC4B42-2061-4C2F-8E1F-FF3257640280}" srcOrd="6" destOrd="0" parTransId="{8AA9719E-F951-41A0-B8E4-B4DE41D697DC}" sibTransId="{7E1B25A2-6022-4974-B3DF-E6A3F3E38382}"/>
    <dgm:cxn modelId="{F536BC64-7421-42C0-8751-D48B4E4FEE19}" srcId="{E5136CF4-2180-493F-98C9-C7558B0C0B7D}" destId="{7F978F61-ED5A-4893-98AF-96939999C47B}" srcOrd="1" destOrd="0" parTransId="{3BC2A690-570A-4FB2-A4AF-CBEEAEFA0218}" sibTransId="{75448617-50BE-4218-B61F-080592D8CF4E}"/>
    <dgm:cxn modelId="{0E7A2E95-9003-4921-8DFD-5895A71C8D6D}" srcId="{E5136CF4-2180-493F-98C9-C7558B0C0B7D}" destId="{2C8F2265-C2DD-4589-A6C6-32E3585345FF}" srcOrd="5" destOrd="0" parTransId="{CC370CBF-F491-43A9-8A1C-7318AA2B40D7}" sibTransId="{70941E6E-2C2F-4C5D-AB50-2D790A76432C}"/>
    <dgm:cxn modelId="{2D27B9F2-334D-4FF0-BBB9-3B1EC1AA64B5}" type="presOf" srcId="{30E3A99A-D895-443A-9872-886BA404E273}" destId="{025A59CD-C7B6-44F7-8F9B-E92EF0CFE3A5}" srcOrd="0" destOrd="2" presId="urn:microsoft.com/office/officeart/2005/8/layout/vList2"/>
    <dgm:cxn modelId="{C3E19189-F598-462A-8379-23A6BA07790D}" type="presOf" srcId="{32092991-2C00-41AB-B0C8-B508D0658557}" destId="{025A59CD-C7B6-44F7-8F9B-E92EF0CFE3A5}" srcOrd="0" destOrd="7" presId="urn:microsoft.com/office/officeart/2005/8/layout/vList2"/>
    <dgm:cxn modelId="{E3F2905A-B35E-470E-A873-6391054AC6D0}" type="presOf" srcId="{E5136CF4-2180-493F-98C9-C7558B0C0B7D}" destId="{4936C7AD-90CC-496B-B3A9-53CB27F2F8E6}" srcOrd="0" destOrd="0" presId="urn:microsoft.com/office/officeart/2005/8/layout/vList2"/>
    <dgm:cxn modelId="{2BFFB104-5F7F-4213-B78E-1BCB30116C46}" type="presParOf" srcId="{C2D6B165-6777-41C5-8BA8-CDA03B3677A6}" destId="{4936C7AD-90CC-496B-B3A9-53CB27F2F8E6}" srcOrd="0" destOrd="0" presId="urn:microsoft.com/office/officeart/2005/8/layout/vList2"/>
    <dgm:cxn modelId="{87C250D9-2EB0-4C2F-8B82-BA67242B332B}" type="presParOf" srcId="{C2D6B165-6777-41C5-8BA8-CDA03B3677A6}" destId="{025A59CD-C7B6-44F7-8F9B-E92EF0CFE3A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2A1C59-5FCA-48BF-A8F2-A5F86E62DCFF}" type="doc">
      <dgm:prSet loTypeId="urn:microsoft.com/office/officeart/2005/8/layout/vList4#4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2D4ED72A-55A5-4FDA-8C9E-958F13F557D4}">
      <dgm:prSet/>
      <dgm:spPr/>
      <dgm:t>
        <a:bodyPr/>
        <a:lstStyle/>
        <a:p>
          <a:pPr rtl="0"/>
          <a:r>
            <a:rPr lang="it-IT" dirty="0" smtClean="0"/>
            <a:t>PORTATILI</a:t>
          </a:r>
          <a:endParaRPr lang="it-IT" dirty="0"/>
        </a:p>
      </dgm:t>
    </dgm:pt>
    <dgm:pt modelId="{C7A64A82-7CD8-4E6E-A3AF-0D24F463A44C}" type="parTrans" cxnId="{3C8F2BD3-A0BE-496B-8A08-26FCFA725E42}">
      <dgm:prSet/>
      <dgm:spPr/>
      <dgm:t>
        <a:bodyPr/>
        <a:lstStyle/>
        <a:p>
          <a:endParaRPr lang="it-IT"/>
        </a:p>
      </dgm:t>
    </dgm:pt>
    <dgm:pt modelId="{0B7B15FE-BF53-4DE9-9B84-3B88AA9CF1D2}" type="sibTrans" cxnId="{3C8F2BD3-A0BE-496B-8A08-26FCFA725E42}">
      <dgm:prSet/>
      <dgm:spPr/>
      <dgm:t>
        <a:bodyPr/>
        <a:lstStyle/>
        <a:p>
          <a:endParaRPr lang="it-IT"/>
        </a:p>
      </dgm:t>
    </dgm:pt>
    <dgm:pt modelId="{143510C3-BAF4-4FA4-B0E8-1F4CE299B297}">
      <dgm:prSet/>
      <dgm:spPr/>
      <dgm:t>
        <a:bodyPr/>
        <a:lstStyle/>
        <a:p>
          <a:pPr rtl="0"/>
          <a:r>
            <a:rPr lang="it-IT" dirty="0" smtClean="0"/>
            <a:t>CARRELLATI</a:t>
          </a:r>
          <a:endParaRPr lang="it-IT" dirty="0"/>
        </a:p>
      </dgm:t>
    </dgm:pt>
    <dgm:pt modelId="{108B7424-3652-4CBF-A707-1A6BA9AA1F3E}" type="parTrans" cxnId="{6171CE25-C16B-4772-9975-2DCC8D6BE7BE}">
      <dgm:prSet/>
      <dgm:spPr/>
      <dgm:t>
        <a:bodyPr/>
        <a:lstStyle/>
        <a:p>
          <a:endParaRPr lang="it-IT"/>
        </a:p>
      </dgm:t>
    </dgm:pt>
    <dgm:pt modelId="{71435935-B592-432D-9918-77B9632EADA0}" type="sibTrans" cxnId="{6171CE25-C16B-4772-9975-2DCC8D6BE7BE}">
      <dgm:prSet/>
      <dgm:spPr/>
      <dgm:t>
        <a:bodyPr/>
        <a:lstStyle/>
        <a:p>
          <a:endParaRPr lang="it-IT"/>
        </a:p>
      </dgm:t>
    </dgm:pt>
    <dgm:pt modelId="{39DBA526-8428-48E1-8567-A286D92C8729}">
      <dgm:prSet/>
      <dgm:spPr/>
      <dgm:t>
        <a:bodyPr/>
        <a:lstStyle/>
        <a:p>
          <a:pPr rtl="0"/>
          <a:r>
            <a:rPr lang="it-IT" dirty="0" smtClean="0"/>
            <a:t>(con massa &gt; kg. 20)</a:t>
          </a:r>
          <a:endParaRPr lang="it-IT" dirty="0"/>
        </a:p>
      </dgm:t>
    </dgm:pt>
    <dgm:pt modelId="{307882C7-EC90-454E-9696-38BA4635AB99}" type="parTrans" cxnId="{D5F8C614-95A5-4AB3-B247-5771D6B1EB08}">
      <dgm:prSet/>
      <dgm:spPr/>
      <dgm:t>
        <a:bodyPr/>
        <a:lstStyle/>
        <a:p>
          <a:endParaRPr lang="it-IT"/>
        </a:p>
      </dgm:t>
    </dgm:pt>
    <dgm:pt modelId="{563937AE-1A11-49F0-9752-E22C4A49CF73}" type="sibTrans" cxnId="{D5F8C614-95A5-4AB3-B247-5771D6B1EB08}">
      <dgm:prSet/>
      <dgm:spPr/>
      <dgm:t>
        <a:bodyPr/>
        <a:lstStyle/>
        <a:p>
          <a:endParaRPr lang="it-IT"/>
        </a:p>
      </dgm:t>
    </dgm:pt>
    <dgm:pt modelId="{DCE933BE-8F1E-485A-ADF0-3627CCA579A8}" type="pres">
      <dgm:prSet presAssocID="{2A2A1C59-5FCA-48BF-A8F2-A5F86E62DCF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566AF35-6BFA-434B-B7B7-861F19B29294}" type="pres">
      <dgm:prSet presAssocID="{2D4ED72A-55A5-4FDA-8C9E-958F13F557D4}" presName="comp" presStyleCnt="0"/>
      <dgm:spPr/>
      <dgm:t>
        <a:bodyPr/>
        <a:lstStyle/>
        <a:p>
          <a:endParaRPr lang="it-IT"/>
        </a:p>
      </dgm:t>
    </dgm:pt>
    <dgm:pt modelId="{0D7578A2-1AF3-4E1E-9CAE-3B56FB01C8B2}" type="pres">
      <dgm:prSet presAssocID="{2D4ED72A-55A5-4FDA-8C9E-958F13F557D4}" presName="box" presStyleLbl="node1" presStyleIdx="0" presStyleCnt="2"/>
      <dgm:spPr/>
      <dgm:t>
        <a:bodyPr/>
        <a:lstStyle/>
        <a:p>
          <a:endParaRPr lang="it-IT"/>
        </a:p>
      </dgm:t>
    </dgm:pt>
    <dgm:pt modelId="{71A8C6F6-47ED-45C5-A9E6-1894CC52B73E}" type="pres">
      <dgm:prSet presAssocID="{2D4ED72A-55A5-4FDA-8C9E-958F13F557D4}" presName="img" presStyleLbl="fgImgPlace1" presStyleIdx="0" presStyleCnt="2" custScaleX="1257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3CA0028F-DA0A-4C0C-9446-C78B2370FD84}" type="pres">
      <dgm:prSet presAssocID="{2D4ED72A-55A5-4FDA-8C9E-958F13F557D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AC698D-4551-4394-96B7-54F64FD0F96E}" type="pres">
      <dgm:prSet presAssocID="{0B7B15FE-BF53-4DE9-9B84-3B88AA9CF1D2}" presName="spacer" presStyleCnt="0"/>
      <dgm:spPr/>
      <dgm:t>
        <a:bodyPr/>
        <a:lstStyle/>
        <a:p>
          <a:endParaRPr lang="it-IT"/>
        </a:p>
      </dgm:t>
    </dgm:pt>
    <dgm:pt modelId="{00365550-74EF-4225-9876-6DA9D73A2AD9}" type="pres">
      <dgm:prSet presAssocID="{143510C3-BAF4-4FA4-B0E8-1F4CE299B297}" presName="comp" presStyleCnt="0"/>
      <dgm:spPr/>
      <dgm:t>
        <a:bodyPr/>
        <a:lstStyle/>
        <a:p>
          <a:endParaRPr lang="it-IT"/>
        </a:p>
      </dgm:t>
    </dgm:pt>
    <dgm:pt modelId="{41B6CF92-7F9A-436A-BCE7-1BBEF07ED2E9}" type="pres">
      <dgm:prSet presAssocID="{143510C3-BAF4-4FA4-B0E8-1F4CE299B297}" presName="box" presStyleLbl="node1" presStyleIdx="1" presStyleCnt="2"/>
      <dgm:spPr/>
      <dgm:t>
        <a:bodyPr/>
        <a:lstStyle/>
        <a:p>
          <a:endParaRPr lang="it-IT"/>
        </a:p>
      </dgm:t>
    </dgm:pt>
    <dgm:pt modelId="{4F597DD0-1356-434F-8878-FBF21EE5F907}" type="pres">
      <dgm:prSet presAssocID="{143510C3-BAF4-4FA4-B0E8-1F4CE299B297}" presName="img" presStyleLbl="fgImgPlace1" presStyleIdx="1" presStyleCnt="2" custScaleX="11572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2D010B84-6DDC-4CBF-B105-E4E12DB8F8C5}" type="pres">
      <dgm:prSet presAssocID="{143510C3-BAF4-4FA4-B0E8-1F4CE299B29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3CB9955-8485-4A0A-B09D-7043FAC1F9AC}" type="presOf" srcId="{2D4ED72A-55A5-4FDA-8C9E-958F13F557D4}" destId="{3CA0028F-DA0A-4C0C-9446-C78B2370FD84}" srcOrd="1" destOrd="0" presId="urn:microsoft.com/office/officeart/2005/8/layout/vList4#4"/>
    <dgm:cxn modelId="{3D2A41DC-CAAC-4B00-BD0F-0BA8D53B7878}" type="presOf" srcId="{2A2A1C59-5FCA-48BF-A8F2-A5F86E62DCFF}" destId="{DCE933BE-8F1E-485A-ADF0-3627CCA579A8}" srcOrd="0" destOrd="0" presId="urn:microsoft.com/office/officeart/2005/8/layout/vList4#4"/>
    <dgm:cxn modelId="{E9E181F7-577A-4297-8EB6-CBE98208335D}" type="presOf" srcId="{39DBA526-8428-48E1-8567-A286D92C8729}" destId="{2D010B84-6DDC-4CBF-B105-E4E12DB8F8C5}" srcOrd="1" destOrd="1" presId="urn:microsoft.com/office/officeart/2005/8/layout/vList4#4"/>
    <dgm:cxn modelId="{3C8F2BD3-A0BE-496B-8A08-26FCFA725E42}" srcId="{2A2A1C59-5FCA-48BF-A8F2-A5F86E62DCFF}" destId="{2D4ED72A-55A5-4FDA-8C9E-958F13F557D4}" srcOrd="0" destOrd="0" parTransId="{C7A64A82-7CD8-4E6E-A3AF-0D24F463A44C}" sibTransId="{0B7B15FE-BF53-4DE9-9B84-3B88AA9CF1D2}"/>
    <dgm:cxn modelId="{245AC363-EA4B-4384-9833-B79EE5729C24}" type="presOf" srcId="{39DBA526-8428-48E1-8567-A286D92C8729}" destId="{41B6CF92-7F9A-436A-BCE7-1BBEF07ED2E9}" srcOrd="0" destOrd="1" presId="urn:microsoft.com/office/officeart/2005/8/layout/vList4#4"/>
    <dgm:cxn modelId="{2B745C95-51AC-4A16-A08D-7AB3170731B2}" type="presOf" srcId="{2D4ED72A-55A5-4FDA-8C9E-958F13F557D4}" destId="{0D7578A2-1AF3-4E1E-9CAE-3B56FB01C8B2}" srcOrd="0" destOrd="0" presId="urn:microsoft.com/office/officeart/2005/8/layout/vList4#4"/>
    <dgm:cxn modelId="{4BE4E75C-4947-4EE7-BF34-404B303DAF8F}" type="presOf" srcId="{143510C3-BAF4-4FA4-B0E8-1F4CE299B297}" destId="{41B6CF92-7F9A-436A-BCE7-1BBEF07ED2E9}" srcOrd="0" destOrd="0" presId="urn:microsoft.com/office/officeart/2005/8/layout/vList4#4"/>
    <dgm:cxn modelId="{6171CE25-C16B-4772-9975-2DCC8D6BE7BE}" srcId="{2A2A1C59-5FCA-48BF-A8F2-A5F86E62DCFF}" destId="{143510C3-BAF4-4FA4-B0E8-1F4CE299B297}" srcOrd="1" destOrd="0" parTransId="{108B7424-3652-4CBF-A707-1A6BA9AA1F3E}" sibTransId="{71435935-B592-432D-9918-77B9632EADA0}"/>
    <dgm:cxn modelId="{9E6FEBB9-522A-4AC7-8C50-6C9E9FB048A8}" type="presOf" srcId="{143510C3-BAF4-4FA4-B0E8-1F4CE299B297}" destId="{2D010B84-6DDC-4CBF-B105-E4E12DB8F8C5}" srcOrd="1" destOrd="0" presId="urn:microsoft.com/office/officeart/2005/8/layout/vList4#4"/>
    <dgm:cxn modelId="{D5F8C614-95A5-4AB3-B247-5771D6B1EB08}" srcId="{143510C3-BAF4-4FA4-B0E8-1F4CE299B297}" destId="{39DBA526-8428-48E1-8567-A286D92C8729}" srcOrd="0" destOrd="0" parTransId="{307882C7-EC90-454E-9696-38BA4635AB99}" sibTransId="{563937AE-1A11-49F0-9752-E22C4A49CF73}"/>
    <dgm:cxn modelId="{330B83DB-24EC-4C24-B5B6-2152B1DB8F00}" type="presParOf" srcId="{DCE933BE-8F1E-485A-ADF0-3627CCA579A8}" destId="{C566AF35-6BFA-434B-B7B7-861F19B29294}" srcOrd="0" destOrd="0" presId="urn:microsoft.com/office/officeart/2005/8/layout/vList4#4"/>
    <dgm:cxn modelId="{1A01D60F-1C21-42E6-94E9-0E2BE568DC0F}" type="presParOf" srcId="{C566AF35-6BFA-434B-B7B7-861F19B29294}" destId="{0D7578A2-1AF3-4E1E-9CAE-3B56FB01C8B2}" srcOrd="0" destOrd="0" presId="urn:microsoft.com/office/officeart/2005/8/layout/vList4#4"/>
    <dgm:cxn modelId="{D0C8C3A1-E4C5-46DF-A120-54C8115CE39F}" type="presParOf" srcId="{C566AF35-6BFA-434B-B7B7-861F19B29294}" destId="{71A8C6F6-47ED-45C5-A9E6-1894CC52B73E}" srcOrd="1" destOrd="0" presId="urn:microsoft.com/office/officeart/2005/8/layout/vList4#4"/>
    <dgm:cxn modelId="{58221D12-C039-469C-BB5C-4C6EA0E991ED}" type="presParOf" srcId="{C566AF35-6BFA-434B-B7B7-861F19B29294}" destId="{3CA0028F-DA0A-4C0C-9446-C78B2370FD84}" srcOrd="2" destOrd="0" presId="urn:microsoft.com/office/officeart/2005/8/layout/vList4#4"/>
    <dgm:cxn modelId="{96080937-5A90-4883-B991-490595221067}" type="presParOf" srcId="{DCE933BE-8F1E-485A-ADF0-3627CCA579A8}" destId="{72AC698D-4551-4394-96B7-54F64FD0F96E}" srcOrd="1" destOrd="0" presId="urn:microsoft.com/office/officeart/2005/8/layout/vList4#4"/>
    <dgm:cxn modelId="{1724068F-B4A3-4035-99F8-E3E110B1CDF5}" type="presParOf" srcId="{DCE933BE-8F1E-485A-ADF0-3627CCA579A8}" destId="{00365550-74EF-4225-9876-6DA9D73A2AD9}" srcOrd="2" destOrd="0" presId="urn:microsoft.com/office/officeart/2005/8/layout/vList4#4"/>
    <dgm:cxn modelId="{F1C7A6B7-8A8D-4960-9199-780E5094BD3D}" type="presParOf" srcId="{00365550-74EF-4225-9876-6DA9D73A2AD9}" destId="{41B6CF92-7F9A-436A-BCE7-1BBEF07ED2E9}" srcOrd="0" destOrd="0" presId="urn:microsoft.com/office/officeart/2005/8/layout/vList4#4"/>
    <dgm:cxn modelId="{9746D7CD-2174-4EE1-B85A-2905E8737A73}" type="presParOf" srcId="{00365550-74EF-4225-9876-6DA9D73A2AD9}" destId="{4F597DD0-1356-434F-8878-FBF21EE5F907}" srcOrd="1" destOrd="0" presId="urn:microsoft.com/office/officeart/2005/8/layout/vList4#4"/>
    <dgm:cxn modelId="{6379224C-47CD-4DA8-9939-5095445CAFC7}" type="presParOf" srcId="{00365550-74EF-4225-9876-6DA9D73A2AD9}" destId="{2D010B84-6DDC-4CBF-B105-E4E12DB8F8C5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2A1C59-5FCA-48BF-A8F2-A5F86E62DCFF}" type="doc">
      <dgm:prSet loTypeId="urn:microsoft.com/office/officeart/2005/8/layout/vList4#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2D4ED72A-55A5-4FDA-8C9E-958F13F557D4}">
      <dgm:prSet/>
      <dgm:spPr/>
      <dgm:t>
        <a:bodyPr/>
        <a:lstStyle/>
        <a:p>
          <a:pPr rtl="0"/>
          <a:r>
            <a:rPr lang="it-IT" dirty="0" smtClean="0"/>
            <a:t>IDRANTE</a:t>
          </a:r>
          <a:endParaRPr lang="it-IT" dirty="0"/>
        </a:p>
      </dgm:t>
    </dgm:pt>
    <dgm:pt modelId="{C7A64A82-7CD8-4E6E-A3AF-0D24F463A44C}" type="parTrans" cxnId="{3C8F2BD3-A0BE-496B-8A08-26FCFA725E42}">
      <dgm:prSet/>
      <dgm:spPr/>
      <dgm:t>
        <a:bodyPr/>
        <a:lstStyle/>
        <a:p>
          <a:endParaRPr lang="it-IT"/>
        </a:p>
      </dgm:t>
    </dgm:pt>
    <dgm:pt modelId="{0B7B15FE-BF53-4DE9-9B84-3B88AA9CF1D2}" type="sibTrans" cxnId="{3C8F2BD3-A0BE-496B-8A08-26FCFA725E42}">
      <dgm:prSet/>
      <dgm:spPr/>
      <dgm:t>
        <a:bodyPr/>
        <a:lstStyle/>
        <a:p>
          <a:endParaRPr lang="it-IT"/>
        </a:p>
      </dgm:t>
    </dgm:pt>
    <dgm:pt modelId="{143510C3-BAF4-4FA4-B0E8-1F4CE299B297}">
      <dgm:prSet/>
      <dgm:spPr/>
      <dgm:t>
        <a:bodyPr/>
        <a:lstStyle/>
        <a:p>
          <a:pPr rtl="0"/>
          <a:r>
            <a:rPr lang="it-IT" dirty="0" smtClean="0"/>
            <a:t>NASPO</a:t>
          </a:r>
          <a:endParaRPr lang="it-IT" dirty="0"/>
        </a:p>
      </dgm:t>
    </dgm:pt>
    <dgm:pt modelId="{108B7424-3652-4CBF-A707-1A6BA9AA1F3E}" type="parTrans" cxnId="{6171CE25-C16B-4772-9975-2DCC8D6BE7BE}">
      <dgm:prSet/>
      <dgm:spPr/>
      <dgm:t>
        <a:bodyPr/>
        <a:lstStyle/>
        <a:p>
          <a:endParaRPr lang="it-IT"/>
        </a:p>
      </dgm:t>
    </dgm:pt>
    <dgm:pt modelId="{71435935-B592-432D-9918-77B9632EADA0}" type="sibTrans" cxnId="{6171CE25-C16B-4772-9975-2DCC8D6BE7BE}">
      <dgm:prSet/>
      <dgm:spPr/>
      <dgm:t>
        <a:bodyPr/>
        <a:lstStyle/>
        <a:p>
          <a:endParaRPr lang="it-IT"/>
        </a:p>
      </dgm:t>
    </dgm:pt>
    <dgm:pt modelId="{39DBA526-8428-48E1-8567-A286D92C8729}">
      <dgm:prSet/>
      <dgm:spPr/>
      <dgm:t>
        <a:bodyPr/>
        <a:lstStyle/>
        <a:p>
          <a:pPr rtl="0"/>
          <a:r>
            <a:rPr lang="it-IT" dirty="0" smtClean="0"/>
            <a:t>(con massa &gt; kg. 20)</a:t>
          </a:r>
          <a:endParaRPr lang="it-IT" dirty="0"/>
        </a:p>
      </dgm:t>
    </dgm:pt>
    <dgm:pt modelId="{307882C7-EC90-454E-9696-38BA4635AB99}" type="parTrans" cxnId="{D5F8C614-95A5-4AB3-B247-5771D6B1EB08}">
      <dgm:prSet/>
      <dgm:spPr/>
      <dgm:t>
        <a:bodyPr/>
        <a:lstStyle/>
        <a:p>
          <a:endParaRPr lang="it-IT"/>
        </a:p>
      </dgm:t>
    </dgm:pt>
    <dgm:pt modelId="{563937AE-1A11-49F0-9752-E22C4A49CF73}" type="sibTrans" cxnId="{D5F8C614-95A5-4AB3-B247-5771D6B1EB08}">
      <dgm:prSet/>
      <dgm:spPr/>
      <dgm:t>
        <a:bodyPr/>
        <a:lstStyle/>
        <a:p>
          <a:endParaRPr lang="it-IT"/>
        </a:p>
      </dgm:t>
    </dgm:pt>
    <dgm:pt modelId="{DCE933BE-8F1E-485A-ADF0-3627CCA579A8}" type="pres">
      <dgm:prSet presAssocID="{2A2A1C59-5FCA-48BF-A8F2-A5F86E62DCF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566AF35-6BFA-434B-B7B7-861F19B29294}" type="pres">
      <dgm:prSet presAssocID="{2D4ED72A-55A5-4FDA-8C9E-958F13F557D4}" presName="comp" presStyleCnt="0"/>
      <dgm:spPr/>
      <dgm:t>
        <a:bodyPr/>
        <a:lstStyle/>
        <a:p>
          <a:endParaRPr lang="it-IT"/>
        </a:p>
      </dgm:t>
    </dgm:pt>
    <dgm:pt modelId="{0D7578A2-1AF3-4E1E-9CAE-3B56FB01C8B2}" type="pres">
      <dgm:prSet presAssocID="{2D4ED72A-55A5-4FDA-8C9E-958F13F557D4}" presName="box" presStyleLbl="node1" presStyleIdx="0" presStyleCnt="2"/>
      <dgm:spPr/>
      <dgm:t>
        <a:bodyPr/>
        <a:lstStyle/>
        <a:p>
          <a:endParaRPr lang="it-IT"/>
        </a:p>
      </dgm:t>
    </dgm:pt>
    <dgm:pt modelId="{71A8C6F6-47ED-45C5-A9E6-1894CC52B73E}" type="pres">
      <dgm:prSet presAssocID="{2D4ED72A-55A5-4FDA-8C9E-958F13F557D4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3CA0028F-DA0A-4C0C-9446-C78B2370FD84}" type="pres">
      <dgm:prSet presAssocID="{2D4ED72A-55A5-4FDA-8C9E-958F13F557D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AC698D-4551-4394-96B7-54F64FD0F96E}" type="pres">
      <dgm:prSet presAssocID="{0B7B15FE-BF53-4DE9-9B84-3B88AA9CF1D2}" presName="spacer" presStyleCnt="0"/>
      <dgm:spPr/>
      <dgm:t>
        <a:bodyPr/>
        <a:lstStyle/>
        <a:p>
          <a:endParaRPr lang="it-IT"/>
        </a:p>
      </dgm:t>
    </dgm:pt>
    <dgm:pt modelId="{00365550-74EF-4225-9876-6DA9D73A2AD9}" type="pres">
      <dgm:prSet presAssocID="{143510C3-BAF4-4FA4-B0E8-1F4CE299B297}" presName="comp" presStyleCnt="0"/>
      <dgm:spPr/>
      <dgm:t>
        <a:bodyPr/>
        <a:lstStyle/>
        <a:p>
          <a:endParaRPr lang="it-IT"/>
        </a:p>
      </dgm:t>
    </dgm:pt>
    <dgm:pt modelId="{41B6CF92-7F9A-436A-BCE7-1BBEF07ED2E9}" type="pres">
      <dgm:prSet presAssocID="{143510C3-BAF4-4FA4-B0E8-1F4CE299B297}" presName="box" presStyleLbl="node1" presStyleIdx="1" presStyleCnt="2"/>
      <dgm:spPr/>
      <dgm:t>
        <a:bodyPr/>
        <a:lstStyle/>
        <a:p>
          <a:endParaRPr lang="it-IT"/>
        </a:p>
      </dgm:t>
    </dgm:pt>
    <dgm:pt modelId="{4F597DD0-1356-434F-8878-FBF21EE5F907}" type="pres">
      <dgm:prSet presAssocID="{143510C3-BAF4-4FA4-B0E8-1F4CE299B297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2D010B84-6DDC-4CBF-B105-E4E12DB8F8C5}" type="pres">
      <dgm:prSet presAssocID="{143510C3-BAF4-4FA4-B0E8-1F4CE299B29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4FB0D28-C284-4E1A-9201-ACDD6B7862E4}" type="presOf" srcId="{2D4ED72A-55A5-4FDA-8C9E-958F13F557D4}" destId="{3CA0028F-DA0A-4C0C-9446-C78B2370FD84}" srcOrd="1" destOrd="0" presId="urn:microsoft.com/office/officeart/2005/8/layout/vList4#5"/>
    <dgm:cxn modelId="{3C8F2BD3-A0BE-496B-8A08-26FCFA725E42}" srcId="{2A2A1C59-5FCA-48BF-A8F2-A5F86E62DCFF}" destId="{2D4ED72A-55A5-4FDA-8C9E-958F13F557D4}" srcOrd="0" destOrd="0" parTransId="{C7A64A82-7CD8-4E6E-A3AF-0D24F463A44C}" sibTransId="{0B7B15FE-BF53-4DE9-9B84-3B88AA9CF1D2}"/>
    <dgm:cxn modelId="{F9274C70-CF1A-4107-A93E-A795807ACE5F}" type="presOf" srcId="{39DBA526-8428-48E1-8567-A286D92C8729}" destId="{2D010B84-6DDC-4CBF-B105-E4E12DB8F8C5}" srcOrd="1" destOrd="1" presId="urn:microsoft.com/office/officeart/2005/8/layout/vList4#5"/>
    <dgm:cxn modelId="{682E6B91-46EE-4461-BA2E-67C188D22C75}" type="presOf" srcId="{2A2A1C59-5FCA-48BF-A8F2-A5F86E62DCFF}" destId="{DCE933BE-8F1E-485A-ADF0-3627CCA579A8}" srcOrd="0" destOrd="0" presId="urn:microsoft.com/office/officeart/2005/8/layout/vList4#5"/>
    <dgm:cxn modelId="{64BA4886-9E10-4360-9BAA-46205A0F1844}" type="presOf" srcId="{143510C3-BAF4-4FA4-B0E8-1F4CE299B297}" destId="{41B6CF92-7F9A-436A-BCE7-1BBEF07ED2E9}" srcOrd="0" destOrd="0" presId="urn:microsoft.com/office/officeart/2005/8/layout/vList4#5"/>
    <dgm:cxn modelId="{864967D2-6954-4933-BC62-9F36AA476E10}" type="presOf" srcId="{39DBA526-8428-48E1-8567-A286D92C8729}" destId="{41B6CF92-7F9A-436A-BCE7-1BBEF07ED2E9}" srcOrd="0" destOrd="1" presId="urn:microsoft.com/office/officeart/2005/8/layout/vList4#5"/>
    <dgm:cxn modelId="{6171CE25-C16B-4772-9975-2DCC8D6BE7BE}" srcId="{2A2A1C59-5FCA-48BF-A8F2-A5F86E62DCFF}" destId="{143510C3-BAF4-4FA4-B0E8-1F4CE299B297}" srcOrd="1" destOrd="0" parTransId="{108B7424-3652-4CBF-A707-1A6BA9AA1F3E}" sibTransId="{71435935-B592-432D-9918-77B9632EADA0}"/>
    <dgm:cxn modelId="{EF954AA3-BEBB-46EA-83FA-4EF0D95B1EDA}" type="presOf" srcId="{2D4ED72A-55A5-4FDA-8C9E-958F13F557D4}" destId="{0D7578A2-1AF3-4E1E-9CAE-3B56FB01C8B2}" srcOrd="0" destOrd="0" presId="urn:microsoft.com/office/officeart/2005/8/layout/vList4#5"/>
    <dgm:cxn modelId="{D5F8C614-95A5-4AB3-B247-5771D6B1EB08}" srcId="{143510C3-BAF4-4FA4-B0E8-1F4CE299B297}" destId="{39DBA526-8428-48E1-8567-A286D92C8729}" srcOrd="0" destOrd="0" parTransId="{307882C7-EC90-454E-9696-38BA4635AB99}" sibTransId="{563937AE-1A11-49F0-9752-E22C4A49CF73}"/>
    <dgm:cxn modelId="{27612EEA-5DAF-4BB6-947F-0C062D7A2507}" type="presOf" srcId="{143510C3-BAF4-4FA4-B0E8-1F4CE299B297}" destId="{2D010B84-6DDC-4CBF-B105-E4E12DB8F8C5}" srcOrd="1" destOrd="0" presId="urn:microsoft.com/office/officeart/2005/8/layout/vList4#5"/>
    <dgm:cxn modelId="{C64063F0-04F0-40B3-8F97-E80C4B070082}" type="presParOf" srcId="{DCE933BE-8F1E-485A-ADF0-3627CCA579A8}" destId="{C566AF35-6BFA-434B-B7B7-861F19B29294}" srcOrd="0" destOrd="0" presId="urn:microsoft.com/office/officeart/2005/8/layout/vList4#5"/>
    <dgm:cxn modelId="{879442A1-9630-47A8-92BB-DFE8C4B790BC}" type="presParOf" srcId="{C566AF35-6BFA-434B-B7B7-861F19B29294}" destId="{0D7578A2-1AF3-4E1E-9CAE-3B56FB01C8B2}" srcOrd="0" destOrd="0" presId="urn:microsoft.com/office/officeart/2005/8/layout/vList4#5"/>
    <dgm:cxn modelId="{143482E4-EB54-497A-84C9-440617E23343}" type="presParOf" srcId="{C566AF35-6BFA-434B-B7B7-861F19B29294}" destId="{71A8C6F6-47ED-45C5-A9E6-1894CC52B73E}" srcOrd="1" destOrd="0" presId="urn:microsoft.com/office/officeart/2005/8/layout/vList4#5"/>
    <dgm:cxn modelId="{2620F79A-4B40-46E9-A898-77E86CE46143}" type="presParOf" srcId="{C566AF35-6BFA-434B-B7B7-861F19B29294}" destId="{3CA0028F-DA0A-4C0C-9446-C78B2370FD84}" srcOrd="2" destOrd="0" presId="urn:microsoft.com/office/officeart/2005/8/layout/vList4#5"/>
    <dgm:cxn modelId="{D622224A-B806-4DE0-BC84-A056172B79BA}" type="presParOf" srcId="{DCE933BE-8F1E-485A-ADF0-3627CCA579A8}" destId="{72AC698D-4551-4394-96B7-54F64FD0F96E}" srcOrd="1" destOrd="0" presId="urn:microsoft.com/office/officeart/2005/8/layout/vList4#5"/>
    <dgm:cxn modelId="{C48A669E-0306-4584-93D1-882B9B478145}" type="presParOf" srcId="{DCE933BE-8F1E-485A-ADF0-3627CCA579A8}" destId="{00365550-74EF-4225-9876-6DA9D73A2AD9}" srcOrd="2" destOrd="0" presId="urn:microsoft.com/office/officeart/2005/8/layout/vList4#5"/>
    <dgm:cxn modelId="{32AFA281-C44D-41F1-AB61-2EE5BD77C67C}" type="presParOf" srcId="{00365550-74EF-4225-9876-6DA9D73A2AD9}" destId="{41B6CF92-7F9A-436A-BCE7-1BBEF07ED2E9}" srcOrd="0" destOrd="0" presId="urn:microsoft.com/office/officeart/2005/8/layout/vList4#5"/>
    <dgm:cxn modelId="{DBAFA57D-C129-4C30-8B2B-BCAA991FE210}" type="presParOf" srcId="{00365550-74EF-4225-9876-6DA9D73A2AD9}" destId="{4F597DD0-1356-434F-8878-FBF21EE5F907}" srcOrd="1" destOrd="0" presId="urn:microsoft.com/office/officeart/2005/8/layout/vList4#5"/>
    <dgm:cxn modelId="{25994320-4F48-49DF-B76B-B569E21F112A}" type="presParOf" srcId="{00365550-74EF-4225-9876-6DA9D73A2AD9}" destId="{2D010B84-6DDC-4CBF-B105-E4E12DB8F8C5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CC1104-413A-4E60-B58C-36E4B61EA8EA}" type="doc">
      <dgm:prSet loTypeId="urn:microsoft.com/office/officeart/2005/8/layout/vList4#6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5D6F326C-E672-4636-BF66-31BE5043D4D6}">
      <dgm:prSet/>
      <dgm:spPr/>
      <dgm:t>
        <a:bodyPr/>
        <a:lstStyle/>
        <a:p>
          <a:pPr rtl="0"/>
          <a:r>
            <a:rPr lang="it-IT" dirty="0" smtClean="0"/>
            <a:t>A – fuochi di materie </a:t>
          </a:r>
          <a:r>
            <a:rPr lang="it-IT" b="1" dirty="0" smtClean="0"/>
            <a:t>solide</a:t>
          </a:r>
          <a:r>
            <a:rPr lang="it-IT" dirty="0" smtClean="0"/>
            <a:t>, generalmente di natura organica, la cui combustione normalmente avviene con produzione di braci (legno, carbone, carta, tessuto, gomma, etc.).</a:t>
          </a:r>
          <a:endParaRPr lang="it-IT" dirty="0"/>
        </a:p>
      </dgm:t>
    </dgm:pt>
    <dgm:pt modelId="{FE379C44-ACA3-4F5F-892A-BFBB4C13C921}" type="parTrans" cxnId="{0A38AAEC-94C2-485D-AC28-FFB41488661A}">
      <dgm:prSet/>
      <dgm:spPr/>
      <dgm:t>
        <a:bodyPr/>
        <a:lstStyle/>
        <a:p>
          <a:endParaRPr lang="it-IT"/>
        </a:p>
      </dgm:t>
    </dgm:pt>
    <dgm:pt modelId="{417646E9-E620-4317-AB5C-9E0FDA81F61D}" type="sibTrans" cxnId="{0A38AAEC-94C2-485D-AC28-FFB41488661A}">
      <dgm:prSet/>
      <dgm:spPr/>
      <dgm:t>
        <a:bodyPr/>
        <a:lstStyle/>
        <a:p>
          <a:endParaRPr lang="it-IT"/>
        </a:p>
      </dgm:t>
    </dgm:pt>
    <dgm:pt modelId="{84992AEE-A919-4C37-9B85-BF136DA60A5E}">
      <dgm:prSet/>
      <dgm:spPr/>
      <dgm:t>
        <a:bodyPr/>
        <a:lstStyle/>
        <a:p>
          <a:pPr rtl="0"/>
          <a:r>
            <a:rPr lang="it-IT" dirty="0" smtClean="0"/>
            <a:t>C – fuochi di </a:t>
          </a:r>
          <a:r>
            <a:rPr lang="it-IT" b="1" dirty="0" smtClean="0"/>
            <a:t>gas </a:t>
          </a:r>
          <a:r>
            <a:rPr lang="it-IT" dirty="0" smtClean="0"/>
            <a:t>(metano, propano, GPL, acetilene, idrogeno etc.).</a:t>
          </a:r>
          <a:endParaRPr lang="it-IT" dirty="0"/>
        </a:p>
      </dgm:t>
    </dgm:pt>
    <dgm:pt modelId="{44357B12-23BA-46AC-868C-CEE6417485AE}" type="parTrans" cxnId="{5AEB119A-30AF-4817-B2AC-26162C7B6016}">
      <dgm:prSet/>
      <dgm:spPr/>
      <dgm:t>
        <a:bodyPr/>
        <a:lstStyle/>
        <a:p>
          <a:endParaRPr lang="it-IT"/>
        </a:p>
      </dgm:t>
    </dgm:pt>
    <dgm:pt modelId="{8EEA72B5-468A-487C-B0BC-0569D2042C53}" type="sibTrans" cxnId="{5AEB119A-30AF-4817-B2AC-26162C7B6016}">
      <dgm:prSet/>
      <dgm:spPr/>
      <dgm:t>
        <a:bodyPr/>
        <a:lstStyle/>
        <a:p>
          <a:endParaRPr lang="it-IT"/>
        </a:p>
      </dgm:t>
    </dgm:pt>
    <dgm:pt modelId="{20CF8A6A-5B0C-47A6-BAB8-C76E932231A9}">
      <dgm:prSet/>
      <dgm:spPr/>
      <dgm:t>
        <a:bodyPr/>
        <a:lstStyle/>
        <a:p>
          <a:pPr rtl="0"/>
          <a:r>
            <a:rPr lang="it-IT" dirty="0" smtClean="0"/>
            <a:t>D – fuochi di metalli e </a:t>
          </a:r>
          <a:r>
            <a:rPr lang="it-IT" b="1" dirty="0" smtClean="0"/>
            <a:t>sostanze chimiche</a:t>
          </a:r>
          <a:r>
            <a:rPr lang="it-IT" dirty="0" smtClean="0"/>
            <a:t> (alluminio, magnesio, sodio, potassio, calcio etc.) – in polveri finemente suddivise.</a:t>
          </a:r>
          <a:endParaRPr lang="it-IT" dirty="0"/>
        </a:p>
      </dgm:t>
    </dgm:pt>
    <dgm:pt modelId="{E4A67A4D-A881-4E91-B4B7-A270F38A6843}" type="parTrans" cxnId="{88533695-66C1-490D-A19E-0C8F90F09C5B}">
      <dgm:prSet/>
      <dgm:spPr/>
      <dgm:t>
        <a:bodyPr/>
        <a:lstStyle/>
        <a:p>
          <a:endParaRPr lang="it-IT"/>
        </a:p>
      </dgm:t>
    </dgm:pt>
    <dgm:pt modelId="{FE62406F-E447-4DCE-B979-22C5EDB3A4AC}" type="sibTrans" cxnId="{88533695-66C1-490D-A19E-0C8F90F09C5B}">
      <dgm:prSet/>
      <dgm:spPr/>
      <dgm:t>
        <a:bodyPr/>
        <a:lstStyle/>
        <a:p>
          <a:endParaRPr lang="it-IT"/>
        </a:p>
      </dgm:t>
    </dgm:pt>
    <dgm:pt modelId="{D6D140E0-8A40-4C57-8F22-6FBA07073B6C}">
      <dgm:prSet/>
      <dgm:spPr/>
      <dgm:t>
        <a:bodyPr/>
        <a:lstStyle/>
        <a:p>
          <a:r>
            <a:rPr lang="it-IT" dirty="0" smtClean="0"/>
            <a:t>B – fuochi di </a:t>
          </a:r>
          <a:r>
            <a:rPr lang="it-IT" b="1" dirty="0" smtClean="0"/>
            <a:t>liquidi</a:t>
          </a:r>
          <a:r>
            <a:rPr lang="it-IT" dirty="0" smtClean="0"/>
            <a:t> o di solidi che possono liquefare (petrolio, olio combustibile, benzina, alcool etc.).</a:t>
          </a:r>
          <a:endParaRPr lang="it-IT" dirty="0"/>
        </a:p>
      </dgm:t>
    </dgm:pt>
    <dgm:pt modelId="{495D3240-3599-4144-9EE0-4FA58EAA31D2}" type="parTrans" cxnId="{F8FB9FFE-CCEC-43BE-90DC-FF4C3A29E991}">
      <dgm:prSet/>
      <dgm:spPr/>
      <dgm:t>
        <a:bodyPr/>
        <a:lstStyle/>
        <a:p>
          <a:endParaRPr lang="it-IT"/>
        </a:p>
      </dgm:t>
    </dgm:pt>
    <dgm:pt modelId="{87929A60-AB95-43B2-8255-06EC2F61B8F5}" type="sibTrans" cxnId="{F8FB9FFE-CCEC-43BE-90DC-FF4C3A29E991}">
      <dgm:prSet/>
      <dgm:spPr/>
      <dgm:t>
        <a:bodyPr/>
        <a:lstStyle/>
        <a:p>
          <a:endParaRPr lang="it-IT"/>
        </a:p>
      </dgm:t>
    </dgm:pt>
    <dgm:pt modelId="{BF2A1075-9FA1-4816-995C-E84EBB2FFD0F}" type="pres">
      <dgm:prSet presAssocID="{FACC1104-413A-4E60-B58C-36E4B61EA8E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98D815B-A7D8-4C1C-851E-E8EDDBFEC94E}" type="pres">
      <dgm:prSet presAssocID="{5D6F326C-E672-4636-BF66-31BE5043D4D6}" presName="comp" presStyleCnt="0"/>
      <dgm:spPr/>
      <dgm:t>
        <a:bodyPr/>
        <a:lstStyle/>
        <a:p>
          <a:endParaRPr lang="it-IT"/>
        </a:p>
      </dgm:t>
    </dgm:pt>
    <dgm:pt modelId="{24BD712D-539C-42A3-8EDC-2172BB7C5EBB}" type="pres">
      <dgm:prSet presAssocID="{5D6F326C-E672-4636-BF66-31BE5043D4D6}" presName="box" presStyleLbl="node1" presStyleIdx="0" presStyleCnt="4"/>
      <dgm:spPr/>
      <dgm:t>
        <a:bodyPr/>
        <a:lstStyle/>
        <a:p>
          <a:endParaRPr lang="it-IT"/>
        </a:p>
      </dgm:t>
    </dgm:pt>
    <dgm:pt modelId="{C2B416B6-461E-48EC-A20D-30EDF207ABBC}" type="pres">
      <dgm:prSet presAssocID="{5D6F326C-E672-4636-BF66-31BE5043D4D6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B6969AEC-EBD2-4CB1-9EBD-3057D490A223}" type="pres">
      <dgm:prSet presAssocID="{5D6F326C-E672-4636-BF66-31BE5043D4D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C5691F-A174-4964-8B5F-9B8A8E477E92}" type="pres">
      <dgm:prSet presAssocID="{417646E9-E620-4317-AB5C-9E0FDA81F61D}" presName="spacer" presStyleCnt="0"/>
      <dgm:spPr/>
      <dgm:t>
        <a:bodyPr/>
        <a:lstStyle/>
        <a:p>
          <a:endParaRPr lang="it-IT"/>
        </a:p>
      </dgm:t>
    </dgm:pt>
    <dgm:pt modelId="{90B70D20-7770-4738-84DC-BA22B6288628}" type="pres">
      <dgm:prSet presAssocID="{D6D140E0-8A40-4C57-8F22-6FBA07073B6C}" presName="comp" presStyleCnt="0"/>
      <dgm:spPr/>
      <dgm:t>
        <a:bodyPr/>
        <a:lstStyle/>
        <a:p>
          <a:endParaRPr lang="it-IT"/>
        </a:p>
      </dgm:t>
    </dgm:pt>
    <dgm:pt modelId="{2E1E9EF3-4B57-4ABB-991F-ED61FD363E9C}" type="pres">
      <dgm:prSet presAssocID="{D6D140E0-8A40-4C57-8F22-6FBA07073B6C}" presName="box" presStyleLbl="node1" presStyleIdx="1" presStyleCnt="4"/>
      <dgm:spPr/>
      <dgm:t>
        <a:bodyPr/>
        <a:lstStyle/>
        <a:p>
          <a:endParaRPr lang="it-IT"/>
        </a:p>
      </dgm:t>
    </dgm:pt>
    <dgm:pt modelId="{0CD47701-C716-4AD0-B141-DBFD46E07AD1}" type="pres">
      <dgm:prSet presAssocID="{D6D140E0-8A40-4C57-8F22-6FBA07073B6C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1BC3F3B1-88E4-4BAE-AA7B-84C368BB1258}" type="pres">
      <dgm:prSet presAssocID="{D6D140E0-8A40-4C57-8F22-6FBA07073B6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46B05A-C5A4-469D-A824-B885F6447258}" type="pres">
      <dgm:prSet presAssocID="{87929A60-AB95-43B2-8255-06EC2F61B8F5}" presName="spacer" presStyleCnt="0"/>
      <dgm:spPr/>
      <dgm:t>
        <a:bodyPr/>
        <a:lstStyle/>
        <a:p>
          <a:endParaRPr lang="it-IT"/>
        </a:p>
      </dgm:t>
    </dgm:pt>
    <dgm:pt modelId="{4F33EB62-4EE3-44BA-A44A-0B1CD6E5FDE7}" type="pres">
      <dgm:prSet presAssocID="{84992AEE-A919-4C37-9B85-BF136DA60A5E}" presName="comp" presStyleCnt="0"/>
      <dgm:spPr/>
      <dgm:t>
        <a:bodyPr/>
        <a:lstStyle/>
        <a:p>
          <a:endParaRPr lang="it-IT"/>
        </a:p>
      </dgm:t>
    </dgm:pt>
    <dgm:pt modelId="{919EFF05-92D4-4E28-B1B6-0C0C74E25858}" type="pres">
      <dgm:prSet presAssocID="{84992AEE-A919-4C37-9B85-BF136DA60A5E}" presName="box" presStyleLbl="node1" presStyleIdx="2" presStyleCnt="4"/>
      <dgm:spPr/>
      <dgm:t>
        <a:bodyPr/>
        <a:lstStyle/>
        <a:p>
          <a:endParaRPr lang="it-IT"/>
        </a:p>
      </dgm:t>
    </dgm:pt>
    <dgm:pt modelId="{EB02D1FC-7BF8-465D-8A59-19729EE82897}" type="pres">
      <dgm:prSet presAssocID="{84992AEE-A919-4C37-9B85-BF136DA60A5E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90EE7AD8-39A2-4EE7-962C-6F5948DA4D6B}" type="pres">
      <dgm:prSet presAssocID="{84992AEE-A919-4C37-9B85-BF136DA60A5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8E00A6-75F6-4E02-8EB0-58FA58FCD6E9}" type="pres">
      <dgm:prSet presAssocID="{8EEA72B5-468A-487C-B0BC-0569D2042C53}" presName="spacer" presStyleCnt="0"/>
      <dgm:spPr/>
      <dgm:t>
        <a:bodyPr/>
        <a:lstStyle/>
        <a:p>
          <a:endParaRPr lang="it-IT"/>
        </a:p>
      </dgm:t>
    </dgm:pt>
    <dgm:pt modelId="{CC8E877C-AE86-431F-93B9-13A192D6DD91}" type="pres">
      <dgm:prSet presAssocID="{20CF8A6A-5B0C-47A6-BAB8-C76E932231A9}" presName="comp" presStyleCnt="0"/>
      <dgm:spPr/>
      <dgm:t>
        <a:bodyPr/>
        <a:lstStyle/>
        <a:p>
          <a:endParaRPr lang="it-IT"/>
        </a:p>
      </dgm:t>
    </dgm:pt>
    <dgm:pt modelId="{A79B1170-9120-44BA-80A3-965F500B7AEC}" type="pres">
      <dgm:prSet presAssocID="{20CF8A6A-5B0C-47A6-BAB8-C76E932231A9}" presName="box" presStyleLbl="node1" presStyleIdx="3" presStyleCnt="4"/>
      <dgm:spPr/>
      <dgm:t>
        <a:bodyPr/>
        <a:lstStyle/>
        <a:p>
          <a:endParaRPr lang="it-IT"/>
        </a:p>
      </dgm:t>
    </dgm:pt>
    <dgm:pt modelId="{074EF9FD-2E2C-402B-A0B0-0B5BCC5860FB}" type="pres">
      <dgm:prSet presAssocID="{20CF8A6A-5B0C-47A6-BAB8-C76E932231A9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FDE80004-3603-44E1-95B6-4B579C968DCC}" type="pres">
      <dgm:prSet presAssocID="{20CF8A6A-5B0C-47A6-BAB8-C76E932231A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F4025A5-B8F4-4BC9-BB9B-1D69AE2FAB96}" type="presOf" srcId="{84992AEE-A919-4C37-9B85-BF136DA60A5E}" destId="{90EE7AD8-39A2-4EE7-962C-6F5948DA4D6B}" srcOrd="1" destOrd="0" presId="urn:microsoft.com/office/officeart/2005/8/layout/vList4#6"/>
    <dgm:cxn modelId="{960BDEE3-66F9-49D8-A254-3EDB315AC5F3}" type="presOf" srcId="{D6D140E0-8A40-4C57-8F22-6FBA07073B6C}" destId="{1BC3F3B1-88E4-4BAE-AA7B-84C368BB1258}" srcOrd="1" destOrd="0" presId="urn:microsoft.com/office/officeart/2005/8/layout/vList4#6"/>
    <dgm:cxn modelId="{FEF9419D-88B4-4FAE-9F2D-F0A76FCB85E9}" type="presOf" srcId="{5D6F326C-E672-4636-BF66-31BE5043D4D6}" destId="{24BD712D-539C-42A3-8EDC-2172BB7C5EBB}" srcOrd="0" destOrd="0" presId="urn:microsoft.com/office/officeart/2005/8/layout/vList4#6"/>
    <dgm:cxn modelId="{D1C5760C-6196-4529-8CBC-0C7C2C286326}" type="presOf" srcId="{20CF8A6A-5B0C-47A6-BAB8-C76E932231A9}" destId="{FDE80004-3603-44E1-95B6-4B579C968DCC}" srcOrd="1" destOrd="0" presId="urn:microsoft.com/office/officeart/2005/8/layout/vList4#6"/>
    <dgm:cxn modelId="{5AEB119A-30AF-4817-B2AC-26162C7B6016}" srcId="{FACC1104-413A-4E60-B58C-36E4B61EA8EA}" destId="{84992AEE-A919-4C37-9B85-BF136DA60A5E}" srcOrd="2" destOrd="0" parTransId="{44357B12-23BA-46AC-868C-CEE6417485AE}" sibTransId="{8EEA72B5-468A-487C-B0BC-0569D2042C53}"/>
    <dgm:cxn modelId="{C78EB7BE-3DCD-401F-801F-5C59851DC479}" type="presOf" srcId="{20CF8A6A-5B0C-47A6-BAB8-C76E932231A9}" destId="{A79B1170-9120-44BA-80A3-965F500B7AEC}" srcOrd="0" destOrd="0" presId="urn:microsoft.com/office/officeart/2005/8/layout/vList4#6"/>
    <dgm:cxn modelId="{D4604FA9-C1C0-45BE-8830-BC01CDEA0055}" type="presOf" srcId="{D6D140E0-8A40-4C57-8F22-6FBA07073B6C}" destId="{2E1E9EF3-4B57-4ABB-991F-ED61FD363E9C}" srcOrd="0" destOrd="0" presId="urn:microsoft.com/office/officeart/2005/8/layout/vList4#6"/>
    <dgm:cxn modelId="{88533695-66C1-490D-A19E-0C8F90F09C5B}" srcId="{FACC1104-413A-4E60-B58C-36E4B61EA8EA}" destId="{20CF8A6A-5B0C-47A6-BAB8-C76E932231A9}" srcOrd="3" destOrd="0" parTransId="{E4A67A4D-A881-4E91-B4B7-A270F38A6843}" sibTransId="{FE62406F-E447-4DCE-B979-22C5EDB3A4AC}"/>
    <dgm:cxn modelId="{14A94425-C1E3-42BD-BDE4-FBAD1A397D12}" type="presOf" srcId="{FACC1104-413A-4E60-B58C-36E4B61EA8EA}" destId="{BF2A1075-9FA1-4816-995C-E84EBB2FFD0F}" srcOrd="0" destOrd="0" presId="urn:microsoft.com/office/officeart/2005/8/layout/vList4#6"/>
    <dgm:cxn modelId="{2E488BD6-F713-4596-B547-5B806601FE9A}" type="presOf" srcId="{5D6F326C-E672-4636-BF66-31BE5043D4D6}" destId="{B6969AEC-EBD2-4CB1-9EBD-3057D490A223}" srcOrd="1" destOrd="0" presId="urn:microsoft.com/office/officeart/2005/8/layout/vList4#6"/>
    <dgm:cxn modelId="{4DE30333-C0F5-48CC-82E1-0BAC59C7B2CC}" type="presOf" srcId="{84992AEE-A919-4C37-9B85-BF136DA60A5E}" destId="{919EFF05-92D4-4E28-B1B6-0C0C74E25858}" srcOrd="0" destOrd="0" presId="urn:microsoft.com/office/officeart/2005/8/layout/vList4#6"/>
    <dgm:cxn modelId="{0A38AAEC-94C2-485D-AC28-FFB41488661A}" srcId="{FACC1104-413A-4E60-B58C-36E4B61EA8EA}" destId="{5D6F326C-E672-4636-BF66-31BE5043D4D6}" srcOrd="0" destOrd="0" parTransId="{FE379C44-ACA3-4F5F-892A-BFBB4C13C921}" sibTransId="{417646E9-E620-4317-AB5C-9E0FDA81F61D}"/>
    <dgm:cxn modelId="{F8FB9FFE-CCEC-43BE-90DC-FF4C3A29E991}" srcId="{FACC1104-413A-4E60-B58C-36E4B61EA8EA}" destId="{D6D140E0-8A40-4C57-8F22-6FBA07073B6C}" srcOrd="1" destOrd="0" parTransId="{495D3240-3599-4144-9EE0-4FA58EAA31D2}" sibTransId="{87929A60-AB95-43B2-8255-06EC2F61B8F5}"/>
    <dgm:cxn modelId="{ADEDE5B4-69D4-4214-A1A2-F3EAA659C390}" type="presParOf" srcId="{BF2A1075-9FA1-4816-995C-E84EBB2FFD0F}" destId="{998D815B-A7D8-4C1C-851E-E8EDDBFEC94E}" srcOrd="0" destOrd="0" presId="urn:microsoft.com/office/officeart/2005/8/layout/vList4#6"/>
    <dgm:cxn modelId="{46C2D8C6-5CEC-4600-BB98-E87A9C2131C6}" type="presParOf" srcId="{998D815B-A7D8-4C1C-851E-E8EDDBFEC94E}" destId="{24BD712D-539C-42A3-8EDC-2172BB7C5EBB}" srcOrd="0" destOrd="0" presId="urn:microsoft.com/office/officeart/2005/8/layout/vList4#6"/>
    <dgm:cxn modelId="{082811E1-236F-4DBA-96AC-BE3A7E705D4D}" type="presParOf" srcId="{998D815B-A7D8-4C1C-851E-E8EDDBFEC94E}" destId="{C2B416B6-461E-48EC-A20D-30EDF207ABBC}" srcOrd="1" destOrd="0" presId="urn:microsoft.com/office/officeart/2005/8/layout/vList4#6"/>
    <dgm:cxn modelId="{878E8CD7-2F26-4399-9B91-61ED859CF3B4}" type="presParOf" srcId="{998D815B-A7D8-4C1C-851E-E8EDDBFEC94E}" destId="{B6969AEC-EBD2-4CB1-9EBD-3057D490A223}" srcOrd="2" destOrd="0" presId="urn:microsoft.com/office/officeart/2005/8/layout/vList4#6"/>
    <dgm:cxn modelId="{C485A790-F62E-4340-B032-73902998D72D}" type="presParOf" srcId="{BF2A1075-9FA1-4816-995C-E84EBB2FFD0F}" destId="{8FC5691F-A174-4964-8B5F-9B8A8E477E92}" srcOrd="1" destOrd="0" presId="urn:microsoft.com/office/officeart/2005/8/layout/vList4#6"/>
    <dgm:cxn modelId="{515234A3-FC2F-4EC2-AE7C-3E45BEF612C4}" type="presParOf" srcId="{BF2A1075-9FA1-4816-995C-E84EBB2FFD0F}" destId="{90B70D20-7770-4738-84DC-BA22B6288628}" srcOrd="2" destOrd="0" presId="urn:microsoft.com/office/officeart/2005/8/layout/vList4#6"/>
    <dgm:cxn modelId="{424664F0-76B4-4BED-8F1C-F14B3BE393F3}" type="presParOf" srcId="{90B70D20-7770-4738-84DC-BA22B6288628}" destId="{2E1E9EF3-4B57-4ABB-991F-ED61FD363E9C}" srcOrd="0" destOrd="0" presId="urn:microsoft.com/office/officeart/2005/8/layout/vList4#6"/>
    <dgm:cxn modelId="{97F6A298-3454-4D46-9781-A2DEC3183DD9}" type="presParOf" srcId="{90B70D20-7770-4738-84DC-BA22B6288628}" destId="{0CD47701-C716-4AD0-B141-DBFD46E07AD1}" srcOrd="1" destOrd="0" presId="urn:microsoft.com/office/officeart/2005/8/layout/vList4#6"/>
    <dgm:cxn modelId="{0F2098E8-ABD2-44C2-83B6-2C0DC6CD8E96}" type="presParOf" srcId="{90B70D20-7770-4738-84DC-BA22B6288628}" destId="{1BC3F3B1-88E4-4BAE-AA7B-84C368BB1258}" srcOrd="2" destOrd="0" presId="urn:microsoft.com/office/officeart/2005/8/layout/vList4#6"/>
    <dgm:cxn modelId="{12C2AE75-C7C0-424B-AA99-F844BEF09843}" type="presParOf" srcId="{BF2A1075-9FA1-4816-995C-E84EBB2FFD0F}" destId="{9A46B05A-C5A4-469D-A824-B885F6447258}" srcOrd="3" destOrd="0" presId="urn:microsoft.com/office/officeart/2005/8/layout/vList4#6"/>
    <dgm:cxn modelId="{161C58CB-BEB8-40E7-8769-9068D3DBBA0D}" type="presParOf" srcId="{BF2A1075-9FA1-4816-995C-E84EBB2FFD0F}" destId="{4F33EB62-4EE3-44BA-A44A-0B1CD6E5FDE7}" srcOrd="4" destOrd="0" presId="urn:microsoft.com/office/officeart/2005/8/layout/vList4#6"/>
    <dgm:cxn modelId="{71D128AF-A6B7-46A1-A112-27878A01AA06}" type="presParOf" srcId="{4F33EB62-4EE3-44BA-A44A-0B1CD6E5FDE7}" destId="{919EFF05-92D4-4E28-B1B6-0C0C74E25858}" srcOrd="0" destOrd="0" presId="urn:microsoft.com/office/officeart/2005/8/layout/vList4#6"/>
    <dgm:cxn modelId="{A6FC18F2-8939-4DA9-82E1-4884F2DC7692}" type="presParOf" srcId="{4F33EB62-4EE3-44BA-A44A-0B1CD6E5FDE7}" destId="{EB02D1FC-7BF8-465D-8A59-19729EE82897}" srcOrd="1" destOrd="0" presId="urn:microsoft.com/office/officeart/2005/8/layout/vList4#6"/>
    <dgm:cxn modelId="{8FCE980F-2109-4E77-8DFC-C57DE7E335BE}" type="presParOf" srcId="{4F33EB62-4EE3-44BA-A44A-0B1CD6E5FDE7}" destId="{90EE7AD8-39A2-4EE7-962C-6F5948DA4D6B}" srcOrd="2" destOrd="0" presId="urn:microsoft.com/office/officeart/2005/8/layout/vList4#6"/>
    <dgm:cxn modelId="{DAF5EA31-325A-4CED-97B3-27477449FF73}" type="presParOf" srcId="{BF2A1075-9FA1-4816-995C-E84EBB2FFD0F}" destId="{078E00A6-75F6-4E02-8EB0-58FA58FCD6E9}" srcOrd="5" destOrd="0" presId="urn:microsoft.com/office/officeart/2005/8/layout/vList4#6"/>
    <dgm:cxn modelId="{48C4C956-F059-4774-AC09-604E2BB35039}" type="presParOf" srcId="{BF2A1075-9FA1-4816-995C-E84EBB2FFD0F}" destId="{CC8E877C-AE86-431F-93B9-13A192D6DD91}" srcOrd="6" destOrd="0" presId="urn:microsoft.com/office/officeart/2005/8/layout/vList4#6"/>
    <dgm:cxn modelId="{127D211B-BA53-4216-BB31-1867AAA018D5}" type="presParOf" srcId="{CC8E877C-AE86-431F-93B9-13A192D6DD91}" destId="{A79B1170-9120-44BA-80A3-965F500B7AEC}" srcOrd="0" destOrd="0" presId="urn:microsoft.com/office/officeart/2005/8/layout/vList4#6"/>
    <dgm:cxn modelId="{6BB067B0-5AC6-418E-B208-57B9683A0ECA}" type="presParOf" srcId="{CC8E877C-AE86-431F-93B9-13A192D6DD91}" destId="{074EF9FD-2E2C-402B-A0B0-0B5BCC5860FB}" srcOrd="1" destOrd="0" presId="urn:microsoft.com/office/officeart/2005/8/layout/vList4#6"/>
    <dgm:cxn modelId="{A0A4A1C9-BADF-4BD3-81EE-7B9C111A49A7}" type="presParOf" srcId="{CC8E877C-AE86-431F-93B9-13A192D6DD91}" destId="{FDE80004-3603-44E1-95B6-4B579C968DCC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D2B7A4-246F-4F69-8008-0DB43E548A4A}">
      <dsp:nvSpPr>
        <dsp:cNvPr id="0" name=""/>
        <dsp:cNvSpPr/>
      </dsp:nvSpPr>
      <dsp:spPr>
        <a:xfrm rot="5400000">
          <a:off x="4514938" y="-1592381"/>
          <a:ext cx="1365781" cy="489207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smtClean="0"/>
            <a:t>la più bassa concentrazione in volume di vapore della miscela al di sotto della quale non si ha accensione in presenza di innesco per carenza di combustibile;</a:t>
          </a:r>
          <a:endParaRPr lang="it-IT" sz="2100" kern="1200" dirty="0"/>
        </a:p>
      </dsp:txBody>
      <dsp:txXfrm rot="5400000">
        <a:off x="4514938" y="-1592381"/>
        <a:ext cx="1365781" cy="4892074"/>
      </dsp:txXfrm>
    </dsp:sp>
    <dsp:sp modelId="{F2F9A97B-C6D3-4E82-97AC-9860D2877592}">
      <dsp:nvSpPr>
        <dsp:cNvPr id="0" name=""/>
        <dsp:cNvSpPr/>
      </dsp:nvSpPr>
      <dsp:spPr>
        <a:xfrm>
          <a:off x="0" y="42"/>
          <a:ext cx="2751791" cy="17072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 smtClean="0"/>
            <a:t>limite inferiore di infiammabilità</a:t>
          </a:r>
          <a:endParaRPr lang="it-IT" sz="2500" b="1" kern="1200" dirty="0"/>
        </a:p>
      </dsp:txBody>
      <dsp:txXfrm>
        <a:off x="0" y="42"/>
        <a:ext cx="2751791" cy="1707226"/>
      </dsp:txXfrm>
    </dsp:sp>
    <dsp:sp modelId="{4D205B7D-6110-4EBB-982C-44429B2B0D65}">
      <dsp:nvSpPr>
        <dsp:cNvPr id="0" name=""/>
        <dsp:cNvSpPr/>
      </dsp:nvSpPr>
      <dsp:spPr>
        <a:xfrm rot="5400000">
          <a:off x="4514938" y="200206"/>
          <a:ext cx="1365781" cy="4892074"/>
        </a:xfrm>
        <a:prstGeom prst="round2SameRect">
          <a:avLst/>
        </a:prstGeom>
        <a:solidFill>
          <a:schemeClr val="accent5">
            <a:tint val="40000"/>
            <a:alpha val="90000"/>
            <a:hueOff val="13007634"/>
            <a:satOff val="-6496"/>
            <a:lumOff val="306"/>
            <a:alphaOff val="0"/>
          </a:schemeClr>
        </a:solidFill>
        <a:ln w="42500" cap="flat" cmpd="sng" algn="ctr">
          <a:solidFill>
            <a:schemeClr val="accent5">
              <a:tint val="40000"/>
              <a:alpha val="90000"/>
              <a:hueOff val="13007634"/>
              <a:satOff val="-6496"/>
              <a:lumOff val="3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smtClean="0"/>
            <a:t>la più alta concentrazione in volume di vapore della miscela al di sopra della quale non si ha accensione in presenza di innesco per eccesso di combustibile</a:t>
          </a:r>
          <a:endParaRPr lang="it-IT" sz="2100" kern="1200" dirty="0"/>
        </a:p>
      </dsp:txBody>
      <dsp:txXfrm rot="5400000">
        <a:off x="4514938" y="200206"/>
        <a:ext cx="1365781" cy="4892074"/>
      </dsp:txXfrm>
    </dsp:sp>
    <dsp:sp modelId="{90F259AA-0B0D-4390-B838-A8A59F260D5C}">
      <dsp:nvSpPr>
        <dsp:cNvPr id="0" name=""/>
        <dsp:cNvSpPr/>
      </dsp:nvSpPr>
      <dsp:spPr>
        <a:xfrm>
          <a:off x="0" y="1792630"/>
          <a:ext cx="2751791" cy="1707226"/>
        </a:xfrm>
        <a:prstGeom prst="roundRect">
          <a:avLst/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 smtClean="0"/>
            <a:t>limite superiore </a:t>
          </a: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 smtClean="0"/>
            <a:t>di infiammabilità</a:t>
          </a:r>
          <a:endParaRPr lang="it-IT" sz="2500" b="1" kern="1200" dirty="0"/>
        </a:p>
      </dsp:txBody>
      <dsp:txXfrm>
        <a:off x="0" y="1792630"/>
        <a:ext cx="2751791" cy="17072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3E5A02-247C-4B64-BEFF-62069D5C7510}">
      <dsp:nvSpPr>
        <dsp:cNvPr id="0" name=""/>
        <dsp:cNvSpPr/>
      </dsp:nvSpPr>
      <dsp:spPr>
        <a:xfrm>
          <a:off x="0" y="74647"/>
          <a:ext cx="7786742" cy="608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kern="1200" dirty="0" smtClean="0"/>
            <a:t>Protezione passiva</a:t>
          </a:r>
          <a:endParaRPr lang="it-IT" sz="2600" kern="1200" dirty="0"/>
        </a:p>
      </dsp:txBody>
      <dsp:txXfrm>
        <a:off x="0" y="74647"/>
        <a:ext cx="7786742" cy="608400"/>
      </dsp:txXfrm>
    </dsp:sp>
    <dsp:sp modelId="{F6735D69-0605-44B9-AE16-DCD18863255B}">
      <dsp:nvSpPr>
        <dsp:cNvPr id="0" name=""/>
        <dsp:cNvSpPr/>
      </dsp:nvSpPr>
      <dsp:spPr>
        <a:xfrm>
          <a:off x="0" y="683047"/>
          <a:ext cx="7786742" cy="516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229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 smtClean="0"/>
            <a:t>Le misure di protezione che non richiedono l'azione di un uomo o l'azionamento di un impianto sono quelle che hanno come obiettivo la </a:t>
          </a:r>
          <a:r>
            <a:rPr lang="it-IT" sz="2000" b="1" kern="1200" dirty="0" smtClean="0"/>
            <a:t>limitazione degli effetti dell'incendio nello spazio e nel tempo </a:t>
          </a:r>
          <a:r>
            <a:rPr lang="it-IT" sz="2000" b="0" kern="1200" dirty="0" smtClean="0"/>
            <a:t>(es.: garantire l'incolumità dei lavoratori – limitare</a:t>
          </a:r>
          <a:r>
            <a:rPr lang="it-IT" sz="2000" b="1" kern="1200" dirty="0" smtClean="0"/>
            <a:t> </a:t>
          </a:r>
          <a:r>
            <a:rPr lang="it-IT" sz="2000" kern="1200" dirty="0" smtClean="0"/>
            <a:t>gli effetti nocivi dei prodotti della combustione - contenere i danni a strutture, macchinari, beni). Questi fini possono essere perseguiti con :</a:t>
          </a:r>
          <a:endParaRPr lang="it-I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 smtClean="0"/>
            <a:t>barriere antincendio:</a:t>
          </a:r>
          <a:endParaRPr lang="it-I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 smtClean="0"/>
            <a:t>isolamento dell'edificio;</a:t>
          </a:r>
          <a:endParaRPr lang="it-I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 smtClean="0"/>
            <a:t>distanze di sicurezza esterne ed interne;</a:t>
          </a:r>
          <a:endParaRPr lang="it-I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 smtClean="0"/>
            <a:t>muri tagliafuoco, schermi etc.</a:t>
          </a:r>
          <a:endParaRPr lang="it-I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 smtClean="0"/>
            <a:t>strutture aventi caratteristiche di resistenza al fuoco</a:t>
          </a:r>
          <a:endParaRPr lang="it-I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 smtClean="0"/>
            <a:t>commisurate ai carichi d'incendio;</a:t>
          </a:r>
          <a:endParaRPr lang="it-I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 smtClean="0"/>
            <a:t>materiali classificati per la reazione al fuoco;</a:t>
          </a:r>
          <a:endParaRPr lang="it-I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 smtClean="0"/>
            <a:t>sistemi di ventilazione;</a:t>
          </a:r>
          <a:endParaRPr lang="it-I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 smtClean="0"/>
            <a:t>sistema di vie d'uscita commisurate al massimo affollamento ipotizzabile dell'ambiente di lavoro e alla pericolosità delle lavorazioni.</a:t>
          </a:r>
          <a:endParaRPr lang="it-IT" sz="2000" kern="1200" dirty="0"/>
        </a:p>
      </dsp:txBody>
      <dsp:txXfrm>
        <a:off x="0" y="683047"/>
        <a:ext cx="7786742" cy="51667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36C7AD-90CC-496B-B3A9-53CB27F2F8E6}">
      <dsp:nvSpPr>
        <dsp:cNvPr id="0" name=""/>
        <dsp:cNvSpPr/>
      </dsp:nvSpPr>
      <dsp:spPr>
        <a:xfrm>
          <a:off x="0" y="120529"/>
          <a:ext cx="7786742" cy="7253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b="1" kern="1200" dirty="0" smtClean="0"/>
            <a:t>Protezione attiva</a:t>
          </a:r>
          <a:endParaRPr lang="it-IT" sz="3100" kern="1200" dirty="0"/>
        </a:p>
      </dsp:txBody>
      <dsp:txXfrm>
        <a:off x="0" y="120529"/>
        <a:ext cx="7786742" cy="725399"/>
      </dsp:txXfrm>
    </dsp:sp>
    <dsp:sp modelId="{025A59CD-C7B6-44F7-8F9B-E92EF0CFE3A5}">
      <dsp:nvSpPr>
        <dsp:cNvPr id="0" name=""/>
        <dsp:cNvSpPr/>
      </dsp:nvSpPr>
      <dsp:spPr>
        <a:xfrm>
          <a:off x="0" y="845929"/>
          <a:ext cx="7786742" cy="4748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229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400" kern="1200" dirty="0" smtClean="0"/>
            <a:t>L'insieme delle misure di protezione che richiedono l'azione di un uomo o l'azionamento di un impianto sono quelle finalizzate alla </a:t>
          </a:r>
          <a:r>
            <a:rPr lang="it-IT" sz="2400" b="1" kern="1200" dirty="0" smtClean="0"/>
            <a:t>precoce rilevazione dell'incendio, alla segnalazione e all'azione di spegnimento dello stesso. </a:t>
          </a:r>
          <a:r>
            <a:rPr lang="it-IT" sz="2400" kern="1200" dirty="0" smtClean="0"/>
            <a:t>Questo insieme è costituito da:</a:t>
          </a:r>
          <a:endParaRPr lang="it-IT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400" kern="1200" dirty="0" smtClean="0"/>
            <a:t>estintori</a:t>
          </a:r>
          <a:endParaRPr lang="it-IT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400" kern="1200" dirty="0" smtClean="0"/>
            <a:t>rete idrica antincendio</a:t>
          </a:r>
          <a:endParaRPr lang="it-IT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400" kern="1200" dirty="0" smtClean="0"/>
            <a:t>impianti di rivelazione automatica</a:t>
          </a:r>
          <a:endParaRPr lang="it-IT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400" kern="1200" dirty="0" smtClean="0"/>
            <a:t>d'incendio</a:t>
          </a:r>
          <a:endParaRPr lang="it-IT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400" kern="1200" dirty="0" smtClean="0"/>
            <a:t>impianti di spegnimento automatici</a:t>
          </a:r>
          <a:endParaRPr lang="it-IT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400" kern="1200" dirty="0" smtClean="0"/>
            <a:t>dispositivi di segnalazione e d'allarme</a:t>
          </a:r>
          <a:endParaRPr lang="it-IT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400" kern="1200" dirty="0" smtClean="0"/>
            <a:t>evacuatori di fumo e calore</a:t>
          </a:r>
          <a:endParaRPr lang="it-IT" sz="2400" kern="1200" dirty="0"/>
        </a:p>
      </dsp:txBody>
      <dsp:txXfrm>
        <a:off x="0" y="845929"/>
        <a:ext cx="7786742" cy="47485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36C7AD-90CC-496B-B3A9-53CB27F2F8E6}">
      <dsp:nvSpPr>
        <dsp:cNvPr id="0" name=""/>
        <dsp:cNvSpPr/>
      </dsp:nvSpPr>
      <dsp:spPr>
        <a:xfrm>
          <a:off x="0" y="120529"/>
          <a:ext cx="7786742" cy="7253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b="1" kern="1200" dirty="0" smtClean="0"/>
            <a:t>Protezione attiva</a:t>
          </a:r>
          <a:endParaRPr lang="it-IT" sz="3100" kern="1200" dirty="0"/>
        </a:p>
      </dsp:txBody>
      <dsp:txXfrm>
        <a:off x="0" y="120529"/>
        <a:ext cx="7786742" cy="725399"/>
      </dsp:txXfrm>
    </dsp:sp>
    <dsp:sp modelId="{025A59CD-C7B6-44F7-8F9B-E92EF0CFE3A5}">
      <dsp:nvSpPr>
        <dsp:cNvPr id="0" name=""/>
        <dsp:cNvSpPr/>
      </dsp:nvSpPr>
      <dsp:spPr>
        <a:xfrm>
          <a:off x="0" y="845929"/>
          <a:ext cx="7786742" cy="4748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229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400" kern="1200" dirty="0" smtClean="0"/>
            <a:t>L'insieme delle misure di protezione che richiedono l'azione di un uomo o l'azionamento di un impianto sono quelle finalizzate alla </a:t>
          </a:r>
          <a:r>
            <a:rPr lang="it-IT" sz="2400" b="1" kern="1200" dirty="0" smtClean="0"/>
            <a:t>precoce rilevazione dell'incendio, alla segnalazione e all'azione di spegnimento dello stesso. </a:t>
          </a:r>
          <a:r>
            <a:rPr lang="it-IT" sz="2400" kern="1200" dirty="0" smtClean="0"/>
            <a:t>Questo insieme è costituito da:</a:t>
          </a:r>
          <a:endParaRPr lang="it-IT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400" kern="1200" dirty="0" smtClean="0"/>
            <a:t>estintori</a:t>
          </a:r>
          <a:endParaRPr lang="it-IT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400" kern="1200" dirty="0" smtClean="0"/>
            <a:t>rete idrica antincendio</a:t>
          </a:r>
          <a:endParaRPr lang="it-IT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400" kern="1200" dirty="0" smtClean="0"/>
            <a:t>impianti di rivelazione automatica</a:t>
          </a:r>
          <a:endParaRPr lang="it-IT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400" kern="1200" dirty="0" smtClean="0"/>
            <a:t>d'incendio</a:t>
          </a:r>
          <a:endParaRPr lang="it-IT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400" kern="1200" dirty="0" smtClean="0"/>
            <a:t>impianti di spegnimento automatici</a:t>
          </a:r>
          <a:endParaRPr lang="it-IT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400" kern="1200" dirty="0" smtClean="0"/>
            <a:t>dispositivi di segnalazione e d'allarme</a:t>
          </a:r>
          <a:endParaRPr lang="it-IT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400" kern="1200" dirty="0" smtClean="0"/>
            <a:t>evacuatori di fumo e calore</a:t>
          </a:r>
          <a:endParaRPr lang="it-IT" sz="2400" kern="1200" dirty="0"/>
        </a:p>
      </dsp:txBody>
      <dsp:txXfrm>
        <a:off x="0" y="845929"/>
        <a:ext cx="7786742" cy="47485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7578A2-1AF3-4E1E-9CAE-3B56FB01C8B2}">
      <dsp:nvSpPr>
        <dsp:cNvPr id="0" name=""/>
        <dsp:cNvSpPr/>
      </dsp:nvSpPr>
      <dsp:spPr>
        <a:xfrm>
          <a:off x="0" y="0"/>
          <a:ext cx="7143800" cy="2448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800" kern="1200" dirty="0" smtClean="0"/>
            <a:t>PORTATILI</a:t>
          </a:r>
          <a:endParaRPr lang="it-IT" sz="5800" kern="1200" dirty="0"/>
        </a:p>
      </dsp:txBody>
      <dsp:txXfrm>
        <a:off x="1673630" y="0"/>
        <a:ext cx="5470169" cy="2448704"/>
      </dsp:txXfrm>
    </dsp:sp>
    <dsp:sp modelId="{71A8C6F6-47ED-45C5-A9E6-1894CC52B73E}">
      <dsp:nvSpPr>
        <dsp:cNvPr id="0" name=""/>
        <dsp:cNvSpPr/>
      </dsp:nvSpPr>
      <dsp:spPr>
        <a:xfrm>
          <a:off x="61110" y="244870"/>
          <a:ext cx="1796279" cy="19589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1B6CF92-7F9A-436A-BCE7-1BBEF07ED2E9}">
      <dsp:nvSpPr>
        <dsp:cNvPr id="0" name=""/>
        <dsp:cNvSpPr/>
      </dsp:nvSpPr>
      <dsp:spPr>
        <a:xfrm>
          <a:off x="0" y="2693575"/>
          <a:ext cx="7143800" cy="2448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800" kern="1200" dirty="0" smtClean="0"/>
            <a:t>CARRELLATI</a:t>
          </a:r>
          <a:endParaRPr lang="it-IT" sz="5800" kern="1200" dirty="0"/>
        </a:p>
        <a:p>
          <a:pPr marL="285750" lvl="1" indent="-285750" algn="l" defTabSz="2000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4500" kern="1200" dirty="0" smtClean="0"/>
            <a:t>(con massa &gt; kg. 20)</a:t>
          </a:r>
          <a:endParaRPr lang="it-IT" sz="4500" kern="1200" dirty="0"/>
        </a:p>
      </dsp:txBody>
      <dsp:txXfrm>
        <a:off x="1673630" y="2693575"/>
        <a:ext cx="5470169" cy="2448704"/>
      </dsp:txXfrm>
    </dsp:sp>
    <dsp:sp modelId="{4F597DD0-1356-434F-8878-FBF21EE5F907}">
      <dsp:nvSpPr>
        <dsp:cNvPr id="0" name=""/>
        <dsp:cNvSpPr/>
      </dsp:nvSpPr>
      <dsp:spPr>
        <a:xfrm>
          <a:off x="132548" y="2938445"/>
          <a:ext cx="1653403" cy="19589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7578A2-1AF3-4E1E-9CAE-3B56FB01C8B2}">
      <dsp:nvSpPr>
        <dsp:cNvPr id="0" name=""/>
        <dsp:cNvSpPr/>
      </dsp:nvSpPr>
      <dsp:spPr>
        <a:xfrm>
          <a:off x="0" y="0"/>
          <a:ext cx="7143800" cy="2448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800" kern="1200" dirty="0" smtClean="0"/>
            <a:t>IDRANTE</a:t>
          </a:r>
          <a:endParaRPr lang="it-IT" sz="5800" kern="1200" dirty="0"/>
        </a:p>
      </dsp:txBody>
      <dsp:txXfrm>
        <a:off x="1673630" y="0"/>
        <a:ext cx="5470169" cy="2448704"/>
      </dsp:txXfrm>
    </dsp:sp>
    <dsp:sp modelId="{71A8C6F6-47ED-45C5-A9E6-1894CC52B73E}">
      <dsp:nvSpPr>
        <dsp:cNvPr id="0" name=""/>
        <dsp:cNvSpPr/>
      </dsp:nvSpPr>
      <dsp:spPr>
        <a:xfrm>
          <a:off x="244870" y="244870"/>
          <a:ext cx="1428760" cy="19589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1B6CF92-7F9A-436A-BCE7-1BBEF07ED2E9}">
      <dsp:nvSpPr>
        <dsp:cNvPr id="0" name=""/>
        <dsp:cNvSpPr/>
      </dsp:nvSpPr>
      <dsp:spPr>
        <a:xfrm>
          <a:off x="0" y="2693575"/>
          <a:ext cx="7143800" cy="2448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800" kern="1200" dirty="0" smtClean="0"/>
            <a:t>NASPO</a:t>
          </a:r>
          <a:endParaRPr lang="it-IT" sz="5800" kern="1200" dirty="0"/>
        </a:p>
        <a:p>
          <a:pPr marL="285750" lvl="1" indent="-285750" algn="l" defTabSz="2000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4500" kern="1200" dirty="0" smtClean="0"/>
            <a:t>(con massa &gt; kg. 20)</a:t>
          </a:r>
          <a:endParaRPr lang="it-IT" sz="4500" kern="1200" dirty="0"/>
        </a:p>
      </dsp:txBody>
      <dsp:txXfrm>
        <a:off x="1673630" y="2693575"/>
        <a:ext cx="5470169" cy="2448704"/>
      </dsp:txXfrm>
    </dsp:sp>
    <dsp:sp modelId="{4F597DD0-1356-434F-8878-FBF21EE5F907}">
      <dsp:nvSpPr>
        <dsp:cNvPr id="0" name=""/>
        <dsp:cNvSpPr/>
      </dsp:nvSpPr>
      <dsp:spPr>
        <a:xfrm>
          <a:off x="244870" y="2938445"/>
          <a:ext cx="1428760" cy="19589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BD712D-539C-42A3-8EDC-2172BB7C5EBB}">
      <dsp:nvSpPr>
        <dsp:cNvPr id="0" name=""/>
        <dsp:cNvSpPr/>
      </dsp:nvSpPr>
      <dsp:spPr>
        <a:xfrm>
          <a:off x="0" y="0"/>
          <a:ext cx="4143404" cy="1145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A – fuochi di materie </a:t>
          </a:r>
          <a:r>
            <a:rPr lang="it-IT" sz="1500" b="1" kern="1200" dirty="0" smtClean="0"/>
            <a:t>solide</a:t>
          </a:r>
          <a:r>
            <a:rPr lang="it-IT" sz="1500" kern="1200" dirty="0" smtClean="0"/>
            <a:t>, generalmente di natura organica, la cui combustione normalmente avviene con produzione di braci (legno, carbone, carta, tessuto, gomma, etc.).</a:t>
          </a:r>
          <a:endParaRPr lang="it-IT" sz="1500" kern="1200" dirty="0"/>
        </a:p>
      </dsp:txBody>
      <dsp:txXfrm>
        <a:off x="943246" y="0"/>
        <a:ext cx="3200157" cy="1145659"/>
      </dsp:txXfrm>
    </dsp:sp>
    <dsp:sp modelId="{C2B416B6-461E-48EC-A20D-30EDF207ABBC}">
      <dsp:nvSpPr>
        <dsp:cNvPr id="0" name=""/>
        <dsp:cNvSpPr/>
      </dsp:nvSpPr>
      <dsp:spPr>
        <a:xfrm>
          <a:off x="114565" y="114565"/>
          <a:ext cx="828680" cy="9165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E1E9EF3-4B57-4ABB-991F-ED61FD363E9C}">
      <dsp:nvSpPr>
        <dsp:cNvPr id="0" name=""/>
        <dsp:cNvSpPr/>
      </dsp:nvSpPr>
      <dsp:spPr>
        <a:xfrm>
          <a:off x="0" y="1260224"/>
          <a:ext cx="4143404" cy="1145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5608813"/>
                <a:satOff val="-2884"/>
                <a:lumOff val="-1242"/>
                <a:alphaOff val="0"/>
                <a:shade val="45000"/>
                <a:satMod val="155000"/>
              </a:schemeClr>
            </a:gs>
            <a:gs pos="60000">
              <a:schemeClr val="accent3">
                <a:hueOff val="-5608813"/>
                <a:satOff val="-2884"/>
                <a:lumOff val="-1242"/>
                <a:alphaOff val="0"/>
                <a:shade val="95000"/>
                <a:satMod val="150000"/>
              </a:schemeClr>
            </a:gs>
            <a:gs pos="100000">
              <a:schemeClr val="accent3">
                <a:hueOff val="-5608813"/>
                <a:satOff val="-2884"/>
                <a:lumOff val="-124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B – fuochi di </a:t>
          </a:r>
          <a:r>
            <a:rPr lang="it-IT" sz="1500" b="1" kern="1200" dirty="0" smtClean="0"/>
            <a:t>liquidi</a:t>
          </a:r>
          <a:r>
            <a:rPr lang="it-IT" sz="1500" kern="1200" dirty="0" smtClean="0"/>
            <a:t> o di solidi che possono liquefare (petrolio, olio combustibile, benzina, alcool etc.).</a:t>
          </a:r>
          <a:endParaRPr lang="it-IT" sz="1500" kern="1200" dirty="0"/>
        </a:p>
      </dsp:txBody>
      <dsp:txXfrm>
        <a:off x="943246" y="1260224"/>
        <a:ext cx="3200157" cy="1145659"/>
      </dsp:txXfrm>
    </dsp:sp>
    <dsp:sp modelId="{0CD47701-C716-4AD0-B141-DBFD46E07AD1}">
      <dsp:nvSpPr>
        <dsp:cNvPr id="0" name=""/>
        <dsp:cNvSpPr/>
      </dsp:nvSpPr>
      <dsp:spPr>
        <a:xfrm>
          <a:off x="114565" y="1374790"/>
          <a:ext cx="828680" cy="9165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19EFF05-92D4-4E28-B1B6-0C0C74E25858}">
      <dsp:nvSpPr>
        <dsp:cNvPr id="0" name=""/>
        <dsp:cNvSpPr/>
      </dsp:nvSpPr>
      <dsp:spPr>
        <a:xfrm>
          <a:off x="0" y="2520449"/>
          <a:ext cx="4143404" cy="1145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1217626"/>
                <a:satOff val="-5768"/>
                <a:lumOff val="-2483"/>
                <a:alphaOff val="0"/>
                <a:shade val="45000"/>
                <a:satMod val="155000"/>
              </a:schemeClr>
            </a:gs>
            <a:gs pos="60000">
              <a:schemeClr val="accent3">
                <a:hueOff val="-11217626"/>
                <a:satOff val="-5768"/>
                <a:lumOff val="-2483"/>
                <a:alphaOff val="0"/>
                <a:shade val="95000"/>
                <a:satMod val="150000"/>
              </a:schemeClr>
            </a:gs>
            <a:gs pos="100000">
              <a:schemeClr val="accent3">
                <a:hueOff val="-11217626"/>
                <a:satOff val="-5768"/>
                <a:lumOff val="-2483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C – fuochi di </a:t>
          </a:r>
          <a:r>
            <a:rPr lang="it-IT" sz="1500" b="1" kern="1200" dirty="0" smtClean="0"/>
            <a:t>gas </a:t>
          </a:r>
          <a:r>
            <a:rPr lang="it-IT" sz="1500" kern="1200" dirty="0" smtClean="0"/>
            <a:t>(metano, propano, GPL, acetilene, idrogeno etc.).</a:t>
          </a:r>
          <a:endParaRPr lang="it-IT" sz="1500" kern="1200" dirty="0"/>
        </a:p>
      </dsp:txBody>
      <dsp:txXfrm>
        <a:off x="943246" y="2520449"/>
        <a:ext cx="3200157" cy="1145659"/>
      </dsp:txXfrm>
    </dsp:sp>
    <dsp:sp modelId="{EB02D1FC-7BF8-465D-8A59-19729EE82897}">
      <dsp:nvSpPr>
        <dsp:cNvPr id="0" name=""/>
        <dsp:cNvSpPr/>
      </dsp:nvSpPr>
      <dsp:spPr>
        <a:xfrm>
          <a:off x="114565" y="2635015"/>
          <a:ext cx="828680" cy="9165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79B1170-9120-44BA-80A3-965F500B7AEC}">
      <dsp:nvSpPr>
        <dsp:cNvPr id="0" name=""/>
        <dsp:cNvSpPr/>
      </dsp:nvSpPr>
      <dsp:spPr>
        <a:xfrm>
          <a:off x="0" y="3780674"/>
          <a:ext cx="4143404" cy="1145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shade val="45000"/>
                <a:satMod val="155000"/>
              </a:schemeClr>
            </a:gs>
            <a:gs pos="60000">
              <a:schemeClr val="accent3">
                <a:hueOff val="-16826439"/>
                <a:satOff val="-8652"/>
                <a:lumOff val="-3725"/>
                <a:alphaOff val="0"/>
                <a:shade val="95000"/>
                <a:satMod val="15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D – fuochi di metalli e </a:t>
          </a:r>
          <a:r>
            <a:rPr lang="it-IT" sz="1500" b="1" kern="1200" dirty="0" smtClean="0"/>
            <a:t>sostanze chimiche</a:t>
          </a:r>
          <a:r>
            <a:rPr lang="it-IT" sz="1500" kern="1200" dirty="0" smtClean="0"/>
            <a:t> (alluminio, magnesio, sodio, potassio, calcio etc.) – in polveri finemente suddivise.</a:t>
          </a:r>
          <a:endParaRPr lang="it-IT" sz="1500" kern="1200" dirty="0"/>
        </a:p>
      </dsp:txBody>
      <dsp:txXfrm>
        <a:off x="943246" y="3780674"/>
        <a:ext cx="3200157" cy="1145659"/>
      </dsp:txXfrm>
    </dsp:sp>
    <dsp:sp modelId="{074EF9FD-2E2C-402B-A0B0-0B5BCC5860FB}">
      <dsp:nvSpPr>
        <dsp:cNvPr id="0" name=""/>
        <dsp:cNvSpPr/>
      </dsp:nvSpPr>
      <dsp:spPr>
        <a:xfrm>
          <a:off x="114565" y="3895240"/>
          <a:ext cx="828680" cy="9165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9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43865D0-FFCF-4CE9-9877-790D9A6662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067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5406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71F466-20C6-4E59-9E74-8BF940CA9A98}" type="slidenum">
              <a:rPr lang="it-IT" altLang="it-IT" smtClean="0">
                <a:solidFill>
                  <a:srgbClr val="000000"/>
                </a:solidFill>
                <a:cs typeface="Arial" pitchFamily="34" charset="0"/>
              </a:rPr>
              <a:pPr/>
              <a:t>23</a:t>
            </a:fld>
            <a:endParaRPr lang="it-IT" altLang="it-IT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3.wav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4.wav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5.wav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6.wav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7.wav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8.wav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9.wav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0.wav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1.wav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2.wav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Prof.Cons.Giuseppe Croce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B14F3-F658-4673-8CE5-7AF61486A9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Prof.Cons.Giuseppe Croce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45E85-E5B7-45D8-8837-CB53776369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4A38908-9C68-4060-9C78-861369C8C6B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61964A8-149B-4662-BC6F-8E9BEA6381A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28A19FD-BF33-4924-B3A2-4258A19BEFE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83F48BA-E2CB-4A63-A197-B9F83DFD87E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76 h 1906"/>
                <a:gd name="T4" fmla="*/ 6168 w 5740"/>
                <a:gd name="T5" fmla="*/ 376 h 1906"/>
                <a:gd name="T6" fmla="*/ 616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48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973362A-655B-4C6E-AEA5-2DB77EAC13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5D950AD-1A52-48AA-9B82-5A7C8194835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F326C3B-1AA4-47ED-9156-672647C5D33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B2C927B-C4F9-4E85-9413-DB0FAED76AC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D57EB27-6A80-48CE-BB8D-5415B1D852F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3078D73-3B38-4788-A77B-F9CE92E3703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Prof.Cons.Giuseppe Croce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9354E-47A9-480A-9B3A-2336D6B4E5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B0F9F3C-0C09-4183-8DF5-2C5AD5E833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EFE7946-FC4B-4DA8-B617-64489B7817F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6871B6E-469C-4F53-B016-3DB8F98067E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4E007D0-51CF-42EA-B2D7-108386C6AF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468B8CB-2364-459A-BB2B-D3BE8934493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76 h 1906"/>
                <a:gd name="T4" fmla="*/ 6168 w 5740"/>
                <a:gd name="T5" fmla="*/ 376 h 1906"/>
                <a:gd name="T6" fmla="*/ 616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48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C9AA01C-CFB4-4DD3-BD84-5E95ED1A37D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9E07EB9-3B2C-4932-884E-C4C183F2771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0E0765D-D6BB-43D3-AA2B-1CEA1D8AE10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746618E-6315-41AC-8A46-E50D69A3AE0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2746915-DD33-479A-9635-1ABA14CA45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Prof.Cons.Giuseppe Croce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1CD17-3FCA-4AC8-BDD9-75B149895E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50CB28D-DFFD-4AEE-BCBA-7DC7AF22DA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7F185B0-5EE1-42F9-AE94-D83564BD7D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8737694-AABD-4A86-81AD-B6B2EFD5D12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AF5A23E-CDC0-45F0-A39C-39777E077F1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262B01B-B96C-458F-AC80-7BC0878146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14D7978-8798-4D02-99C3-DE7778CE786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76 h 1906"/>
                <a:gd name="T4" fmla="*/ 6168 w 5740"/>
                <a:gd name="T5" fmla="*/ 376 h 1906"/>
                <a:gd name="T6" fmla="*/ 616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48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DD25F35-CE7A-4C93-AB7E-090B9CDADD6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A437F9D-7F9C-4E49-926D-27B9C1B1A8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CD41326-54D9-4905-95BA-4C0E901EC1D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85A39B1-04EA-4CAF-970E-DCC4E7B3DD5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Prof.Cons.Giuseppe Croce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674BF-8842-4638-BCFF-72C7731737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F846323-E2A3-4486-A1C5-04FF62BFB6B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3762998-62BB-4432-9735-D2D71759343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447272E-1DC2-4029-8248-C0FFA8D4435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3267EF8-021B-44BD-8AC2-22BF1217C2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D16ABC4-5B95-4402-B8B1-3A24BE3CCCC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67F6912-F7BB-44D5-88E2-8F2B4FDF767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1996203-4189-4F31-B2F6-50366815677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76 h 1906"/>
                <a:gd name="T4" fmla="*/ 6168 w 5740"/>
                <a:gd name="T5" fmla="*/ 376 h 1906"/>
                <a:gd name="T6" fmla="*/ 616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48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E8A02BC-9F72-4DB4-8CA3-77C3E17FBC0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AE37C6F-66C2-4B8D-8386-41A1DAD0EEC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D94988C-D902-4871-B80A-ADC8FD74534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71830E-2FC4-43AB-B935-44ECD61B8E5C}" type="datetime1">
              <a:rPr lang="it-IT"/>
              <a:pPr>
                <a:defRPr/>
              </a:pPr>
              <a:t>05/12/2017</a:t>
            </a:fld>
            <a:endParaRPr lang="it-IT"/>
          </a:p>
        </p:txBody>
      </p:sp>
      <p:sp>
        <p:nvSpPr>
          <p:cNvPr id="8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4029999-3ACA-415C-A76D-2DF73E13C1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it-IT"/>
              <a:t>Prof. Giuseppe Renato Croce 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87B1E3F-272D-434C-8820-16EF3821FBA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E24F39B-61E7-4B7F-B1E3-55E743E21E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DF1FEBC-AA0A-460E-ABD5-4D4377F2901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A590C0D-3F9E-4C15-8035-DB387F951AC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9A2DBDD-1DF2-4FD3-A1AA-19A56EAAF24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DF5EB4F-AA84-46F3-BB1D-08645EA992E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49B0F0B-1839-4DBB-9864-B95DEE1931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A2C164A-39F6-45E5-8643-E4197BF65B0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76 h 1906"/>
                <a:gd name="T4" fmla="*/ 6168 w 5740"/>
                <a:gd name="T5" fmla="*/ 376 h 1906"/>
                <a:gd name="T6" fmla="*/ 616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48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2B71D9F-45E0-4169-BB11-7E7C4D4B070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5823C42-8F66-46BD-808F-D9DBA8AAE60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A509624-CB4D-47D7-B898-8A9B626967A9}" type="datetime1">
              <a:rPr lang="it-IT"/>
              <a:pPr>
                <a:defRPr/>
              </a:pPr>
              <a:t>05/12/2017</a:t>
            </a:fld>
            <a:endParaRPr lang="it-IT"/>
          </a:p>
        </p:txBody>
      </p:sp>
      <p:sp>
        <p:nvSpPr>
          <p:cNvPr id="5" name="Segnaposto numero diapositiva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2468B1B-384A-49B6-85F9-61ED9B0730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Segnaposto piè di pagina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it-IT"/>
              <a:t>Prof. Giuseppe Renato Croce 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D8A889C-2410-4ED5-BA65-2147C9F5B07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5DC9E63-2236-4150-8DAD-74E8B7EC090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FCDB7D5-F9F7-416C-A88F-2C0179468EE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98AAA05-5082-4F8C-B347-C0F108B330A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163F8CD-04C7-47CF-AD76-44ADB449636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BA31A27-8AA6-44F9-8FF8-572352BD4D0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49C3AA0-8E82-483A-BA23-9E6EFB7A826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B0187F9-A54F-4B4D-9423-9501B64177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0F4A966-BF1B-4379-A59D-74929EC15F6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76 h 1906"/>
                <a:gd name="T4" fmla="*/ 6168 w 5740"/>
                <a:gd name="T5" fmla="*/ 376 h 1906"/>
                <a:gd name="T6" fmla="*/ 616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48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4E2D22C-6902-4935-B7EB-3DAD49747AC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21D157A-DBC0-4D04-83C2-8172B00F98AA}" type="datetime1">
              <a:rPr lang="it-IT"/>
              <a:pPr>
                <a:defRPr/>
              </a:pPr>
              <a:t>05/12/2017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it-IT"/>
              <a:t>Prof. Giuseppe Renato Croce 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896B427-6509-4019-B294-1AE549A3D0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8D1BFD1-93AC-4C7A-A249-F369F8499F1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02177AA-02B6-4A2F-BE3B-15F1F2D6FCA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136329F-EDA9-4B12-A01F-507790B0B2C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55C8BF6-0F64-402D-A276-250F6F6DD3A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B1D287A-36E4-4262-A8BF-33CD53BD40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4B15A21-B8F7-4B1F-85B7-59B289CF9A4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5CAD428-D876-4A65-89CA-178B337623C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0A75882-78D0-403A-AE33-6FB0ECA16B4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CEDE27D-DA81-4141-B554-8B8AD2E205C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1C1B3D5-A86B-4764-9C62-7CA3F4D898C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1E15786-DD03-42A0-B4DA-FFB325004118}" type="datetime1">
              <a:rPr lang="it-IT"/>
              <a:pPr>
                <a:defRPr/>
              </a:pPr>
              <a:t>05/12/2017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it-IT"/>
              <a:t>Prof. Giuseppe Renato Croce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4A44626-FF89-4235-835D-455065C1CC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Prof.Cons.Giuseppe Croce</a:t>
            </a:r>
          </a:p>
        </p:txBody>
      </p:sp>
      <p:sp>
        <p:nvSpPr>
          <p:cNvPr id="9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3837182-561E-479E-9E8C-24F6AC09B1F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Prof.Cons.Giuseppe Croce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3E57AED-B26A-4E21-B854-7592BE7F04F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Prof.Cons.Giuseppe Croce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24B8974-E8FA-4723-87F0-78E56AF0ED7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Prof.Cons.Giuseppe Croce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2BECD30-0FAC-4D26-8A23-07B61600806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Prof.Cons.Giuseppe Croce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01E8DD6-BC2A-47A1-98C5-C638B8328FC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Prof.Cons.Giuseppe Croce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664A349-B2BF-4F9F-A420-7006B03A5AC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Prof.Cons.Giuseppe Croce</a:t>
            </a:r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369D32E-4A3B-4731-B363-E9A05A5CAC0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Prof.Cons.Giuseppe Croce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FBC11FE-2E41-4671-B96E-E6C2BFD226F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ttangolo con singolo angolo arrotondato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Prof.Cons.Giuseppe Croce</a:t>
            </a:r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71A5008-0208-48C9-9CF7-FB4D8DA80BE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Prof.Cons.Giuseppe Croce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72AD318-67FA-40CD-85D3-5ACEE6BF8E1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AD40453-0C1A-40C6-BC9A-97E16B9356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it-IT"/>
              <a:t>Prof. Giuseppe Renato Croce </a:t>
            </a:r>
          </a:p>
        </p:txBody>
      </p:sp>
      <p:sp>
        <p:nvSpPr>
          <p:cNvPr id="11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E273BBA-2B67-4B35-B03D-67F3F2A44AC2}" type="datetime1">
              <a:rPr lang="it-IT"/>
              <a:pPr>
                <a:defRPr/>
              </a:pPr>
              <a:t>05/12/2017</a:t>
            </a:fld>
            <a:endParaRPr lang="it-IT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Prof.Cons.Giuseppe Croce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81630B7-7917-441C-81C9-D66F88FB9B5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8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testo 24"/>
          <p:cNvSpPr>
            <a:spLocks noGrp="1"/>
          </p:cNvSpPr>
          <p:nvPr>
            <p:ph type="body" idx="10"/>
          </p:nvPr>
        </p:nvSpPr>
        <p:spPr>
          <a:xfrm>
            <a:off x="975591" y="560295"/>
            <a:ext cx="7192818" cy="579904"/>
          </a:xfrm>
          <a:prstGeom prst="rect">
            <a:avLst/>
          </a:prstGeom>
          <a:solidFill>
            <a:srgbClr val="CAD7FD"/>
          </a:solidFill>
          <a:ln w="0" cmpd="sng">
            <a:noFill/>
            <a:prstDash val="solid"/>
          </a:ln>
        </p:spPr>
        <p:txBody>
          <a:bodyPr lIns="0" tIns="44448" rIns="0" bIns="0"/>
          <a:lstStyle>
            <a:lvl1pPr marL="164117" marR="0" indent="0" algn="l">
              <a:lnSpc>
                <a:spcPts val="3769"/>
              </a:lnSpc>
              <a:spcAft>
                <a:spcPts val="485"/>
              </a:spcAft>
              <a:defRPr/>
            </a:lvl1pPr>
          </a:lstStyle>
          <a:p>
            <a:r>
              <a:rPr lang="it-IT"/>
              <a:t>D.Lgs. 81/2008 </a:t>
            </a:r>
          </a:p>
        </p:txBody>
      </p:sp>
      <p:sp>
        <p:nvSpPr>
          <p:cNvPr id="26" name="Segnaposto testo 25"/>
          <p:cNvSpPr>
            <a:spLocks noGrp="1"/>
          </p:cNvSpPr>
          <p:nvPr>
            <p:ph type="body" idx="10"/>
          </p:nvPr>
        </p:nvSpPr>
        <p:spPr>
          <a:xfrm>
            <a:off x="775854" y="1289797"/>
            <a:ext cx="7585364" cy="495187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>
            <a:normAutofit fontScale="90000"/>
          </a:bodyPr>
          <a:lstStyle>
            <a:lvl1pPr marL="0" marR="0" indent="0" algn="l">
              <a:lnSpc>
                <a:spcPts val="1705"/>
              </a:lnSpc>
              <a:spcBef>
                <a:spcPts val="0"/>
              </a:spcBef>
              <a:spcAft>
                <a:spcPts val="13"/>
              </a:spcAft>
              <a:buFont typeface="Tahoma"/>
              <a:buChar char="·"/>
              <a:tabLst>
                <a:tab pos="2502777" algn="l"/>
              </a:tabLst>
              <a:defRPr/>
            </a:lvl1pPr>
          </a:lstStyle>
          <a:p>
            <a:r>
              <a:rPr lang="it-IT"/>
              <a:t>Filosofia del decreto </a:t>
            </a:r>
          </a:p>
          <a:p>
            <a:r>
              <a:rPr lang="it-IT"/>
              <a:t>Anni '50 (primi DPR sulla sicurezza): </a:t>
            </a:r>
          </a:p>
          <a:p>
            <a:r>
              <a:rPr lang="it-IT"/>
              <a:t>Filosofia della protezione: </a:t>
            </a:r>
          </a:p>
          <a:p>
            <a:r>
              <a:rPr lang="it-IT"/>
              <a:t>Eliminazione o riduzione delle condizioni pericolose </a:t>
            </a:r>
          </a:p>
          <a:p>
            <a:r>
              <a:rPr lang="it-IT"/>
              <a:t>Anni 90 (direttive europee e decreto 626) </a:t>
            </a:r>
          </a:p>
          <a:p>
            <a:r>
              <a:rPr lang="it-IT"/>
              <a:t>Filosofia della prevenzione: </a:t>
            </a:r>
          </a:p>
          <a:p>
            <a:r>
              <a:rPr lang="it-IT"/>
              <a:t>Riconoscimento preventivo dei rischi e predisposizione </a:t>
            </a:r>
          </a:p>
          <a:p>
            <a:r>
              <a:rPr lang="it-IT"/>
              <a:t>delle misure per agire sulle azioni pericolose </a:t>
            </a:r>
          </a:p>
          <a:p>
            <a:r>
              <a:rPr lang="it-IT"/>
              <a:t>Anno 2008 (Testo Unico) </a:t>
            </a:r>
          </a:p>
          <a:p>
            <a:r>
              <a:rPr lang="it-IT"/>
              <a:t>Filosofia della programmazione e organizzazione della </a:t>
            </a:r>
          </a:p>
          <a:p>
            <a:r>
              <a:rPr lang="it-IT"/>
              <a:t>sicurezza, per conferire effettività ed efficacia </a:t>
            </a:r>
          </a:p>
          <a:p>
            <a:r>
              <a:rPr lang="it-IT"/>
              <a:t>all'azione di prevenzione: </a:t>
            </a:r>
          </a:p>
          <a:p>
            <a:r>
              <a:rPr lang="it-IT"/>
              <a:t>Predisposizione dei sistemi di controllo dell'efficacia e </a:t>
            </a:r>
          </a:p>
          <a:p>
            <a:r>
              <a:rPr lang="it-IT"/>
              <a:t>dell'efficienza delle misure adottate </a:t>
            </a:r>
          </a:p>
          <a:p>
            <a:r>
              <a:rPr lang="it-IT"/>
              <a:t>Ripartizione intersoggettiva dell'obbligo di sicurezza e </a:t>
            </a:r>
          </a:p>
          <a:p>
            <a:r>
              <a:rPr lang="it-IT"/>
              <a:t>r...) salute fra i ruoli della linea gerarchico-funzionale </a:t>
            </a:r>
          </a:p>
          <a:p>
            <a:r>
              <a:rPr lang="it-IT"/>
              <a:t>Si RVeSS </a:t>
            </a: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9054" y="71438"/>
            <a:ext cx="8162192" cy="5191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83274" y="908050"/>
            <a:ext cx="3946280" cy="5410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70231" y="908050"/>
            <a:ext cx="3946281" cy="5410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27D3A-35FA-4B73-8CE8-409B7FC5FC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513D4-27D3-4E3F-A013-67664B1336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4C0AD-FF0E-49C5-98E2-43B6FDB47A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4A5D2-8434-4061-89B2-4773191E66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A5C1A-AFA7-439A-90E6-4A06101D8D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9B1F-F461-42B2-ADB3-BA68D981B6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9657340-00E4-48C7-BFA5-E2C754C5744D}" type="datetime1">
              <a:rPr lang="it-IT"/>
              <a:pPr>
                <a:defRPr/>
              </a:pPr>
              <a:t>05/12/2017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it-IT"/>
              <a:t>Prof. Giuseppe Renato Croce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355D8D1-3506-445C-86DF-37F9FDD481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55AC4-18FC-45F0-BF3B-86E7ABD8AD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781B9-A8E0-446B-8790-2FEBDD6F88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560A8-5FF0-432C-A1F5-2132A2A11B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B59BC-4AE0-43CA-8180-44BA31E488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DFBAC-3E2B-4CAE-ADA1-CF74BAC15C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F3D9A-65B9-4ADC-8ACE-16AFCDB76D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5396-50A6-41AC-A079-53375E5AAC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C5CD3-7946-4E2F-AE4E-4A6976BDE1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Prof.Cons.Giuseppe Croce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2D4D4-96F9-41AF-B9D4-A4A5F2045A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5D61FA1-B15D-417D-8E4B-B7C09F889208}" type="datetime1">
              <a:rPr lang="it-IT"/>
              <a:pPr>
                <a:defRPr/>
              </a:pPr>
              <a:t>05/12/2017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it-IT"/>
              <a:t>Prof. Giuseppe Renato Croce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F8A12F7-2D3A-4FF0-BB76-344DD4B47E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16957-CA05-4C2B-9F25-DAD7EC554F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46EEE-7F5E-4EBD-90F5-1435B85D29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38B4B-5F76-4AFE-B59C-E314E6350D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CEB5F-122E-48D2-AC2F-C09C32E51F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E509B-87A4-44E2-A5AB-1734C0DEC5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1557E-F79D-4C09-A752-EDDB54C306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3B27-0D70-443B-8D0C-6F7663CC85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8EC26-0205-4FF4-8421-591E8E0AA5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38B9-F5E7-48A6-8F37-85ED7480DE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10D8FAC-1887-45F9-86D9-E57A3C8916B6}" type="datetime1">
              <a:rPr lang="it-IT"/>
              <a:pPr>
                <a:defRPr/>
              </a:pPr>
              <a:t>05/12/2017</a:t>
            </a:fld>
            <a:endParaRPr lang="it-IT"/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7F9C016-8837-468E-A102-ADC5E590FC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it-IT"/>
              <a:t>Prof. Giuseppe Renato Croce </a:t>
            </a: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B83D6-6C0B-4C41-9E9F-25EAFFEF49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A8B96-68A9-46AC-9169-993DE6E958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38BE9-3C18-44AB-8A3D-D08A8BD45F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6398C-AE51-4CC1-B496-E59346941C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42DD5-3C13-4FA4-A229-69E8E375FB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980A7-BDB0-496C-8B8F-CFD2829264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10E16-9019-4051-9AB8-53E6852E41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7A025-11E1-4D6B-88D6-78593364A0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3154D17-7102-48FF-A1B5-D7394E7AEB4E}" type="datetime1">
              <a:rPr lang="it-IT"/>
              <a:pPr>
                <a:defRPr/>
              </a:pPr>
              <a:t>05/12/2017</a:t>
            </a:fld>
            <a:endParaRPr lang="it-IT"/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7FC6F21-BAB0-4974-AC8B-1D11052370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it-IT"/>
              <a:t>Prof. Giuseppe Renato Croce </a:t>
            </a: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5BA5E-DDD6-459A-B406-BA54F26218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D024B-6717-456A-8023-81DFD8C9D7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1BD86-1C0F-4DD4-8542-ABE3064074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3869C-1ECA-4DBA-B86E-B9F8B7030C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E4F57-64C6-450D-95E9-EB57ABB079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C22C0-2485-4F2A-A0F8-9A93C15687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7610-FC32-481E-B683-144B1E44A4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5264A-4EF4-4F0B-8BA0-D00CEDAC86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45597-EC94-44C3-A2A0-AFE9FE329F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1C0C57A-9EFD-498A-9C4D-63E752D6BBC8}" type="datetime1">
              <a:rPr lang="it-IT"/>
              <a:pPr>
                <a:defRPr/>
              </a:pPr>
              <a:t>05/12/2017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it-IT"/>
              <a:t>Prof. Giuseppe Renato Croce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D8C9487-F78B-471C-92C6-57FE770D1C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671F9-1FF9-489A-8C61-541E8F3B93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A4D7-F447-4E8A-AABA-EA56113081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7FD6B-0232-40B2-95BD-2429BA006D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D3840-FDA4-4781-9E11-C78BBC1D0B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D87EB-D25A-4601-A952-B4F4185AFA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50423-A581-4DB5-9150-6D180F0415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5EDB9-C56F-45E0-A35C-B8B95ACC25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6EA73-2327-4A16-8B35-B790E8F8B4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4974BF3-2DDA-4387-A74E-5D2C796D8B73}" type="datetime1">
              <a:rPr lang="it-IT"/>
              <a:pPr>
                <a:defRPr/>
              </a:pPr>
              <a:t>05/12/2017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it-IT"/>
              <a:t>Prof. Giuseppe Renato Croce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F936672-E8DE-497E-A925-5EED1C8F33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93E0-8173-4C43-AB6E-2E03FC6F2D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1D869-D2E2-4630-A99B-69D8F9B6DA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BB5C2-71B0-4251-A4CA-37F554FCA9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674BE-3136-4DBC-9593-3D424F8DDA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8B4E-7A8D-4C4F-A508-599359FE21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07BE1-7B38-4ABF-B0D8-A835CA3665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716EC-2601-4E4F-8F21-5B63628488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B8A8D-148B-47E5-849A-68446728A2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76E46-1268-4ECA-A98C-FB2E064F16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8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it-IT"/>
              <a:t>Prof. Giuseppe Renato Croce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D651733A-0B1B-4A57-BAB9-E58043F8E7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heel/>
    <p:sndAc>
      <p:stSnd>
        <p:snd r:embed="rId1" name="applause.wav"/>
      </p:stSnd>
    </p:sndAc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98BE-3C7D-424F-AD51-9887C6EB3B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9D0DA-890D-4162-B58E-D9E0C38EA2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94AA6-8178-4257-92A4-C424CA846D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468E5-34FB-40B9-88E5-ACC62DDE03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F84E-284F-4B39-A093-BEC4A65467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BC8EC-A903-4ED6-BD07-3B3BFC9CDC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EFF30-3C3E-4F27-9E9D-E86B85B602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ACB2E-AC9E-4C6A-89D1-AC48507B8E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27252-900A-4787-90DC-265236FA97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8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it-IT"/>
              <a:t>Prof. Giuseppe Renato Croce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4BDBEB6D-C4C4-4B44-A390-00BFE0E48B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heel/>
    <p:sndAc>
      <p:stSnd>
        <p:snd r:embed="rId1" name="applause.wav"/>
      </p:stSnd>
    </p:sndAc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37280-AE7A-458E-B88F-0C3A1DE040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D33B5-7469-4CF7-A94B-B81903E776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D12DB-F7B7-4792-B275-51263E4593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3CC64-5F30-4794-B1B2-06FD3FEA26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10FC4-4EF4-4090-A294-3C6334DFFD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AB911-AF84-49E5-B7D6-E1845F252D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E4BEF-F2CC-463A-8051-C315A8A577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221D3-FA35-4265-AD45-FD22424955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8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it-IT"/>
              <a:t>Prof. Giuseppe Renato Croce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6BFE4943-AB24-481E-A465-A956CB089F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heel/>
    <p:sndAc>
      <p:stSnd>
        <p:snd r:embed="rId1" name="applause.wav"/>
      </p:stSnd>
    </p:sndAc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F29A1-8FD3-4197-838D-C713A8ED31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D51FD-8B1A-4FFD-B55F-C0B358BAE0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14C6-4DF5-4DE9-9785-E3AD6B14ED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F221F-331D-418E-BEC6-4476AA513B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6896C-415A-4959-B7D8-DAD4F900FF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AED00-C422-4FB0-BBF0-F954DFC740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877A9-B35D-493F-9CFA-5AC300E215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60CBC-0127-44E4-A58E-EA8E0E7F96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A1E82-E434-4997-957C-AD271BFC7B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8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it-IT"/>
              <a:t>Prof. Giuseppe Renato Croce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0151D093-6B76-4E6D-8064-2C5E432410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heel/>
    <p:sndAc>
      <p:stSnd>
        <p:snd r:embed="rId1" name="applause.wav"/>
      </p:stSnd>
    </p:sndAc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6F005-7A65-462D-A455-F52FFFCA93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F10E3-6220-4B29-BBBA-0B5BB65E59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3A10A-247A-44C2-BD82-EDB353FC20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AB579-AE44-4A80-ACB1-EEC9759086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373B0-750A-4C81-B0FF-32F1994684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F750D-2945-4299-860B-7A96D98D2E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2C4BE-F135-4C14-9DFE-13745DC33C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76159-CFAE-4A33-848B-DF2DC0ECCF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8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it-IT"/>
              <a:t>Prof. Giuseppe Renato Croce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B47E9CD6-2CEA-4C5D-BAC9-3C60317DD9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heel/>
    <p:sndAc>
      <p:stSnd>
        <p:snd r:embed="rId1" name="applause.wav"/>
      </p:stSnd>
    </p:sndAc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6492D-CA5D-4021-BB34-C26EBD4584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60848-C514-4FD7-B443-4D98A37667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DD14B-411D-42B5-BBC3-C1814AD887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0E3F7-3AF4-4CD0-8A5E-7CEAE09810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F836D-9784-498D-8924-DDD1797583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9ECE-11B6-4594-921F-A0094B96D9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8C399-B991-433A-819B-72794487BC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A90D-B5D8-4FAE-81D3-17DE62D34A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51FD-9D67-42F5-B2A2-E9B270C11A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Prof.Cons.Giuseppe Croce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864A8-0D1C-49D8-914E-D02ECC9AC9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8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it-IT"/>
              <a:t>Prof. Giuseppe Renato Croce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098D38BF-7ADF-4322-82BE-0CF129FDC8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heel/>
    <p:sndAc>
      <p:stSnd>
        <p:snd r:embed="rId1" name="applause.wav"/>
      </p:stSnd>
    </p:sndAc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96E9B-6543-4F7C-99A5-EA7B3E61FF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5A2A0-5E3B-4A72-BF94-83B3785656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1B40A-9E15-46BA-A5DA-448BE5A7B6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6D0DF-5CD2-4EC6-965A-676269FDFE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4331-1BDA-48E6-B559-1407362B57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AE1BC-410F-4237-AB76-DBABA4451D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207D8-02E2-4F98-8126-B83E398CAF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2B76A-115E-4D5A-904A-070F498C2B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8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it-IT"/>
              <a:t>Prof. Giuseppe Renato Croce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D7E5021-6CBB-4C2B-846E-A1A36577B3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heel/>
    <p:sndAc>
      <p:stSnd>
        <p:snd r:embed="rId1" name="applause.wav"/>
      </p:stSnd>
    </p:sndAc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8B39E-F17E-43EE-B729-7D87A132E7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14F3-CA55-4CAA-A336-7452D049A8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CA87F-35DF-4F7D-A211-2578102114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1CA7-86C5-4673-8422-C54328D9A7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7F8D-5F75-4832-BF22-5D39B56181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338E2-80AC-4212-97C4-ABA1141109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19D00-0F30-4044-B327-5FBEEF35B6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12B7C-C533-4883-9439-FB2491FFF6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37B9D-8E84-41B6-9E39-F46DFC4E70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8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it-IT"/>
              <a:t>Prof. Giuseppe Renato Croce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13831440-FBEB-4B45-8B73-F1743E98CA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heel/>
    <p:sndAc>
      <p:stSnd>
        <p:snd r:embed="rId1" name="applause.wav"/>
      </p:stSnd>
    </p:sndAc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DD52A-9D06-4830-9F12-AE834CF89C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CDB5B-6FDB-439A-8DCC-AC72FEE186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88464-5BB4-4E3B-B443-9DA1945D4A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3D51E-8A6A-431A-84A1-CA43555F81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97E84-7072-49E6-A73A-99EE0B3990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81C0B-58CD-482E-86B7-B332C3EEDB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6CE7F-32BA-4662-BA8B-44CC7FB40D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6C7C0-B901-41A2-A599-7F2551A8D5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BD115-2A50-4FA6-8B31-B746D411BE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8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it-IT"/>
              <a:t>Prof. Giuseppe Renato Croce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1E66C42A-9B92-4F84-AE93-195B9F5F86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heel/>
    <p:sndAc>
      <p:stSnd>
        <p:snd r:embed="rId1" name="applause.wav"/>
      </p:stSnd>
    </p:sndAc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E4F4D-6659-4637-81B8-668E9EB3EB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C9609-E65A-4282-9A26-20E43E483F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FC81D-3230-4B4D-8C1E-D34876A747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5812D-A40F-4FF5-BBA4-2E9F0F8F55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36E3F-BFDF-40ED-91C7-A12A6FE243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7354-6DF7-499E-B4AB-45A466F546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A2FEF-13A9-4F0A-B9C0-1178B66BAF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8C7A-B5A5-45F4-BD11-5F2AE51C8A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8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it-IT"/>
              <a:t>Prof. Giuseppe Renato Croce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BC92F0BF-590B-49D1-845D-8B7C1E0198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heel/>
    <p:sndAc>
      <p:stSnd>
        <p:snd r:embed="rId1" name="applause.wav"/>
      </p:stSnd>
    </p:sndAc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94265-F075-44DC-AB27-4C64BB5984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60D2A-86D9-4A5C-973C-C8A1F2A20D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F4CD1-3DCF-4896-9579-CF5D0FF352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ACAD-9B9C-407E-A32C-26579EEF90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FBDA-4EF8-47CC-A098-AD89EC1F8D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B277-DEAF-4A77-8BD3-8B03306A07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9A256-CB14-4C67-99D1-C4B3C054C9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21BE3-DEDA-41C8-BA56-2D29E37462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6787A-68F1-4BE6-908D-F910068792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8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it-IT"/>
              <a:t>Prof. Giuseppe Renato Croce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2728E407-A84F-4C1F-96D4-17E063BE10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heel/>
    <p:sndAc>
      <p:stSnd>
        <p:snd r:embed="rId1" name="applause.wav"/>
      </p:stSnd>
    </p:sndAc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9E7-FAAA-4762-8CD4-72CBA61A40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06478-1CA1-44DA-B318-D00C2A4A43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CD038-0F95-4993-A248-EE0172253F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A4A68-14C5-48F4-97BE-C2F7539453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13401-BC7D-46F1-9348-EF4A50CA65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3CDB6-CBB2-445B-9CCE-2C3B63738E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ED41-DB81-4C19-A362-8E2CCF352E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72CDF-93D8-45E6-8338-41DD113967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 sz="1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58402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it-IT" altLang="it-IT" noProof="0" smtClean="0"/>
              <a:t>Fare clic per modificare lo stile del titolo dello schema</a:t>
            </a:r>
          </a:p>
        </p:txBody>
      </p:sp>
      <p:sp>
        <p:nvSpPr>
          <p:cNvPr id="58403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7E9244D-1255-4615-99B4-E60A851A672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CD5E7-5CC9-43BC-82FA-88871D6E8B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86CFC-A114-45E7-8691-76FC722F39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AD411-0881-45E3-BBC2-90565B28BF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CF313-BAB5-4859-B91E-02AF0FE468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3762C-471C-42FF-86B9-113464A05B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0472E-8F31-4DE2-883D-536B3FF469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D0EA0-73D5-4354-8F5F-0FFE12BD97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C3892-240B-48D9-83DE-0EB44808FA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C4D1A-BCDF-4066-9A56-9AD3DC47FC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fld id="{F9D35B59-B47D-4976-BAB7-57B560B215D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D2203-FDE4-46DA-B1D6-2AF6B42F99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6777-0246-4C4F-810B-1981E32E3E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0C236-9A96-4E03-A655-542FAFB9C4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1395B-62EB-4831-B689-E40D1236C9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975DA-CEB2-4488-B97D-F450FB5835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818FC-6F23-45F5-8FBA-F24141B2A2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201E4-BC51-4100-BF7D-A1EF1F4FAE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D8753-B148-498F-ABA5-FF48E678D4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1pPr>
            <a:lvl2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eaLnBrk="0" hangingPunct="0"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lvl1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403225" algn="ctr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657225" algn="ctr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923925" algn="ctr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114425" algn="ctr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5716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0288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4860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294322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65125" indent="-282575" algn="l">
              <a:buClr>
                <a:srgbClr val="3891A7"/>
              </a:buClr>
              <a:buFont typeface="Wingdings 2" pitchFamily="18" charset="2"/>
              <a:buChar char=""/>
              <a:defRPr/>
            </a:pPr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fld id="{1E9091C2-3A39-4E3A-A297-75B4E9D97D9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097D2-E47F-447F-93C0-F339B3C673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4CB33-0051-4114-9CF7-C7F77DEC18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D22FC-DE7B-4060-ACE3-990EE33250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10B1-7CBB-475A-BF17-D87D3C0988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117A8-6D0D-4052-8BF2-E3329ACCF2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385C2-A7D9-449C-9FFE-E90C94709C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Prof.Cons.Giuseppe Croce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68823-AE5A-4591-8F3E-D006C420D2D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Prof.Cons.Giuseppe Croce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46152-227F-45B5-BE3A-058FAAB441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Prof.Cons.Giuseppe Croce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4E65A-42BF-4AE2-B76C-740F3CDC9BF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Prof.Cons.Giuseppe Croce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5F056-86D8-46C4-A909-9CB723F11AC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fld id="{33AB90D2-60D9-4022-8D86-83243059589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Prof.Cons.Giuseppe Croce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B7ACB-0D5D-464B-A166-8993182EA05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Prof.Cons.Giuseppe Croce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E02CC-7B59-4828-954F-28D2177A08C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Prof.Cons.Giuseppe Croce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EAC34-B40A-4BCF-9AA9-268E026BA5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Prof.Cons.Giuseppe Croce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11D5F-46D3-4C23-8979-9D89612CA22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Prof.Cons.Giuseppe Croce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4B2DC-618E-44DB-AE1B-ED7C8E9C743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Prof.Cons.Giuseppe Croce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B9379-B16C-4971-85C9-E97FD021959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Prof.Cons.Giuseppe Croce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FA563-2BEF-411B-8218-1C007659C2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Prof.Cons.Giuseppe Croce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9D95D-F58F-48DB-AD9B-0DE67B8C94C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Prof.Cons.Giuseppe Croce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64EEE-4314-4F1F-8396-8366350BDD3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99 h 1906"/>
                <a:gd name="T4" fmla="*/ 6092 w 5740"/>
                <a:gd name="T5" fmla="*/ 499 h 1906"/>
                <a:gd name="T6" fmla="*/ 609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48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BF66B-9411-4F80-818D-A456600618B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Prof.Cons.Giuseppe Croce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7680F-ADBD-4506-AD42-D0AF71326A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fld id="{3F14CC1A-5238-405E-89F7-D93ACA32F17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D0081-CA3B-46D7-BDE1-9504A3A11A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2F7CF-FE37-47DD-A2E9-92339990170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5024E-9902-4C66-A7F9-BE678C60C96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22455-FB9D-4B46-9027-846B78113DF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6410C-C1C9-4A40-9C9B-0907EA09009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7229-7DD6-45D2-80FC-403CCB565BF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E0B5D-98BE-469D-9602-60DCEAC3AC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24D0C-92F0-4B0C-93B3-77217B0856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DD3DC-FA1C-4C21-B5BB-C0BFEDDE8D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EFCBA-6A16-4FFC-A5F2-07F396B05AD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fld id="{3481A53B-02AC-4374-8582-F3C796DCD46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99 h 1906"/>
                <a:gd name="T4" fmla="*/ 6092 w 5740"/>
                <a:gd name="T5" fmla="*/ 499 h 1906"/>
                <a:gd name="T6" fmla="*/ 609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48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62817-BF1A-4A0C-976E-E3C08D5835E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E0964-FF87-4344-B7C8-003891D763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58D74-F400-4FE2-9709-8A4D2D45855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1D8CB-D7C4-49F9-AC30-4F2D9BB9851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ECB4-79BE-4162-9E2E-1BD8B0370CE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56A6-2676-439F-94D4-4C41B42E9A7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5BA68-32CE-4CC2-B404-C6B76A2952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2AB21-053F-4CD5-BB0F-94A82B408A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3B169-3339-4244-89CA-3654D1BFF9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21916-EC1E-4987-A704-D510CDD8DE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fld id="{51878165-F6ED-4159-9672-A4127F7015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9C94-E4DC-4D41-BE82-4860E596029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- Att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testo 18"/>
          <p:cNvSpPr>
            <a:spLocks noGrp="1"/>
          </p:cNvSpPr>
          <p:nvPr>
            <p:ph type="body" sz="quarter" idx="10"/>
          </p:nvPr>
        </p:nvSpPr>
        <p:spPr>
          <a:xfrm>
            <a:off x="461963" y="3643953"/>
            <a:ext cx="8220075" cy="7200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200" b="0" i="0" baseline="0">
                <a:solidFill>
                  <a:srgbClr val="647A9F"/>
                </a:solidFill>
                <a:latin typeface="Open Sans"/>
                <a:cs typeface="Open Sans"/>
              </a:defRPr>
            </a:lvl1pPr>
          </a:lstStyle>
          <a:p>
            <a:pPr lvl="0"/>
            <a:endParaRPr lang="it-IT" dirty="0" smtClean="0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5"/>
          <p:cNvCxnSpPr/>
          <p:nvPr userDrawn="1"/>
        </p:nvCxnSpPr>
        <p:spPr>
          <a:xfrm>
            <a:off x="461963" y="5360988"/>
            <a:ext cx="2892425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egnaposto testo 18"/>
          <p:cNvSpPr>
            <a:spLocks noGrp="1"/>
          </p:cNvSpPr>
          <p:nvPr>
            <p:ph type="body" sz="quarter" idx="10"/>
          </p:nvPr>
        </p:nvSpPr>
        <p:spPr>
          <a:xfrm>
            <a:off x="461963" y="3739489"/>
            <a:ext cx="8220075" cy="7200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200" b="0" i="0" baseline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359634" y="5369569"/>
            <a:ext cx="5486400" cy="351906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b="0" i="0" spc="30">
                <a:solidFill>
                  <a:srgbClr val="647A9F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defRPr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/>
          </p:nvPr>
        </p:nvSpPr>
        <p:spPr>
          <a:xfrm>
            <a:off x="358991" y="5669989"/>
            <a:ext cx="5478462" cy="30206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300" b="0" i="0" baseline="0">
                <a:solidFill>
                  <a:srgbClr val="647A9F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defRPr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3"/>
          </p:nvPr>
        </p:nvSpPr>
        <p:spPr>
          <a:xfrm>
            <a:off x="358991" y="5886249"/>
            <a:ext cx="5478462" cy="2745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 b="0" i="0" baseline="0">
                <a:solidFill>
                  <a:srgbClr val="647A9F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defRPr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fld id="{1F13CE49-28FD-4826-957F-219BCD56D20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fld id="{4BC7AE43-806C-4C66-813A-A08FF20F090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fld id="{7065019A-8A6F-4909-A49E-29385CE7F4B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fld id="{0C35A167-19D7-4C89-8B18-5FB3B1B5CA6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Prof.Cons.Giuseppe Croce</a:t>
            </a:r>
          </a:p>
        </p:txBody>
      </p:sp>
      <p:sp>
        <p:nvSpPr>
          <p:cNvPr id="9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3D030BE-69C4-44A6-9BD5-9D81BF03F7D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Prof.Cons.Giuseppe Croce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BBBF972-18F7-4A8C-8760-6919CA7B84F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Prof.Cons.Giuseppe Croce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5FE2944-23BE-40DB-864F-9A1FBAAB1D7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Prof.Cons.Giuseppe Croce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0D83B-BC91-4230-9178-B37332D089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Prof.Cons.Giuseppe Croce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2CDE3AD-A656-41BC-A8DC-CFA58AA3842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Prof.Cons.Giuseppe Croce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F4F606E-6C47-4A0F-9EA5-0B6342249E3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Prof.Cons.Giuseppe Croce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7F8A127-6122-456F-8BB6-ADE61A3D0DD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Prof.Cons.Giuseppe Croce</a:t>
            </a:r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D73D9C5-E6DB-4A71-8578-124FB109E16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Prof.Cons.Giuseppe Croce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D0967CE-9FD7-4433-83EA-427E026A3A9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ttangolo con singolo angolo arrotondato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Prof.Cons.Giuseppe Croce</a:t>
            </a:r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A4292FC-A413-4814-84F6-B556CE6BFA7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Prof.Cons.Giuseppe Croce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890F3F2-3334-4066-9EEC-980DBDF0E92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Prof.Cons.Giuseppe Croce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0A7B9F4-53A7-492A-9AB9-03318E56339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8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testo 24"/>
          <p:cNvSpPr>
            <a:spLocks noGrp="1"/>
          </p:cNvSpPr>
          <p:nvPr>
            <p:ph type="body" idx="10"/>
          </p:nvPr>
        </p:nvSpPr>
        <p:spPr>
          <a:xfrm>
            <a:off x="975591" y="560295"/>
            <a:ext cx="7192818" cy="579904"/>
          </a:xfrm>
          <a:prstGeom prst="rect">
            <a:avLst/>
          </a:prstGeom>
          <a:solidFill>
            <a:srgbClr val="CAD7FD"/>
          </a:solidFill>
          <a:ln w="0" cmpd="sng">
            <a:noFill/>
            <a:prstDash val="solid"/>
          </a:ln>
        </p:spPr>
        <p:txBody>
          <a:bodyPr lIns="0" tIns="44448" rIns="0" bIns="0"/>
          <a:lstStyle>
            <a:lvl1pPr marL="164117" marR="0" indent="0" algn="l">
              <a:lnSpc>
                <a:spcPts val="3769"/>
              </a:lnSpc>
              <a:spcAft>
                <a:spcPts val="485"/>
              </a:spcAft>
              <a:defRPr/>
            </a:lvl1pPr>
          </a:lstStyle>
          <a:p>
            <a:r>
              <a:rPr lang="it-IT"/>
              <a:t>D.Lgs. 81/2008 </a:t>
            </a:r>
          </a:p>
        </p:txBody>
      </p:sp>
      <p:sp>
        <p:nvSpPr>
          <p:cNvPr id="26" name="Segnaposto testo 25"/>
          <p:cNvSpPr>
            <a:spLocks noGrp="1"/>
          </p:cNvSpPr>
          <p:nvPr>
            <p:ph type="body" idx="10"/>
          </p:nvPr>
        </p:nvSpPr>
        <p:spPr>
          <a:xfrm>
            <a:off x="775854" y="1289797"/>
            <a:ext cx="7585364" cy="495187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>
            <a:normAutofit fontScale="90000"/>
          </a:bodyPr>
          <a:lstStyle>
            <a:lvl1pPr marL="0" marR="0" indent="0" algn="l">
              <a:lnSpc>
                <a:spcPts val="1705"/>
              </a:lnSpc>
              <a:spcBef>
                <a:spcPts val="0"/>
              </a:spcBef>
              <a:spcAft>
                <a:spcPts val="13"/>
              </a:spcAft>
              <a:buFont typeface="Tahoma"/>
              <a:buChar char="·"/>
              <a:tabLst>
                <a:tab pos="2502777" algn="l"/>
              </a:tabLst>
              <a:defRPr/>
            </a:lvl1pPr>
          </a:lstStyle>
          <a:p>
            <a:r>
              <a:rPr lang="it-IT"/>
              <a:t>Filosofia del decreto </a:t>
            </a:r>
          </a:p>
          <a:p>
            <a:r>
              <a:rPr lang="it-IT"/>
              <a:t>Anni '50 (primi DPR sulla sicurezza): </a:t>
            </a:r>
          </a:p>
          <a:p>
            <a:r>
              <a:rPr lang="it-IT"/>
              <a:t>Filosofia della protezione: </a:t>
            </a:r>
          </a:p>
          <a:p>
            <a:r>
              <a:rPr lang="it-IT"/>
              <a:t>Eliminazione o riduzione delle condizioni pericolose </a:t>
            </a:r>
          </a:p>
          <a:p>
            <a:r>
              <a:rPr lang="it-IT"/>
              <a:t>Anni 90 (direttive europee e decreto 626) </a:t>
            </a:r>
          </a:p>
          <a:p>
            <a:r>
              <a:rPr lang="it-IT"/>
              <a:t>Filosofia della prevenzione: </a:t>
            </a:r>
          </a:p>
          <a:p>
            <a:r>
              <a:rPr lang="it-IT"/>
              <a:t>Riconoscimento preventivo dei rischi e predisposizione </a:t>
            </a:r>
          </a:p>
          <a:p>
            <a:r>
              <a:rPr lang="it-IT"/>
              <a:t>delle misure per agire sulle azioni pericolose </a:t>
            </a:r>
          </a:p>
          <a:p>
            <a:r>
              <a:rPr lang="it-IT"/>
              <a:t>Anno 2008 (Testo Unico) </a:t>
            </a:r>
          </a:p>
          <a:p>
            <a:r>
              <a:rPr lang="it-IT"/>
              <a:t>Filosofia della programmazione e organizzazione della </a:t>
            </a:r>
          </a:p>
          <a:p>
            <a:r>
              <a:rPr lang="it-IT"/>
              <a:t>sicurezza, per conferire effettività ed efficacia </a:t>
            </a:r>
          </a:p>
          <a:p>
            <a:r>
              <a:rPr lang="it-IT"/>
              <a:t>all'azione di prevenzione: </a:t>
            </a:r>
          </a:p>
          <a:p>
            <a:r>
              <a:rPr lang="it-IT"/>
              <a:t>Predisposizione dei sistemi di controllo dell'efficacia e </a:t>
            </a:r>
          </a:p>
          <a:p>
            <a:r>
              <a:rPr lang="it-IT"/>
              <a:t>dell'efficienza delle misure adottate </a:t>
            </a:r>
          </a:p>
          <a:p>
            <a:r>
              <a:rPr lang="it-IT"/>
              <a:t>Ripartizione intersoggettiva dell'obbligo di sicurezza e </a:t>
            </a:r>
          </a:p>
          <a:p>
            <a:r>
              <a:rPr lang="it-IT"/>
              <a:t>r...) salute fra i ruoli della linea gerarchico-funzionale </a:t>
            </a:r>
          </a:p>
          <a:p>
            <a:r>
              <a:rPr lang="it-IT"/>
              <a:t>Si RVeSS 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9054" y="71438"/>
            <a:ext cx="8162192" cy="5191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83274" y="908050"/>
            <a:ext cx="3946280" cy="5410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70231" y="908050"/>
            <a:ext cx="3946281" cy="5410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Prof.Cons.Giuseppe Croce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8AF1D-4B1B-4A6C-8301-9FE9EAF338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76 h 1906"/>
                <a:gd name="T4" fmla="*/ 6168 w 5740"/>
                <a:gd name="T5" fmla="*/ 376 h 1906"/>
                <a:gd name="T6" fmla="*/ 616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48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EC1DD4D-D624-4E64-B861-E11ABBC542D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802C3B8-58EE-422C-BE3C-E4966938A0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35B62F5-97DC-48D5-BAEA-4F1141FBFBA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62BAC4A-4D42-497C-9529-944C85D5B1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9CBED70-02FB-4A32-9CF3-C472129A336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8731CB1-7826-4C53-9B40-41F95DCFF3C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F038751-B5CF-40DE-B19B-72AB5ED0C26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2E62706-FD9E-49E5-86CD-DE6EAC307F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7DE7508-8FE0-466E-B613-1BC56D26C47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1D0A1F1-9DC6-473A-BDDF-9C02F35211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Prof.Cons.Giuseppe Croce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B26AF-427C-48CB-A311-3CCBC43CAD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AEE5B94-67A9-4462-888A-D96A747498A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76 h 1906"/>
                <a:gd name="T4" fmla="*/ 6168 w 5740"/>
                <a:gd name="T5" fmla="*/ 376 h 1906"/>
                <a:gd name="T6" fmla="*/ 616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48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614D3B2-D81C-433C-A6D5-83D1062B802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23017DD-A8BD-4820-A488-90A30856188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25FF811-44DF-45C1-9F7B-7B1D96DA17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ED560EC-8922-4588-AFA2-845838BF6C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6E25AF4-CB9B-4670-8900-6CF707A0541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238AF30-5B01-4C3D-95CE-DAB67F8CAA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ABD532B-7957-40B5-AD8B-1CE93959BE1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7C30C4B-974B-4B74-9F42-C4EAC724803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50C7F86-E806-4C17-A23E-8F1205B0C18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Prof.Cons.Giuseppe Croce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DB801-F804-4CDC-A5CB-D3DDC5BB22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83FA8C2-0248-4549-95F4-7FC6C71A76B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3AA4188-9FF8-4CEE-B4D4-E4DE936FB1C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76 h 1906"/>
                <a:gd name="T4" fmla="*/ 6168 w 5740"/>
                <a:gd name="T5" fmla="*/ 376 h 1906"/>
                <a:gd name="T6" fmla="*/ 616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48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888ED2F-FF3F-4FBB-9CAA-6B54260CB36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3DF7A85-536D-4AEF-821F-B377FCAAB2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3E6D9A8-44C9-494E-A11C-C5508C72F8C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9EE1604-6CFB-4795-A3CD-6AE9877BCFD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9476703-A2DE-4D20-80FE-C05A9B495D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AECAE7A-E6FB-4ED0-8077-ECBB77A8600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D9513C3-BA64-4651-AFEF-512C6311AB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E4ED00C-4DCE-4F43-9A52-CA1D99A2B74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Prof.Cons.Giuseppe Croce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9649E-AAF4-4E37-8452-9FDD85A846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A243D3A-3865-4D86-8739-09F9C97C46C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109BE54-E6AD-4578-8CE3-1E400BD3240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B6DF471-306B-477F-BDCD-0EF3EC80D7A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76 h 1906"/>
                <a:gd name="T4" fmla="*/ 6168 w 5740"/>
                <a:gd name="T5" fmla="*/ 376 h 1906"/>
                <a:gd name="T6" fmla="*/ 616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48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1BAB0D8-6741-4F59-8E80-201C58A9971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0A719FE-0835-44B9-9F83-DAD8C6F94D2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64A10FA-D6A4-45FB-8E4F-0D439A85966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399AEB1-8170-4A2E-A5D6-C3421FD7AE2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A8910A0-8B97-4FB9-8EE8-FA47632AAA4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98A3EE0-1223-482B-B574-BD2D4BD43E8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3C9A5FA-B358-4044-A87D-67722DB4B99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6.xml"/><Relationship Id="rId9" Type="http://schemas.openxmlformats.org/officeDocument/2006/relationships/image" Target="../media/image6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93.xml"/><Relationship Id="rId9" Type="http://schemas.openxmlformats.org/officeDocument/2006/relationships/image" Target="../media/image6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0.xml"/><Relationship Id="rId9" Type="http://schemas.openxmlformats.org/officeDocument/2006/relationships/image" Target="../media/image6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0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7.xml"/><Relationship Id="rId9" Type="http://schemas.openxmlformats.org/officeDocument/2006/relationships/image" Target="../media/image6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14.xml"/><Relationship Id="rId9" Type="http://schemas.openxmlformats.org/officeDocument/2006/relationships/image" Target="../media/image6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2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21.xml"/><Relationship Id="rId9" Type="http://schemas.openxmlformats.org/officeDocument/2006/relationships/image" Target="../media/image6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theme" Target="../theme/theme23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8.xml"/><Relationship Id="rId9" Type="http://schemas.openxmlformats.org/officeDocument/2006/relationships/image" Target="../media/image6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theme" Target="../theme/theme24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5.xml"/><Relationship Id="rId9" Type="http://schemas.openxmlformats.org/officeDocument/2006/relationships/image" Target="../media/image6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42.xml"/><Relationship Id="rId9" Type="http://schemas.openxmlformats.org/officeDocument/2006/relationships/image" Target="../media/image6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theme" Target="../theme/theme26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9.xml"/><Relationship Id="rId9" Type="http://schemas.openxmlformats.org/officeDocument/2006/relationships/image" Target="../media/image6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theme" Target="../theme/theme27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6.xml"/><Relationship Id="rId9" Type="http://schemas.openxmlformats.org/officeDocument/2006/relationships/image" Target="../media/image6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theme" Target="../theme/theme28.xml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63.xml"/><Relationship Id="rId9" Type="http://schemas.openxmlformats.org/officeDocument/2006/relationships/image" Target="../media/image6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theme" Target="../theme/theme29.xml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71.xml"/><Relationship Id="rId4" Type="http://schemas.openxmlformats.org/officeDocument/2006/relationships/slideLayout" Target="../slideLayouts/slideLayout270.xml"/><Relationship Id="rId9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theme" Target="../theme/theme30.xml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2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7.xml"/><Relationship Id="rId9" Type="http://schemas.openxmlformats.org/officeDocument/2006/relationships/image" Target="../media/image6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theme" Target="../theme/theme31.xml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84.xml"/><Relationship Id="rId9" Type="http://schemas.openxmlformats.org/officeDocument/2006/relationships/image" Target="../media/image6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theme" Target="../theme/theme32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91.xml"/><Relationship Id="rId9" Type="http://schemas.openxmlformats.org/officeDocument/2006/relationships/image" Target="../media/image6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3.xml"/><Relationship Id="rId3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298.xml"/><Relationship Id="rId9" Type="http://schemas.openxmlformats.org/officeDocument/2006/relationships/image" Target="../media/image6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theme" Target="../theme/theme34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5.xml"/><Relationship Id="rId9" Type="http://schemas.openxmlformats.org/officeDocument/2006/relationships/image" Target="../media/image6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theme" Target="../theme/theme35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13.xml"/><Relationship Id="rId4" Type="http://schemas.openxmlformats.org/officeDocument/2006/relationships/slideLayout" Target="../slideLayouts/slideLayout312.xml"/><Relationship Id="rId9" Type="http://schemas.openxmlformats.org/officeDocument/2006/relationships/image" Target="../media/image6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theme" Target="../theme/theme36.xml"/><Relationship Id="rId3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317.xml"/><Relationship Id="rId1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9.xml"/><Relationship Id="rId9" Type="http://schemas.openxmlformats.org/officeDocument/2006/relationships/image" Target="../media/image6.jpe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theme" Target="../theme/theme37.xml"/><Relationship Id="rId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9.xml"/><Relationship Id="rId2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5" Type="http://schemas.openxmlformats.org/officeDocument/2006/relationships/slideLayout" Target="../slideLayouts/slideLayout327.xml"/><Relationship Id="rId4" Type="http://schemas.openxmlformats.org/officeDocument/2006/relationships/slideLayout" Target="../slideLayouts/slideLayout326.xml"/><Relationship Id="rId9" Type="http://schemas.openxmlformats.org/officeDocument/2006/relationships/image" Target="../media/image6.jpe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theme" Target="../theme/theme38.xml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33.xml"/><Relationship Id="rId9" Type="http://schemas.openxmlformats.org/officeDocument/2006/relationships/image" Target="../media/image6.jpe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theme" Target="../theme/theme39.xml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40.xml"/><Relationship Id="rId9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theme" Target="../theme/theme40.xml"/><Relationship Id="rId3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50.xml"/><Relationship Id="rId2" Type="http://schemas.openxmlformats.org/officeDocument/2006/relationships/slideLayout" Target="../slideLayouts/slideLayout345.xml"/><Relationship Id="rId1" Type="http://schemas.openxmlformats.org/officeDocument/2006/relationships/slideLayout" Target="../slideLayouts/slideLayout344.xml"/><Relationship Id="rId6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348.xml"/><Relationship Id="rId4" Type="http://schemas.openxmlformats.org/officeDocument/2006/relationships/slideLayout" Target="../slideLayouts/slideLayout347.xml"/><Relationship Id="rId9" Type="http://schemas.openxmlformats.org/officeDocument/2006/relationships/image" Target="../media/image6.jpeg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theme" Target="../theme/theme41.xml"/><Relationship Id="rId3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57.xml"/><Relationship Id="rId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54.xml"/><Relationship Id="rId9" Type="http://schemas.openxmlformats.org/officeDocument/2006/relationships/image" Target="../media/image6.jpeg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theme" Target="../theme/theme42.xml"/><Relationship Id="rId3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59.xm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61.xml"/><Relationship Id="rId9" Type="http://schemas.openxmlformats.org/officeDocument/2006/relationships/image" Target="../media/image6.jpeg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theme" Target="../theme/theme43.xml"/><Relationship Id="rId3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71.xml"/><Relationship Id="rId2" Type="http://schemas.openxmlformats.org/officeDocument/2006/relationships/slideLayout" Target="../slideLayouts/slideLayout366.xml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68.xml"/><Relationship Id="rId9" Type="http://schemas.openxmlformats.org/officeDocument/2006/relationships/image" Target="../media/image6.jpe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4.xml"/><Relationship Id="rId3" Type="http://schemas.openxmlformats.org/officeDocument/2006/relationships/slideLayout" Target="../slideLayouts/slideLayout374.xml"/><Relationship Id="rId7" Type="http://schemas.openxmlformats.org/officeDocument/2006/relationships/slideLayout" Target="../slideLayouts/slideLayout378.xml"/><Relationship Id="rId2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372.xml"/><Relationship Id="rId6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376.xml"/><Relationship Id="rId4" Type="http://schemas.openxmlformats.org/officeDocument/2006/relationships/slideLayout" Target="../slideLayouts/slideLayout375.xml"/><Relationship Id="rId9" Type="http://schemas.openxmlformats.org/officeDocument/2006/relationships/image" Target="../media/image6.jpeg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theme" Target="../theme/theme45.xml"/><Relationship Id="rId3" Type="http://schemas.openxmlformats.org/officeDocument/2006/relationships/slideLayout" Target="../slideLayouts/slideLayout381.xml"/><Relationship Id="rId7" Type="http://schemas.openxmlformats.org/officeDocument/2006/relationships/slideLayout" Target="../slideLayouts/slideLayout385.xml"/><Relationship Id="rId2" Type="http://schemas.openxmlformats.org/officeDocument/2006/relationships/slideLayout" Target="../slideLayouts/slideLayout380.xml"/><Relationship Id="rId1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84.xml"/><Relationship Id="rId5" Type="http://schemas.openxmlformats.org/officeDocument/2006/relationships/slideLayout" Target="../slideLayouts/slideLayout383.xml"/><Relationship Id="rId4" Type="http://schemas.openxmlformats.org/officeDocument/2006/relationships/slideLayout" Target="../slideLayouts/slideLayout382.xml"/><Relationship Id="rId9" Type="http://schemas.openxmlformats.org/officeDocument/2006/relationships/image" Target="../media/image6.jpeg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slideLayout" Target="../slideLayouts/slideLayout397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Relationship Id="rId14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slideLayout" Target="../slideLayouts/slideLayout409.xml"/><Relationship Id="rId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7.xml"/><Relationship Id="rId3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416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411.xml"/><Relationship Id="rId1" Type="http://schemas.openxmlformats.org/officeDocument/2006/relationships/slideLayout" Target="../slideLayouts/slideLayout410.xml"/><Relationship Id="rId6" Type="http://schemas.openxmlformats.org/officeDocument/2006/relationships/slideLayout" Target="../slideLayouts/slideLayout415.xml"/><Relationship Id="rId11" Type="http://schemas.openxmlformats.org/officeDocument/2006/relationships/slideLayout" Target="../slideLayouts/slideLayout420.xml"/><Relationship Id="rId5" Type="http://schemas.openxmlformats.org/officeDocument/2006/relationships/slideLayout" Target="../slideLayouts/slideLayout414.xml"/><Relationship Id="rId10" Type="http://schemas.openxmlformats.org/officeDocument/2006/relationships/slideLayout" Target="../slideLayouts/slideLayout419.xml"/><Relationship Id="rId4" Type="http://schemas.openxmlformats.org/officeDocument/2006/relationships/slideLayout" Target="../slideLayouts/slideLayout413.xml"/><Relationship Id="rId9" Type="http://schemas.openxmlformats.org/officeDocument/2006/relationships/slideLayout" Target="../slideLayouts/slideLayout418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3.xml"/><Relationship Id="rId2" Type="http://schemas.openxmlformats.org/officeDocument/2006/relationships/slideLayout" Target="../slideLayouts/slideLayout422.xml"/><Relationship Id="rId1" Type="http://schemas.openxmlformats.org/officeDocument/2006/relationships/slideLayout" Target="../slideLayouts/slideLayout42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it-IT"/>
              <a:t>Prof.Cons.Giuseppe Croce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1FA5187-6C73-48DE-A981-162E69F50A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192" r:id="rId1"/>
    <p:sldLayoutId id="2147498193" r:id="rId2"/>
    <p:sldLayoutId id="2147498194" r:id="rId3"/>
    <p:sldLayoutId id="2147498195" r:id="rId4"/>
    <p:sldLayoutId id="2147498196" r:id="rId5"/>
    <p:sldLayoutId id="2147498197" r:id="rId6"/>
    <p:sldLayoutId id="2147498198" r:id="rId7"/>
    <p:sldLayoutId id="2147498199" r:id="rId8"/>
    <p:sldLayoutId id="2147498200" r:id="rId9"/>
    <p:sldLayoutId id="2147498201" r:id="rId10"/>
    <p:sldLayoutId id="2147498202" r:id="rId11"/>
    <p:sldLayoutId id="2147498203" r:id="rId12"/>
    <p:sldLayoutId id="2147498204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A4D8ACE-34DC-4CE7-B1BA-B1C7387CFB9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24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37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25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338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25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76 h 1906"/>
                <a:gd name="T4" fmla="*/ 6168 w 5740"/>
                <a:gd name="T5" fmla="*/ 376 h 1906"/>
                <a:gd name="T6" fmla="*/ 616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38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  <p:sp>
        <p:nvSpPr>
          <p:cNvPr id="338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308" r:id="rId1"/>
    <p:sldLayoutId id="2147498309" r:id="rId2"/>
    <p:sldLayoutId id="2147498310" r:id="rId3"/>
    <p:sldLayoutId id="2147498311" r:id="rId4"/>
    <p:sldLayoutId id="2147498312" r:id="rId5"/>
    <p:sldLayoutId id="2147498313" r:id="rId6"/>
    <p:sldLayoutId id="2147498314" r:id="rId7"/>
    <p:sldLayoutId id="2147498315" r:id="rId8"/>
    <p:sldLayoutId id="2147498316" r:id="rId9"/>
    <p:sldLayoutId id="2147498317" r:id="rId10"/>
    <p:sldLayoutId id="214749831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9685242-6800-4643-9451-E92D166A83C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127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37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27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338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127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76 h 1906"/>
                <a:gd name="T4" fmla="*/ 6168 w 5740"/>
                <a:gd name="T5" fmla="*/ 376 h 1906"/>
                <a:gd name="T6" fmla="*/ 616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38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  <p:sp>
        <p:nvSpPr>
          <p:cNvPr id="338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319" r:id="rId1"/>
    <p:sldLayoutId id="2147498320" r:id="rId2"/>
    <p:sldLayoutId id="2147498321" r:id="rId3"/>
    <p:sldLayoutId id="2147498322" r:id="rId4"/>
    <p:sldLayoutId id="2147498323" r:id="rId5"/>
    <p:sldLayoutId id="2147498324" r:id="rId6"/>
    <p:sldLayoutId id="2147498325" r:id="rId7"/>
    <p:sldLayoutId id="2147498326" r:id="rId8"/>
    <p:sldLayoutId id="2147498327" r:id="rId9"/>
    <p:sldLayoutId id="2147498328" r:id="rId10"/>
    <p:sldLayoutId id="214749832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A90589-5FD4-4B4D-9CF1-5024A9C3916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229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37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230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338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229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76 h 1906"/>
                <a:gd name="T4" fmla="*/ 6168 w 5740"/>
                <a:gd name="T5" fmla="*/ 376 h 1906"/>
                <a:gd name="T6" fmla="*/ 616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38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  <p:sp>
        <p:nvSpPr>
          <p:cNvPr id="338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330" r:id="rId1"/>
    <p:sldLayoutId id="2147498331" r:id="rId2"/>
    <p:sldLayoutId id="2147498332" r:id="rId3"/>
    <p:sldLayoutId id="2147498333" r:id="rId4"/>
    <p:sldLayoutId id="2147498334" r:id="rId5"/>
    <p:sldLayoutId id="2147498335" r:id="rId6"/>
    <p:sldLayoutId id="2147498336" r:id="rId7"/>
    <p:sldLayoutId id="2147498337" r:id="rId8"/>
    <p:sldLayoutId id="2147498338" r:id="rId9"/>
    <p:sldLayoutId id="2147498339" r:id="rId10"/>
    <p:sldLayoutId id="214749834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9A064CF-E49D-4DB4-A52D-3E76B1AE8BB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33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37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332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338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332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76 h 1906"/>
                <a:gd name="T4" fmla="*/ 6168 w 5740"/>
                <a:gd name="T5" fmla="*/ 376 h 1906"/>
                <a:gd name="T6" fmla="*/ 616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38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  <p:sp>
        <p:nvSpPr>
          <p:cNvPr id="338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341" r:id="rId1"/>
    <p:sldLayoutId id="2147498342" r:id="rId2"/>
    <p:sldLayoutId id="2147498343" r:id="rId3"/>
    <p:sldLayoutId id="2147498344" r:id="rId4"/>
    <p:sldLayoutId id="2147498345" r:id="rId5"/>
    <p:sldLayoutId id="2147498346" r:id="rId6"/>
    <p:sldLayoutId id="2147498347" r:id="rId7"/>
    <p:sldLayoutId id="2147498348" r:id="rId8"/>
    <p:sldLayoutId id="2147498349" r:id="rId9"/>
    <p:sldLayoutId id="2147498350" r:id="rId10"/>
    <p:sldLayoutId id="21474983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C083D9-DA5E-43DF-9F57-6026F08FF7A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43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37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435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338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434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76 h 1906"/>
                <a:gd name="T4" fmla="*/ 6168 w 5740"/>
                <a:gd name="T5" fmla="*/ 376 h 1906"/>
                <a:gd name="T6" fmla="*/ 616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38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  <p:sp>
        <p:nvSpPr>
          <p:cNvPr id="338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352" r:id="rId1"/>
    <p:sldLayoutId id="2147498353" r:id="rId2"/>
    <p:sldLayoutId id="2147498354" r:id="rId3"/>
    <p:sldLayoutId id="2147498355" r:id="rId4"/>
    <p:sldLayoutId id="2147498356" r:id="rId5"/>
    <p:sldLayoutId id="2147498357" r:id="rId6"/>
    <p:sldLayoutId id="2147498358" r:id="rId7"/>
    <p:sldLayoutId id="2147498359" r:id="rId8"/>
    <p:sldLayoutId id="2147498360" r:id="rId9"/>
    <p:sldLayoutId id="2147498361" r:id="rId10"/>
    <p:sldLayoutId id="214749836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E5299B-8DA1-40B7-AB66-3623E7F0E5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536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37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537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338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537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76 h 1906"/>
                <a:gd name="T4" fmla="*/ 6168 w 5740"/>
                <a:gd name="T5" fmla="*/ 376 h 1906"/>
                <a:gd name="T6" fmla="*/ 616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38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  <p:sp>
        <p:nvSpPr>
          <p:cNvPr id="338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363" r:id="rId1"/>
    <p:sldLayoutId id="2147498364" r:id="rId2"/>
    <p:sldLayoutId id="2147498365" r:id="rId3"/>
    <p:sldLayoutId id="2147498366" r:id="rId4"/>
    <p:sldLayoutId id="2147498367" r:id="rId5"/>
    <p:sldLayoutId id="2147498368" r:id="rId6"/>
    <p:sldLayoutId id="2147498369" r:id="rId7"/>
    <p:sldLayoutId id="2147498370" r:id="rId8"/>
    <p:sldLayoutId id="2147498371" r:id="rId9"/>
    <p:sldLayoutId id="2147498372" r:id="rId10"/>
    <p:sldLayoutId id="214749837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6391" name="Segnaposto testo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rgbClr val="E3DED1">
                    <a:shade val="50000"/>
                  </a:srgbClr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rgbClr val="E3DED1">
                    <a:shade val="50000"/>
                  </a:srgbClr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39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8D55A998-7E06-45E1-85A6-72E49445D9E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74" r:id="rId1"/>
    <p:sldLayoutId id="2147498375" r:id="rId2"/>
    <p:sldLayoutId id="2147498376" r:id="rId3"/>
    <p:sldLayoutId id="2147498377" r:id="rId4"/>
    <p:sldLayoutId id="2147498378" r:id="rId5"/>
    <p:sldLayoutId id="2147498379" r:id="rId6"/>
    <p:sldLayoutId id="2147498380" r:id="rId7"/>
    <p:sldLayoutId id="2147498381" r:id="rId8"/>
    <p:sldLayoutId id="2147498382" r:id="rId9"/>
    <p:sldLayoutId id="2147498383" r:id="rId10"/>
    <p:sldLayoutId id="2147498384" r:id="rId11"/>
    <p:sldLayoutId id="2147498385" r:id="rId12"/>
    <p:sldLayoutId id="2147498386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417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3199B39-20C8-479F-B1E7-F8DB77BCE8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87" r:id="rId1"/>
    <p:sldLayoutId id="2147498388" r:id="rId2"/>
    <p:sldLayoutId id="2147498389" r:id="rId3"/>
    <p:sldLayoutId id="2147498390" r:id="rId4"/>
    <p:sldLayoutId id="2147498391" r:id="rId5"/>
    <p:sldLayoutId id="2147498392" r:id="rId6"/>
    <p:sldLayoutId id="2147498393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8441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F6F2C1A-7000-4E39-A8C4-A90B205B75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94" r:id="rId1"/>
    <p:sldLayoutId id="2147498395" r:id="rId2"/>
    <p:sldLayoutId id="2147498396" r:id="rId3"/>
    <p:sldLayoutId id="2147498397" r:id="rId4"/>
    <p:sldLayoutId id="2147498398" r:id="rId5"/>
    <p:sldLayoutId id="2147498399" r:id="rId6"/>
    <p:sldLayoutId id="2147498400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9465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91B1B8A-4C15-4096-84E1-B82A185A91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01" r:id="rId1"/>
    <p:sldLayoutId id="2147498402" r:id="rId2"/>
    <p:sldLayoutId id="2147498403" r:id="rId3"/>
    <p:sldLayoutId id="2147498404" r:id="rId4"/>
    <p:sldLayoutId id="2147498405" r:id="rId5"/>
    <p:sldLayoutId id="2147498406" r:id="rId6"/>
    <p:sldLayoutId id="2147498407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EFAC9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3C495546-3B66-41BF-B810-4CFF89462DD6}" type="datetime1">
              <a:rPr lang="it-IT"/>
              <a:pPr>
                <a:defRPr/>
              </a:pPr>
              <a:t>05/12/2017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EFAC9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it-IT"/>
              <a:t>Prof. Giuseppe Renato Croce 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rgbClr val="FEFAC9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38A5AD8D-781A-47AB-9C9C-DE2DDD0B62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8218" r:id="rId1"/>
    <p:sldLayoutId id="2147498219" r:id="rId2"/>
    <p:sldLayoutId id="2147498220" r:id="rId3"/>
    <p:sldLayoutId id="2147498221" r:id="rId4"/>
    <p:sldLayoutId id="2147498222" r:id="rId5"/>
    <p:sldLayoutId id="2147498223" r:id="rId6"/>
    <p:sldLayoutId id="2147498224" r:id="rId7"/>
    <p:sldLayoutId id="2147498225" r:id="rId8"/>
    <p:sldLayoutId id="2147498226" r:id="rId9"/>
    <p:sldLayoutId id="2147498227" r:id="rId10"/>
    <p:sldLayoutId id="214749822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 Black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0489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D93C2EA-E43D-4D79-BC41-E30DBCF9F6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08" r:id="rId1"/>
    <p:sldLayoutId id="2147498409" r:id="rId2"/>
    <p:sldLayoutId id="2147498410" r:id="rId3"/>
    <p:sldLayoutId id="2147498411" r:id="rId4"/>
    <p:sldLayoutId id="2147498412" r:id="rId5"/>
    <p:sldLayoutId id="2147498413" r:id="rId6"/>
    <p:sldLayoutId id="2147498414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1513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02E0A42-AAF9-436A-A247-A0E404C02B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15" r:id="rId1"/>
    <p:sldLayoutId id="2147498416" r:id="rId2"/>
    <p:sldLayoutId id="2147498417" r:id="rId3"/>
    <p:sldLayoutId id="2147498418" r:id="rId4"/>
    <p:sldLayoutId id="2147498419" r:id="rId5"/>
    <p:sldLayoutId id="2147498420" r:id="rId6"/>
    <p:sldLayoutId id="2147498421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2537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8E2870F-9C79-46CE-B52D-0AEFBB551E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22" r:id="rId1"/>
    <p:sldLayoutId id="2147498423" r:id="rId2"/>
    <p:sldLayoutId id="2147498424" r:id="rId3"/>
    <p:sldLayoutId id="2147498425" r:id="rId4"/>
    <p:sldLayoutId id="2147498426" r:id="rId5"/>
    <p:sldLayoutId id="2147498427" r:id="rId6"/>
    <p:sldLayoutId id="2147498428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3561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0DA419E-F9E0-4A75-A234-4E1980A5D6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29" r:id="rId1"/>
    <p:sldLayoutId id="2147498430" r:id="rId2"/>
    <p:sldLayoutId id="2147498431" r:id="rId3"/>
    <p:sldLayoutId id="2147498432" r:id="rId4"/>
    <p:sldLayoutId id="2147498433" r:id="rId5"/>
    <p:sldLayoutId id="2147498434" r:id="rId6"/>
    <p:sldLayoutId id="2147498435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4585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7A2ACF9-EB4F-4EE4-851D-A0361B700F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36" r:id="rId1"/>
    <p:sldLayoutId id="2147498437" r:id="rId2"/>
    <p:sldLayoutId id="2147498438" r:id="rId3"/>
    <p:sldLayoutId id="2147498439" r:id="rId4"/>
    <p:sldLayoutId id="2147498440" r:id="rId5"/>
    <p:sldLayoutId id="2147498441" r:id="rId6"/>
    <p:sldLayoutId id="2147498442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5609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6735B02-EC36-4A72-AA28-747DF9B39A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43" r:id="rId1"/>
    <p:sldLayoutId id="2147498444" r:id="rId2"/>
    <p:sldLayoutId id="2147498445" r:id="rId3"/>
    <p:sldLayoutId id="2147498446" r:id="rId4"/>
    <p:sldLayoutId id="2147498447" r:id="rId5"/>
    <p:sldLayoutId id="2147498448" r:id="rId6"/>
    <p:sldLayoutId id="2147498449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6633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BD9D7FF-98A1-413D-8FCE-6BDB1FD268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50" r:id="rId1"/>
    <p:sldLayoutId id="2147498451" r:id="rId2"/>
    <p:sldLayoutId id="2147498452" r:id="rId3"/>
    <p:sldLayoutId id="2147498453" r:id="rId4"/>
    <p:sldLayoutId id="2147498454" r:id="rId5"/>
    <p:sldLayoutId id="2147498455" r:id="rId6"/>
    <p:sldLayoutId id="2147498456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7657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18A02F1-27DE-46FC-99EE-F745956110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57" r:id="rId1"/>
    <p:sldLayoutId id="2147498458" r:id="rId2"/>
    <p:sldLayoutId id="2147498459" r:id="rId3"/>
    <p:sldLayoutId id="2147498460" r:id="rId4"/>
    <p:sldLayoutId id="2147498461" r:id="rId5"/>
    <p:sldLayoutId id="2147498462" r:id="rId6"/>
    <p:sldLayoutId id="2147498463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8681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60DF007-6C0A-4991-BFAA-873541E6F2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64" r:id="rId1"/>
    <p:sldLayoutId id="2147498465" r:id="rId2"/>
    <p:sldLayoutId id="2147498466" r:id="rId3"/>
    <p:sldLayoutId id="2147498467" r:id="rId4"/>
    <p:sldLayoutId id="2147498468" r:id="rId5"/>
    <p:sldLayoutId id="2147498469" r:id="rId6"/>
    <p:sldLayoutId id="2147498470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9705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2664B24-F52C-4450-B6D0-787A504FDF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71" r:id="rId1"/>
    <p:sldLayoutId id="2147498472" r:id="rId2"/>
    <p:sldLayoutId id="2147498473" r:id="rId3"/>
    <p:sldLayoutId id="2147498474" r:id="rId4"/>
    <p:sldLayoutId id="2147498475" r:id="rId5"/>
    <p:sldLayoutId id="2147498476" r:id="rId6"/>
    <p:sldLayoutId id="2147498477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it-IT"/>
              <a:t>Prof. Giuseppe Renato Croce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E7C5287-F506-4F67-8B78-45F0651018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229" r:id="rId1"/>
    <p:sldLayoutId id="2147498230" r:id="rId2"/>
    <p:sldLayoutId id="2147498231" r:id="rId3"/>
    <p:sldLayoutId id="2147498232" r:id="rId4"/>
    <p:sldLayoutId id="2147498233" r:id="rId5"/>
    <p:sldLayoutId id="2147498234" r:id="rId6"/>
    <p:sldLayoutId id="2147498235" r:id="rId7"/>
    <p:sldLayoutId id="2147498236" r:id="rId8"/>
    <p:sldLayoutId id="2147498237" r:id="rId9"/>
    <p:sldLayoutId id="2147498238" r:id="rId10"/>
    <p:sldLayoutId id="2147498239" r:id="rId11"/>
  </p:sldLayoutIdLst>
  <p:transition>
    <p:wheel/>
    <p:sndAc>
      <p:stSnd>
        <p:snd r:embed="rId1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0729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46032FA-AB95-49D0-A404-3A37590165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78" r:id="rId1"/>
    <p:sldLayoutId id="2147498479" r:id="rId2"/>
    <p:sldLayoutId id="2147498480" r:id="rId3"/>
    <p:sldLayoutId id="2147498481" r:id="rId4"/>
    <p:sldLayoutId id="2147498482" r:id="rId5"/>
    <p:sldLayoutId id="2147498483" r:id="rId6"/>
    <p:sldLayoutId id="2147498484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1753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8FE1611-BE25-45BF-923E-A252B9AC4C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85" r:id="rId1"/>
    <p:sldLayoutId id="2147498486" r:id="rId2"/>
    <p:sldLayoutId id="2147498487" r:id="rId3"/>
    <p:sldLayoutId id="2147498488" r:id="rId4"/>
    <p:sldLayoutId id="2147498489" r:id="rId5"/>
    <p:sldLayoutId id="2147498490" r:id="rId6"/>
    <p:sldLayoutId id="2147498491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2777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E3E3665-E0B5-49F7-8EE1-DB6D2FB0AB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92" r:id="rId1"/>
    <p:sldLayoutId id="2147498493" r:id="rId2"/>
    <p:sldLayoutId id="2147498494" r:id="rId3"/>
    <p:sldLayoutId id="2147498495" r:id="rId4"/>
    <p:sldLayoutId id="2147498496" r:id="rId5"/>
    <p:sldLayoutId id="2147498497" r:id="rId6"/>
    <p:sldLayoutId id="2147498498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3801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663658B-2F8A-4286-8C47-F585CA4A1C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99" r:id="rId1"/>
    <p:sldLayoutId id="2147498500" r:id="rId2"/>
    <p:sldLayoutId id="2147498501" r:id="rId3"/>
    <p:sldLayoutId id="2147498502" r:id="rId4"/>
    <p:sldLayoutId id="2147498503" r:id="rId5"/>
    <p:sldLayoutId id="2147498504" r:id="rId6"/>
    <p:sldLayoutId id="2147498505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4825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75DCACF-50EA-40A4-95EC-CF87D79E14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506" r:id="rId1"/>
    <p:sldLayoutId id="2147498507" r:id="rId2"/>
    <p:sldLayoutId id="2147498508" r:id="rId3"/>
    <p:sldLayoutId id="2147498509" r:id="rId4"/>
    <p:sldLayoutId id="2147498510" r:id="rId5"/>
    <p:sldLayoutId id="2147498511" r:id="rId6"/>
    <p:sldLayoutId id="2147498512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5849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6C082BE-B62F-456B-886F-165B12ED36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513" r:id="rId1"/>
    <p:sldLayoutId id="2147498514" r:id="rId2"/>
    <p:sldLayoutId id="2147498515" r:id="rId3"/>
    <p:sldLayoutId id="2147498516" r:id="rId4"/>
    <p:sldLayoutId id="2147498517" r:id="rId5"/>
    <p:sldLayoutId id="2147498518" r:id="rId6"/>
    <p:sldLayoutId id="2147498519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6873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F61517D-7A1B-42A0-8621-A565A49813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520" r:id="rId1"/>
    <p:sldLayoutId id="2147498521" r:id="rId2"/>
    <p:sldLayoutId id="2147498522" r:id="rId3"/>
    <p:sldLayoutId id="2147498523" r:id="rId4"/>
    <p:sldLayoutId id="2147498524" r:id="rId5"/>
    <p:sldLayoutId id="2147498525" r:id="rId6"/>
    <p:sldLayoutId id="2147498526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7897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09D2E29-636D-495A-B892-6ACEBAEDB4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527" r:id="rId1"/>
    <p:sldLayoutId id="2147498528" r:id="rId2"/>
    <p:sldLayoutId id="2147498529" r:id="rId3"/>
    <p:sldLayoutId id="2147498530" r:id="rId4"/>
    <p:sldLayoutId id="2147498531" r:id="rId5"/>
    <p:sldLayoutId id="2147498532" r:id="rId6"/>
    <p:sldLayoutId id="2147498533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8921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757361-D3CC-48B3-A05A-8BF9BDDA7A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534" r:id="rId1"/>
    <p:sldLayoutId id="2147498535" r:id="rId2"/>
    <p:sldLayoutId id="2147498536" r:id="rId3"/>
    <p:sldLayoutId id="2147498537" r:id="rId4"/>
    <p:sldLayoutId id="2147498538" r:id="rId5"/>
    <p:sldLayoutId id="2147498539" r:id="rId6"/>
    <p:sldLayoutId id="2147498540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9945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E35C8B8-746E-440F-9DB7-D2ADD87706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541" r:id="rId1"/>
    <p:sldLayoutId id="2147498542" r:id="rId2"/>
    <p:sldLayoutId id="2147498543" r:id="rId3"/>
    <p:sldLayoutId id="2147498544" r:id="rId4"/>
    <p:sldLayoutId id="2147498545" r:id="rId5"/>
    <p:sldLayoutId id="2147498546" r:id="rId6"/>
    <p:sldLayoutId id="2147498547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73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 sz="1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4105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5370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371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372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373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374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375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376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377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378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379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380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381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382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383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384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385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386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387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388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389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390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391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392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393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394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395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396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397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398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1400" smtClean="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4099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5737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7380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738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CE8A234-B3FF-4D2B-BEF3-647D4C9EB4C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738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240" r:id="rId1"/>
    <p:sldLayoutId id="2147498241" r:id="rId2"/>
    <p:sldLayoutId id="2147498242" r:id="rId3"/>
    <p:sldLayoutId id="2147498243" r:id="rId4"/>
    <p:sldLayoutId id="2147498244" r:id="rId5"/>
    <p:sldLayoutId id="2147498245" r:id="rId6"/>
    <p:sldLayoutId id="2147498246" r:id="rId7"/>
    <p:sldLayoutId id="2147498247" r:id="rId8"/>
    <p:sldLayoutId id="2147498248" r:id="rId9"/>
    <p:sldLayoutId id="2147498249" r:id="rId10"/>
    <p:sldLayoutId id="214749825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0969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8F4BED0-055E-4A0C-A9EB-B2B2630AA3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548" r:id="rId1"/>
    <p:sldLayoutId id="2147498549" r:id="rId2"/>
    <p:sldLayoutId id="2147498550" r:id="rId3"/>
    <p:sldLayoutId id="2147498551" r:id="rId4"/>
    <p:sldLayoutId id="2147498552" r:id="rId5"/>
    <p:sldLayoutId id="2147498553" r:id="rId6"/>
    <p:sldLayoutId id="2147498554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1993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D421FBC-8D2C-46A1-8405-B43E08CDFA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555" r:id="rId1"/>
    <p:sldLayoutId id="2147498556" r:id="rId2"/>
    <p:sldLayoutId id="2147498557" r:id="rId3"/>
    <p:sldLayoutId id="2147498558" r:id="rId4"/>
    <p:sldLayoutId id="2147498559" r:id="rId5"/>
    <p:sldLayoutId id="2147498560" r:id="rId6"/>
    <p:sldLayoutId id="2147498561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3017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483E6D8-CD7E-4F4F-8705-69D7BA8878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562" r:id="rId1"/>
    <p:sldLayoutId id="2147498563" r:id="rId2"/>
    <p:sldLayoutId id="2147498564" r:id="rId3"/>
    <p:sldLayoutId id="2147498565" r:id="rId4"/>
    <p:sldLayoutId id="2147498566" r:id="rId5"/>
    <p:sldLayoutId id="2147498567" r:id="rId6"/>
    <p:sldLayoutId id="2147498568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4041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99B8A17-4F97-41FD-9D7F-CF862659D5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569" r:id="rId1"/>
    <p:sldLayoutId id="2147498570" r:id="rId2"/>
    <p:sldLayoutId id="2147498571" r:id="rId3"/>
    <p:sldLayoutId id="2147498572" r:id="rId4"/>
    <p:sldLayoutId id="2147498573" r:id="rId5"/>
    <p:sldLayoutId id="2147498574" r:id="rId6"/>
    <p:sldLayoutId id="2147498575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5065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5AC8B0C-FD76-4BBC-B079-B958B15BEC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576" r:id="rId1"/>
    <p:sldLayoutId id="2147498577" r:id="rId2"/>
    <p:sldLayoutId id="2147498578" r:id="rId3"/>
    <p:sldLayoutId id="2147498579" r:id="rId4"/>
    <p:sldLayoutId id="2147498580" r:id="rId5"/>
    <p:sldLayoutId id="2147498581" r:id="rId6"/>
    <p:sldLayoutId id="2147498582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6089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8 novembre 2008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conferenza sulla sicurezza: relatore ing. Roberto Grassi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14F61A8-64ED-413C-97A4-DE4C975B66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583" r:id="rId1"/>
    <p:sldLayoutId id="2147498584" r:id="rId2"/>
    <p:sldLayoutId id="2147498585" r:id="rId3"/>
    <p:sldLayoutId id="2147498586" r:id="rId4"/>
    <p:sldLayoutId id="2147498587" r:id="rId5"/>
    <p:sldLayoutId id="2147498588" r:id="rId6"/>
    <p:sldLayoutId id="2147498589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it-IT"/>
              <a:t>Prof.Cons.Giuseppe Croce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F745FF-A28B-43B1-836C-2C5CD74CF65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205" r:id="rId1"/>
    <p:sldLayoutId id="2147498206" r:id="rId2"/>
    <p:sldLayoutId id="2147498207" r:id="rId3"/>
    <p:sldLayoutId id="2147498208" r:id="rId4"/>
    <p:sldLayoutId id="2147498209" r:id="rId5"/>
    <p:sldLayoutId id="2147498210" r:id="rId6"/>
    <p:sldLayoutId id="2147498211" r:id="rId7"/>
    <p:sldLayoutId id="2147498212" r:id="rId8"/>
    <p:sldLayoutId id="2147498213" r:id="rId9"/>
    <p:sldLayoutId id="2147498214" r:id="rId10"/>
    <p:sldLayoutId id="2147498215" r:id="rId11"/>
    <p:sldLayoutId id="2147498216" r:id="rId12"/>
    <p:sldLayoutId id="2147498217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5D6876-A7B6-4D66-AFFE-491ADD78A18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813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37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4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338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4813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99 h 1906"/>
                <a:gd name="T4" fmla="*/ 6092 w 5740"/>
                <a:gd name="T5" fmla="*/ 499 h 1906"/>
                <a:gd name="T6" fmla="*/ 609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38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  <p:sp>
        <p:nvSpPr>
          <p:cNvPr id="338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590" r:id="rId1"/>
    <p:sldLayoutId id="2147498591" r:id="rId2"/>
    <p:sldLayoutId id="2147498592" r:id="rId3"/>
    <p:sldLayoutId id="2147498593" r:id="rId4"/>
    <p:sldLayoutId id="2147498594" r:id="rId5"/>
    <p:sldLayoutId id="2147498595" r:id="rId6"/>
    <p:sldLayoutId id="2147498596" r:id="rId7"/>
    <p:sldLayoutId id="2147498597" r:id="rId8"/>
    <p:sldLayoutId id="2147498598" r:id="rId9"/>
    <p:sldLayoutId id="2147498599" r:id="rId10"/>
    <p:sldLayoutId id="214749860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CEB76B-28FB-40E4-BE0F-2AAE7A57445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916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37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916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338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4916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99 h 1906"/>
                <a:gd name="T4" fmla="*/ 6092 w 5740"/>
                <a:gd name="T5" fmla="*/ 499 h 1906"/>
                <a:gd name="T6" fmla="*/ 609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38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  <p:sp>
        <p:nvSpPr>
          <p:cNvPr id="338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601" r:id="rId1"/>
    <p:sldLayoutId id="2147498602" r:id="rId2"/>
    <p:sldLayoutId id="2147498603" r:id="rId3"/>
    <p:sldLayoutId id="2147498604" r:id="rId4"/>
    <p:sldLayoutId id="2147498605" r:id="rId5"/>
    <p:sldLayoutId id="2147498606" r:id="rId6"/>
    <p:sldLayoutId id="2147498607" r:id="rId7"/>
    <p:sldLayoutId id="2147498608" r:id="rId8"/>
    <p:sldLayoutId id="2147498609" r:id="rId9"/>
    <p:sldLayoutId id="2147498610" r:id="rId10"/>
    <p:sldLayoutId id="214749861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magine 3" descr="cover_presentazione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612" r:id="rId1"/>
    <p:sldLayoutId id="2147498613" r:id="rId2"/>
    <p:sldLayoutId id="2147498614" r:id="rId3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127" name="Segnaposto testo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rgbClr val="E3DED1">
                    <a:shade val="50000"/>
                  </a:srgbClr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rgbClr val="E3DED1">
                    <a:shade val="50000"/>
                  </a:srgbClr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39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09847A9-76FC-4D5E-89EB-A158A9820BB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251" r:id="rId1"/>
    <p:sldLayoutId id="2147498252" r:id="rId2"/>
    <p:sldLayoutId id="2147498253" r:id="rId3"/>
    <p:sldLayoutId id="2147498254" r:id="rId4"/>
    <p:sldLayoutId id="2147498255" r:id="rId5"/>
    <p:sldLayoutId id="2147498256" r:id="rId6"/>
    <p:sldLayoutId id="2147498257" r:id="rId7"/>
    <p:sldLayoutId id="2147498258" r:id="rId8"/>
    <p:sldLayoutId id="2147498259" r:id="rId9"/>
    <p:sldLayoutId id="2147498260" r:id="rId10"/>
    <p:sldLayoutId id="2147498261" r:id="rId11"/>
    <p:sldLayoutId id="2147498262" r:id="rId12"/>
    <p:sldLayoutId id="2147498263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6BC675-E158-4E34-BF21-BE2CB14196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15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37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615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338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615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76 h 1906"/>
                <a:gd name="T4" fmla="*/ 6168 w 5740"/>
                <a:gd name="T5" fmla="*/ 376 h 1906"/>
                <a:gd name="T6" fmla="*/ 616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38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  <p:sp>
        <p:nvSpPr>
          <p:cNvPr id="338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264" r:id="rId1"/>
    <p:sldLayoutId id="2147498265" r:id="rId2"/>
    <p:sldLayoutId id="2147498266" r:id="rId3"/>
    <p:sldLayoutId id="2147498267" r:id="rId4"/>
    <p:sldLayoutId id="2147498268" r:id="rId5"/>
    <p:sldLayoutId id="2147498269" r:id="rId6"/>
    <p:sldLayoutId id="2147498270" r:id="rId7"/>
    <p:sldLayoutId id="2147498271" r:id="rId8"/>
    <p:sldLayoutId id="2147498272" r:id="rId9"/>
    <p:sldLayoutId id="2147498273" r:id="rId10"/>
    <p:sldLayoutId id="214749827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A76258-A07E-4CCE-87B3-D88A24CE98C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17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37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718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338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17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76 h 1906"/>
                <a:gd name="T4" fmla="*/ 6168 w 5740"/>
                <a:gd name="T5" fmla="*/ 376 h 1906"/>
                <a:gd name="T6" fmla="*/ 616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38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  <p:sp>
        <p:nvSpPr>
          <p:cNvPr id="338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275" r:id="rId1"/>
    <p:sldLayoutId id="2147498276" r:id="rId2"/>
    <p:sldLayoutId id="2147498277" r:id="rId3"/>
    <p:sldLayoutId id="2147498278" r:id="rId4"/>
    <p:sldLayoutId id="2147498279" r:id="rId5"/>
    <p:sldLayoutId id="2147498280" r:id="rId6"/>
    <p:sldLayoutId id="2147498281" r:id="rId7"/>
    <p:sldLayoutId id="2147498282" r:id="rId8"/>
    <p:sldLayoutId id="2147498283" r:id="rId9"/>
    <p:sldLayoutId id="2147498284" r:id="rId10"/>
    <p:sldLayoutId id="214749828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6EFAC7-596E-42D5-A5A7-709250C7E4C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20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37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820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338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820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76 h 1906"/>
                <a:gd name="T4" fmla="*/ 6168 w 5740"/>
                <a:gd name="T5" fmla="*/ 376 h 1906"/>
                <a:gd name="T6" fmla="*/ 616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38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  <p:sp>
        <p:nvSpPr>
          <p:cNvPr id="338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286" r:id="rId1"/>
    <p:sldLayoutId id="2147498287" r:id="rId2"/>
    <p:sldLayoutId id="2147498288" r:id="rId3"/>
    <p:sldLayoutId id="2147498289" r:id="rId4"/>
    <p:sldLayoutId id="2147498290" r:id="rId5"/>
    <p:sldLayoutId id="2147498291" r:id="rId6"/>
    <p:sldLayoutId id="2147498292" r:id="rId7"/>
    <p:sldLayoutId id="2147498293" r:id="rId8"/>
    <p:sldLayoutId id="2147498294" r:id="rId9"/>
    <p:sldLayoutId id="2147498295" r:id="rId10"/>
    <p:sldLayoutId id="214749829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E06591-2858-459A-9184-233F6B6F6BC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22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37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23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338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22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76 h 1906"/>
                <a:gd name="T4" fmla="*/ 6168 w 5740"/>
                <a:gd name="T5" fmla="*/ 376 h 1906"/>
                <a:gd name="T6" fmla="*/ 616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38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Prof.Cons.Giuseppe Croce</a:t>
            </a:r>
          </a:p>
        </p:txBody>
      </p:sp>
      <p:sp>
        <p:nvSpPr>
          <p:cNvPr id="338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297" r:id="rId1"/>
    <p:sldLayoutId id="2147498298" r:id="rId2"/>
    <p:sldLayoutId id="2147498299" r:id="rId3"/>
    <p:sldLayoutId id="2147498300" r:id="rId4"/>
    <p:sldLayoutId id="2147498301" r:id="rId5"/>
    <p:sldLayoutId id="2147498302" r:id="rId6"/>
    <p:sldLayoutId id="2147498303" r:id="rId7"/>
    <p:sldLayoutId id="2147498304" r:id="rId8"/>
    <p:sldLayoutId id="2147498305" r:id="rId9"/>
    <p:sldLayoutId id="2147498306" r:id="rId10"/>
    <p:sldLayoutId id="21474983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7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5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6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6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9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0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10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1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24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3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9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5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7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7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5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6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7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37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8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1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730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1800" y="1328738"/>
            <a:ext cx="5918200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38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525278B0-EAD6-4D90-B906-E6F58B614170}" type="slidenum">
              <a:rPr lang="it-IT" altLang="it-IT" sz="1800" smtClean="0">
                <a:solidFill>
                  <a:srgbClr val="FFFFFF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10</a:t>
            </a:fld>
            <a:endParaRPr lang="it-IT" altLang="it-IT" sz="180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28600" y="990600"/>
            <a:ext cx="8229600" cy="5562600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>
            <a:miter lim="800000"/>
            <a:headEnd/>
            <a:tailEnd/>
          </a:ln>
          <a:effectLst/>
          <a:scene3d>
            <a:camera prst="legacyObliqueRight">
              <a:rot lat="300000" lon="0" rev="0"/>
            </a:camera>
            <a:lightRig rig="legacyFlat3" dir="l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it-IT" altLang="it-IT" sz="1400" b="1" smtClean="0">
              <a:solidFill>
                <a:srgbClr val="3333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 rot="10783965">
            <a:off x="685800" y="1981200"/>
            <a:ext cx="638175" cy="3429000"/>
          </a:xfrm>
          <a:prstGeom prst="upDownArrow">
            <a:avLst>
              <a:gd name="adj1" fmla="val 50000"/>
              <a:gd name="adj2" fmla="val 1074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>
              <a:defRPr/>
            </a:pPr>
            <a:r>
              <a:rPr kumimoji="1" lang="it-IT" altLang="it-IT" sz="16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COSTO – EVENTO  DANNI</a:t>
            </a: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3048000" y="5791200"/>
            <a:ext cx="3200400" cy="561975"/>
          </a:xfrm>
          <a:prstGeom prst="leftRightArrow">
            <a:avLst>
              <a:gd name="adj1" fmla="val 50000"/>
              <a:gd name="adj2" fmla="val 113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kumimoji="1" lang="it-IT" altLang="it-IT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( </a:t>
            </a:r>
            <a:r>
              <a:rPr kumimoji="1" lang="it-IT" altLang="it-IT" sz="16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COSTO ) SISTEMA DIFESA</a:t>
            </a:r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V="1">
            <a:off x="1447800" y="1752600"/>
            <a:ext cx="0" cy="3962400"/>
          </a:xfrm>
          <a:prstGeom prst="line">
            <a:avLst/>
          </a:prstGeom>
          <a:noFill/>
          <a:ln w="57150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1447800" y="5715000"/>
            <a:ext cx="5943600" cy="0"/>
          </a:xfrm>
          <a:prstGeom prst="line">
            <a:avLst/>
          </a:prstGeom>
          <a:noFill/>
          <a:ln w="57150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 rot="21490378" flipV="1">
            <a:off x="1371600" y="2057400"/>
            <a:ext cx="6629400" cy="3581400"/>
          </a:xfrm>
          <a:prstGeom prst="line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34835" name="AutoShape 19"/>
          <p:cNvSpPr>
            <a:spLocks noChangeArrowheads="1"/>
          </p:cNvSpPr>
          <p:nvPr/>
        </p:nvSpPr>
        <p:spPr bwMode="auto">
          <a:xfrm rot="-1800578">
            <a:off x="2759075" y="3575050"/>
            <a:ext cx="5370513" cy="300038"/>
          </a:xfrm>
          <a:prstGeom prst="leftRightArrow">
            <a:avLst>
              <a:gd name="adj1" fmla="val 50000"/>
              <a:gd name="adj2" fmla="val 3579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kumimoji="1" lang="it-IT" altLang="it-IT" sz="14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            </a:t>
            </a:r>
            <a:r>
              <a:rPr kumimoji="1" lang="it-IT" altLang="it-IT" sz="12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LINEA DEI COSTI DEL SISTEMA DI SICUREZZA</a:t>
            </a:r>
          </a:p>
        </p:txBody>
      </p:sp>
      <p:sp>
        <p:nvSpPr>
          <p:cNvPr id="34842" name="Freeform 26"/>
          <p:cNvSpPr>
            <a:spLocks/>
          </p:cNvSpPr>
          <p:nvPr/>
        </p:nvSpPr>
        <p:spPr bwMode="auto">
          <a:xfrm rot="-2515920">
            <a:off x="2447925" y="542925"/>
            <a:ext cx="3759200" cy="2738438"/>
          </a:xfrm>
          <a:custGeom>
            <a:avLst/>
            <a:gdLst>
              <a:gd name="T0" fmla="*/ 2147483647 w 1368"/>
              <a:gd name="T1" fmla="*/ 0 h 912"/>
              <a:gd name="T2" fmla="*/ 2147483647 w 1368"/>
              <a:gd name="T3" fmla="*/ 2147483647 h 912"/>
              <a:gd name="T4" fmla="*/ 2147483647 w 1368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8" h="912">
                <a:moveTo>
                  <a:pt x="72" y="0"/>
                </a:moveTo>
                <a:cubicBezTo>
                  <a:pt x="36" y="260"/>
                  <a:pt x="0" y="520"/>
                  <a:pt x="216" y="672"/>
                </a:cubicBezTo>
                <a:cubicBezTo>
                  <a:pt x="432" y="824"/>
                  <a:pt x="1176" y="872"/>
                  <a:pt x="1368" y="912"/>
                </a:cubicBezTo>
              </a:path>
            </a:pathLst>
          </a:custGeom>
          <a:noFill/>
          <a:ln w="38100" cap="flat" cmpd="sng">
            <a:solidFill>
              <a:srgbClr val="FFFF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34844" name="AutoShape 28"/>
          <p:cNvSpPr>
            <a:spLocks noChangeArrowheads="1"/>
          </p:cNvSpPr>
          <p:nvPr/>
        </p:nvSpPr>
        <p:spPr bwMode="auto">
          <a:xfrm rot="-1922271">
            <a:off x="4953000" y="2057400"/>
            <a:ext cx="2967038" cy="333375"/>
          </a:xfrm>
          <a:prstGeom prst="leftRightArrow">
            <a:avLst>
              <a:gd name="adj1" fmla="val 50000"/>
              <a:gd name="adj2" fmla="val 178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kumimoji="1" lang="it-IT" altLang="it-IT" sz="12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SOMMATORIA DEL COSTO</a:t>
            </a:r>
          </a:p>
        </p:txBody>
      </p:sp>
      <p:sp>
        <p:nvSpPr>
          <p:cNvPr id="34880" name="Freeform 64"/>
          <p:cNvSpPr>
            <a:spLocks/>
          </p:cNvSpPr>
          <p:nvPr/>
        </p:nvSpPr>
        <p:spPr bwMode="auto">
          <a:xfrm>
            <a:off x="1485900" y="1651000"/>
            <a:ext cx="5943600" cy="4000500"/>
          </a:xfrm>
          <a:custGeom>
            <a:avLst/>
            <a:gdLst>
              <a:gd name="T0" fmla="*/ 2147483647 w 3744"/>
              <a:gd name="T1" fmla="*/ 2147483647 h 2520"/>
              <a:gd name="T2" fmla="*/ 2147483647 w 3744"/>
              <a:gd name="T3" fmla="*/ 2147483647 h 2520"/>
              <a:gd name="T4" fmla="*/ 2147483647 w 3744"/>
              <a:gd name="T5" fmla="*/ 2147483647 h 2520"/>
              <a:gd name="T6" fmla="*/ 2147483647 w 3744"/>
              <a:gd name="T7" fmla="*/ 2147483647 h 2520"/>
              <a:gd name="T8" fmla="*/ 2147483647 w 3744"/>
              <a:gd name="T9" fmla="*/ 2147483647 h 25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44" h="2520">
                <a:moveTo>
                  <a:pt x="120" y="64"/>
                </a:moveTo>
                <a:cubicBezTo>
                  <a:pt x="60" y="32"/>
                  <a:pt x="0" y="0"/>
                  <a:pt x="120" y="352"/>
                </a:cubicBezTo>
                <a:cubicBezTo>
                  <a:pt x="240" y="704"/>
                  <a:pt x="304" y="1832"/>
                  <a:pt x="840" y="2176"/>
                </a:cubicBezTo>
                <a:cubicBezTo>
                  <a:pt x="1376" y="2520"/>
                  <a:pt x="2928" y="2376"/>
                  <a:pt x="3336" y="2416"/>
                </a:cubicBezTo>
                <a:cubicBezTo>
                  <a:pt x="3744" y="2456"/>
                  <a:pt x="3296" y="2416"/>
                  <a:pt x="3288" y="2416"/>
                </a:cubicBezTo>
              </a:path>
            </a:pathLst>
          </a:custGeom>
          <a:noFill/>
          <a:ln w="38100" cap="flat" cmpd="sng">
            <a:solidFill>
              <a:srgbClr val="FFFF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34883" name="Oval 67"/>
          <p:cNvSpPr>
            <a:spLocks noChangeArrowheads="1"/>
          </p:cNvSpPr>
          <p:nvPr/>
        </p:nvSpPr>
        <p:spPr bwMode="auto">
          <a:xfrm>
            <a:off x="3505200" y="31242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kumimoji="1" lang="it-IT" altLang="it-IT" sz="1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A</a:t>
            </a:r>
          </a:p>
        </p:txBody>
      </p:sp>
      <p:sp>
        <p:nvSpPr>
          <p:cNvPr id="34884" name="Oval 68"/>
          <p:cNvSpPr>
            <a:spLocks noChangeArrowheads="1"/>
          </p:cNvSpPr>
          <p:nvPr/>
        </p:nvSpPr>
        <p:spPr bwMode="auto">
          <a:xfrm>
            <a:off x="1524000" y="5105400"/>
            <a:ext cx="381000" cy="3810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kumimoji="1" lang="it-IT" altLang="it-IT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B</a:t>
            </a:r>
          </a:p>
        </p:txBody>
      </p:sp>
      <p:sp>
        <p:nvSpPr>
          <p:cNvPr id="34885" name="Rectangle 69"/>
          <p:cNvSpPr>
            <a:spLocks noChangeArrowheads="1"/>
          </p:cNvSpPr>
          <p:nvPr/>
        </p:nvSpPr>
        <p:spPr bwMode="auto">
          <a:xfrm>
            <a:off x="2362200" y="4267200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kumimoji="1" lang="it-IT" altLang="it-IT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C</a:t>
            </a:r>
          </a:p>
        </p:txBody>
      </p:sp>
      <p:sp>
        <p:nvSpPr>
          <p:cNvPr id="34886" name="Rectangle 70"/>
          <p:cNvSpPr>
            <a:spLocks noChangeArrowheads="1"/>
          </p:cNvSpPr>
          <p:nvPr/>
        </p:nvSpPr>
        <p:spPr bwMode="auto">
          <a:xfrm>
            <a:off x="2286000" y="1066800"/>
            <a:ext cx="3733800" cy="990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it-IT" altLang="it-IT" sz="1400" b="1" i="1">
              <a:solidFill>
                <a:srgbClr val="FFFFFF"/>
              </a:solidFill>
              <a:latin typeface="Arial Narrow" pitchFamily="34" charset="0"/>
            </a:endParaRPr>
          </a:p>
          <a:p>
            <a:endParaRPr kumimoji="1" lang="it-IT" altLang="it-IT" sz="1400" b="1" i="1">
              <a:solidFill>
                <a:srgbClr val="FFFFFF"/>
              </a:solidFill>
              <a:latin typeface="Arial Narrow" pitchFamily="34" charset="0"/>
            </a:endParaRPr>
          </a:p>
          <a:p>
            <a:endParaRPr kumimoji="1" lang="it-IT" altLang="it-IT" sz="1400" b="1" i="1">
              <a:solidFill>
                <a:srgbClr val="FFFFFF"/>
              </a:solidFill>
              <a:latin typeface="Arial Narrow" pitchFamily="34" charset="0"/>
            </a:endParaRPr>
          </a:p>
          <a:p>
            <a:r>
              <a:rPr kumimoji="1" lang="it-IT" altLang="it-IT" sz="1400" b="1" i="1">
                <a:solidFill>
                  <a:srgbClr val="000099"/>
                </a:solidFill>
                <a:latin typeface="Arial Narrow" pitchFamily="34" charset="0"/>
              </a:rPr>
              <a:t>Linea B</a:t>
            </a:r>
            <a:r>
              <a:rPr kumimoji="1" lang="it-IT" altLang="it-IT" sz="1200" b="1" i="1">
                <a:solidFill>
                  <a:srgbClr val="000099"/>
                </a:solidFill>
                <a:latin typeface="Arial Narrow" pitchFamily="34" charset="0"/>
              </a:rPr>
              <a:t>: linea dei costi  per la sicurezza</a:t>
            </a:r>
          </a:p>
          <a:p>
            <a:r>
              <a:rPr kumimoji="1" lang="it-IT" altLang="it-IT" sz="1200" b="1" i="1">
                <a:solidFill>
                  <a:srgbClr val="000099"/>
                </a:solidFill>
                <a:latin typeface="Arial Narrow" pitchFamily="34" charset="0"/>
              </a:rPr>
              <a:t>                  che aumenta con legge lineare</a:t>
            </a:r>
          </a:p>
          <a:p>
            <a:r>
              <a:rPr kumimoji="1" lang="it-IT" altLang="it-IT" sz="1400" b="1" i="1">
                <a:solidFill>
                  <a:srgbClr val="000099"/>
                </a:solidFill>
                <a:latin typeface="Arial Narrow" pitchFamily="34" charset="0"/>
              </a:rPr>
              <a:t>Linea C</a:t>
            </a:r>
            <a:r>
              <a:rPr kumimoji="1" lang="it-IT" altLang="it-IT" sz="1200" b="1" i="1">
                <a:solidFill>
                  <a:srgbClr val="000099"/>
                </a:solidFill>
                <a:latin typeface="Arial Narrow" pitchFamily="34" charset="0"/>
              </a:rPr>
              <a:t>:</a:t>
            </a:r>
            <a:r>
              <a:rPr kumimoji="1" lang="it-IT" altLang="it-IT" sz="1400" b="1" i="1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kumimoji="1" lang="it-IT" altLang="it-IT" sz="1200" b="1" i="1">
                <a:solidFill>
                  <a:srgbClr val="000099"/>
                </a:solidFill>
                <a:latin typeface="Arial Narrow" pitchFamily="34" charset="0"/>
              </a:rPr>
              <a:t>linea dei costi del  danno per un probabile evento</a:t>
            </a:r>
          </a:p>
          <a:p>
            <a:r>
              <a:rPr kumimoji="1" lang="it-IT" altLang="it-IT" sz="1400" b="1" i="1">
                <a:solidFill>
                  <a:srgbClr val="000099"/>
                </a:solidFill>
                <a:latin typeface="Arial Narrow" pitchFamily="34" charset="0"/>
              </a:rPr>
              <a:t>Punto A</a:t>
            </a:r>
            <a:r>
              <a:rPr kumimoji="1" lang="it-IT" altLang="it-IT" sz="1200" b="1" i="1">
                <a:solidFill>
                  <a:srgbClr val="000099"/>
                </a:solidFill>
                <a:latin typeface="Arial Narrow" pitchFamily="34" charset="0"/>
              </a:rPr>
              <a:t>: la condizione ottimale di massima convenienza</a:t>
            </a:r>
          </a:p>
          <a:p>
            <a:r>
              <a:rPr kumimoji="1" lang="it-IT" altLang="it-IT" sz="1200" b="1" i="1">
                <a:solidFill>
                  <a:srgbClr val="000099"/>
                </a:solidFill>
                <a:latin typeface="Arial Narrow" pitchFamily="34" charset="0"/>
              </a:rPr>
              <a:t>                    dell’intervento di valutazione del rischio</a:t>
            </a:r>
          </a:p>
          <a:p>
            <a:endParaRPr kumimoji="1" lang="it-IT" altLang="it-IT" sz="1400" b="1" i="1">
              <a:solidFill>
                <a:srgbClr val="000099"/>
              </a:solidFill>
              <a:latin typeface="Arial Narrow" pitchFamily="34" charset="0"/>
            </a:endParaRPr>
          </a:p>
          <a:p>
            <a:endParaRPr kumimoji="1" lang="it-IT" altLang="it-IT" sz="1400" b="1" i="1">
              <a:solidFill>
                <a:srgbClr val="000099"/>
              </a:solidFill>
              <a:latin typeface="Arial Narrow" pitchFamily="34" charset="0"/>
            </a:endParaRPr>
          </a:p>
          <a:p>
            <a:endParaRPr kumimoji="1" lang="it-IT" altLang="it-IT" sz="1200" b="1" i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4887" name="WordArt 71"/>
          <p:cNvSpPr>
            <a:spLocks noChangeArrowheads="1" noChangeShapeType="1" noTextEdit="1"/>
          </p:cNvSpPr>
          <p:nvPr/>
        </p:nvSpPr>
        <p:spPr bwMode="auto">
          <a:xfrm>
            <a:off x="1143000" y="0"/>
            <a:ext cx="7467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000000"/>
              </a:extrusionClr>
            </a:sp3d>
          </a:bodyPr>
          <a:lstStyle/>
          <a:p>
            <a:pPr algn="ctr"/>
            <a:r>
              <a:rPr lang="it-IT" sz="2000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il rischio residuo: ovvero</a:t>
            </a:r>
          </a:p>
          <a:p>
            <a:pPr algn="ctr"/>
            <a:r>
              <a:rPr lang="it-IT" sz="2000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quale rischio si può accettare?</a:t>
            </a:r>
          </a:p>
        </p:txBody>
      </p:sp>
      <p:sp>
        <p:nvSpPr>
          <p:cNvPr id="34888" name="Rectangle 72"/>
          <p:cNvSpPr>
            <a:spLocks noChangeArrowheads="1"/>
          </p:cNvSpPr>
          <p:nvPr/>
        </p:nvSpPr>
        <p:spPr bwMode="auto">
          <a:xfrm>
            <a:off x="6096000" y="3581400"/>
            <a:ext cx="3048000" cy="1752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1" lang="it-IT" altLang="it-IT" sz="1200" b="1">
                <a:solidFill>
                  <a:srgbClr val="000099"/>
                </a:solidFill>
                <a:latin typeface="Arial Narrow" pitchFamily="34" charset="0"/>
              </a:rPr>
              <a:t>          </a:t>
            </a:r>
          </a:p>
          <a:p>
            <a:endParaRPr kumimoji="1" lang="it-IT" altLang="it-IT" sz="1200" b="1">
              <a:solidFill>
                <a:srgbClr val="000099"/>
              </a:solidFill>
              <a:latin typeface="Arial Narrow" pitchFamily="34" charset="0"/>
            </a:endParaRPr>
          </a:p>
          <a:p>
            <a:r>
              <a:rPr kumimoji="1" lang="it-IT" altLang="it-IT" sz="1200" b="1">
                <a:solidFill>
                  <a:srgbClr val="000099"/>
                </a:solidFill>
                <a:latin typeface="Arial Narrow" pitchFamily="34" charset="0"/>
              </a:rPr>
              <a:t>           </a:t>
            </a:r>
          </a:p>
          <a:p>
            <a:r>
              <a:rPr kumimoji="1" lang="it-IT" altLang="it-IT" sz="1400">
                <a:solidFill>
                  <a:srgbClr val="000099"/>
                </a:solidFill>
                <a:latin typeface="Arial Black" pitchFamily="34" charset="0"/>
              </a:rPr>
              <a:t>      </a:t>
            </a:r>
            <a:r>
              <a:rPr kumimoji="1" lang="it-IT" altLang="it-IT" sz="1400" b="1" i="1" u="sng">
                <a:solidFill>
                  <a:srgbClr val="000099"/>
                </a:solidFill>
                <a:latin typeface="Arial Black" pitchFamily="34" charset="0"/>
              </a:rPr>
              <a:t>Sicurezza primaria</a:t>
            </a:r>
          </a:p>
          <a:p>
            <a:endParaRPr kumimoji="1" lang="it-IT" altLang="it-IT" sz="1400" b="1" i="1" u="sng">
              <a:solidFill>
                <a:srgbClr val="CCCCFF"/>
              </a:solidFill>
              <a:latin typeface="Arial Black" pitchFamily="34" charset="0"/>
            </a:endParaRPr>
          </a:p>
          <a:p>
            <a:endParaRPr kumimoji="1" lang="it-IT" altLang="it-IT" sz="1400" b="1" i="1">
              <a:solidFill>
                <a:srgbClr val="000099"/>
              </a:solidFill>
              <a:latin typeface="Arial Black" pitchFamily="34" charset="0"/>
            </a:endParaRPr>
          </a:p>
          <a:p>
            <a:endParaRPr kumimoji="1" lang="it-IT" altLang="it-IT" sz="1400" b="1" i="1" u="sng">
              <a:solidFill>
                <a:srgbClr val="000099"/>
              </a:solidFill>
              <a:latin typeface="Arial Black" pitchFamily="34" charset="0"/>
            </a:endParaRPr>
          </a:p>
          <a:p>
            <a:r>
              <a:rPr kumimoji="1" lang="it-IT" altLang="it-IT" sz="1400">
                <a:solidFill>
                  <a:srgbClr val="000099"/>
                </a:solidFill>
                <a:latin typeface="Arial Black" pitchFamily="34" charset="0"/>
              </a:rPr>
              <a:t>      </a:t>
            </a:r>
            <a:r>
              <a:rPr kumimoji="1" lang="it-IT" altLang="it-IT" sz="1400" i="1" u="sng">
                <a:solidFill>
                  <a:srgbClr val="000099"/>
                </a:solidFill>
                <a:latin typeface="Arial Black" pitchFamily="34" charset="0"/>
              </a:rPr>
              <a:t>Sicurezza Secondaria</a:t>
            </a:r>
          </a:p>
          <a:p>
            <a:endParaRPr kumimoji="1" lang="it-IT" altLang="it-IT" sz="1400" b="1" i="1" u="sng">
              <a:solidFill>
                <a:srgbClr val="000099"/>
              </a:solidFill>
              <a:latin typeface="Arial Black" pitchFamily="34" charset="0"/>
            </a:endParaRPr>
          </a:p>
          <a:p>
            <a:endParaRPr kumimoji="1" lang="it-IT" altLang="it-IT" sz="1200" b="1">
              <a:solidFill>
                <a:srgbClr val="000099"/>
              </a:solidFill>
              <a:latin typeface="Arial Narrow" pitchFamily="34" charset="0"/>
            </a:endParaRPr>
          </a:p>
          <a:p>
            <a:endParaRPr kumimoji="1" lang="it-IT" altLang="it-IT" sz="1400" b="1" u="sng">
              <a:solidFill>
                <a:srgbClr val="000099"/>
              </a:solidFill>
              <a:latin typeface="Arial Black" pitchFamily="34" charset="0"/>
            </a:endParaRPr>
          </a:p>
          <a:p>
            <a:endParaRPr kumimoji="1" lang="it-IT" altLang="it-IT" sz="1400" b="1" u="sng">
              <a:solidFill>
                <a:srgbClr val="000099"/>
              </a:solidFill>
              <a:latin typeface="Arial Black" pitchFamily="34" charset="0"/>
            </a:endParaRPr>
          </a:p>
          <a:p>
            <a:endParaRPr kumimoji="1" lang="it-IT" altLang="it-IT" sz="1400" b="1" u="sng">
              <a:solidFill>
                <a:srgbClr val="000099"/>
              </a:solidFill>
              <a:latin typeface="Arial Black" pitchFamily="34" charset="0"/>
            </a:endParaRPr>
          </a:p>
          <a:p>
            <a:endParaRPr kumimoji="1" lang="it-IT" altLang="it-IT" sz="1200" b="1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34889" name="Rectangle 73"/>
          <p:cNvSpPr>
            <a:spLocks noChangeArrowheads="1"/>
          </p:cNvSpPr>
          <p:nvPr/>
        </p:nvSpPr>
        <p:spPr bwMode="auto">
          <a:xfrm>
            <a:off x="2743200" y="3505200"/>
            <a:ext cx="1600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kumimoji="1" lang="it-IT" altLang="it-IT" sz="1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RISCHIO ACCETTABILE</a:t>
            </a:r>
          </a:p>
        </p:txBody>
      </p:sp>
      <p:sp>
        <p:nvSpPr>
          <p:cNvPr id="34893" name="Rectangle 77"/>
          <p:cNvSpPr>
            <a:spLocks noChangeArrowheads="1"/>
          </p:cNvSpPr>
          <p:nvPr/>
        </p:nvSpPr>
        <p:spPr bwMode="auto">
          <a:xfrm>
            <a:off x="6400800" y="3886200"/>
            <a:ext cx="2209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it-IT" altLang="it-IT" sz="1400" b="1">
                <a:solidFill>
                  <a:srgbClr val="000099"/>
                </a:solidFill>
                <a:latin typeface="Arial Narrow" pitchFamily="34" charset="0"/>
              </a:rPr>
              <a:t>Salvaguardia integrità fisica</a:t>
            </a:r>
          </a:p>
          <a:p>
            <a:pPr algn="ctr"/>
            <a:r>
              <a:rPr kumimoji="1" lang="it-IT" altLang="it-IT" sz="1400" b="1">
                <a:solidFill>
                  <a:srgbClr val="000099"/>
                </a:solidFill>
                <a:latin typeface="Arial Narrow" pitchFamily="34" charset="0"/>
              </a:rPr>
              <a:t>Interessi Pubblici</a:t>
            </a:r>
          </a:p>
        </p:txBody>
      </p:sp>
      <p:sp>
        <p:nvSpPr>
          <p:cNvPr id="34896" name="Rectangle 80"/>
          <p:cNvSpPr>
            <a:spLocks noChangeArrowheads="1"/>
          </p:cNvSpPr>
          <p:nvPr/>
        </p:nvSpPr>
        <p:spPr bwMode="auto">
          <a:xfrm>
            <a:off x="6096000" y="4648200"/>
            <a:ext cx="3048000" cy="60960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1" lang="it-IT" altLang="it-IT" sz="1200" b="1">
                <a:solidFill>
                  <a:srgbClr val="000099"/>
                </a:solidFill>
                <a:latin typeface="Arial Narrow" pitchFamily="34" charset="0"/>
              </a:rPr>
              <a:t>Mantenimento dei beni</a:t>
            </a:r>
          </a:p>
          <a:p>
            <a:r>
              <a:rPr kumimoji="1" lang="it-IT" altLang="it-IT" sz="1200" b="1">
                <a:solidFill>
                  <a:srgbClr val="000099"/>
                </a:solidFill>
                <a:latin typeface="Arial Narrow" pitchFamily="34" charset="0"/>
              </a:rPr>
              <a:t>Mantenimento del servizio pubblico-produttività</a:t>
            </a:r>
          </a:p>
          <a:p>
            <a:r>
              <a:rPr kumimoji="1" lang="it-IT" altLang="it-IT" sz="1200" b="1">
                <a:solidFill>
                  <a:srgbClr val="000099"/>
                </a:solidFill>
                <a:latin typeface="Arial Narrow" pitchFamily="34" charset="0"/>
              </a:rPr>
              <a:t>Mantenimento della occupazione</a:t>
            </a:r>
          </a:p>
        </p:txBody>
      </p:sp>
      <p:sp>
        <p:nvSpPr>
          <p:cNvPr id="34897" name="Oval 81"/>
          <p:cNvSpPr>
            <a:spLocks noChangeArrowheads="1"/>
          </p:cNvSpPr>
          <p:nvPr/>
        </p:nvSpPr>
        <p:spPr bwMode="auto">
          <a:xfrm rot="-1742970">
            <a:off x="3505200" y="2438400"/>
            <a:ext cx="17526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it-IT" altLang="it-IT" sz="12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+mn-cs"/>
              </a:rPr>
              <a:t>Si vuole più sicurezza</a:t>
            </a:r>
          </a:p>
        </p:txBody>
      </p:sp>
      <p:sp>
        <p:nvSpPr>
          <p:cNvPr id="34901" name="Rectangle 85"/>
          <p:cNvSpPr>
            <a:spLocks noChangeArrowheads="1"/>
          </p:cNvSpPr>
          <p:nvPr/>
        </p:nvSpPr>
        <p:spPr bwMode="auto">
          <a:xfrm rot="3342119">
            <a:off x="1644651" y="2347912"/>
            <a:ext cx="1096962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1" lang="it-IT" altLang="it-IT" sz="1200" b="1">
                <a:solidFill>
                  <a:srgbClr val="000000"/>
                </a:solidFill>
                <a:latin typeface="Arial Narrow" pitchFamily="34" charset="0"/>
              </a:rPr>
              <a:t>Scelta di rischio</a:t>
            </a:r>
          </a:p>
          <a:p>
            <a:r>
              <a:rPr kumimoji="1" lang="it-IT" altLang="it-IT" sz="1200" b="1">
                <a:solidFill>
                  <a:srgbClr val="000000"/>
                </a:solidFill>
                <a:latin typeface="Arial Narrow" pitchFamily="34" charset="0"/>
              </a:rPr>
              <a:t>di più DANNO</a:t>
            </a:r>
          </a:p>
        </p:txBody>
      </p:sp>
      <p:sp>
        <p:nvSpPr>
          <p:cNvPr id="34902" name="Line 86"/>
          <p:cNvSpPr>
            <a:spLocks noChangeShapeType="1"/>
          </p:cNvSpPr>
          <p:nvPr/>
        </p:nvSpPr>
        <p:spPr bwMode="auto">
          <a:xfrm>
            <a:off x="3810000" y="3352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34903" name="Line 87"/>
          <p:cNvSpPr>
            <a:spLocks noChangeShapeType="1"/>
          </p:cNvSpPr>
          <p:nvPr/>
        </p:nvSpPr>
        <p:spPr bwMode="auto">
          <a:xfrm flipH="1">
            <a:off x="3048000" y="3352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34904" name="AutoShape 88"/>
          <p:cNvSpPr>
            <a:spLocks noChangeArrowheads="1"/>
          </p:cNvSpPr>
          <p:nvPr/>
        </p:nvSpPr>
        <p:spPr bwMode="auto">
          <a:xfrm>
            <a:off x="6705600" y="3124200"/>
            <a:ext cx="1828800" cy="381000"/>
          </a:xfrm>
          <a:prstGeom prst="wave">
            <a:avLst>
              <a:gd name="adj1" fmla="val 13005"/>
              <a:gd name="adj2" fmla="val 0"/>
            </a:avLst>
          </a:prstGeom>
          <a:gradFill rotWithShape="0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kumimoji="1" lang="it-IT" altLang="it-IT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Filosofia della sicurezza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48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48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348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348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6" dur="1" fill="hold"/>
                                        <p:tgtEl>
                                          <p:spTgt spid="348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9" dur="1" fill="hold"/>
                                        <p:tgtEl>
                                          <p:spTgt spid="349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0" dur="1" fill="hold"/>
                                        <p:tgtEl>
                                          <p:spTgt spid="349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0" fill="hold"/>
                                        <p:tgtEl>
                                          <p:spTgt spid="34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0" fill="hold"/>
                                        <p:tgtEl>
                                          <p:spTgt spid="34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 autoUpdateAnimBg="0"/>
      <p:bldP spid="34825" grpId="0" animBg="1" autoUpdateAnimBg="0"/>
      <p:bldP spid="34826" grpId="0" animBg="1" autoUpdateAnimBg="0"/>
      <p:bldP spid="34829" grpId="0" animBg="1"/>
      <p:bldP spid="34830" grpId="0" animBg="1"/>
      <p:bldP spid="34834" grpId="0" animBg="1"/>
      <p:bldP spid="34835" grpId="0" animBg="1" autoUpdateAnimBg="0"/>
      <p:bldP spid="34842" grpId="0" animBg="1"/>
      <p:bldP spid="34844" grpId="0" animBg="1" autoUpdateAnimBg="0"/>
      <p:bldP spid="34880" grpId="0" animBg="1"/>
      <p:bldP spid="34883" grpId="0" animBg="1" autoUpdateAnimBg="0"/>
      <p:bldP spid="34884" grpId="0" animBg="1" autoUpdateAnimBg="0"/>
      <p:bldP spid="34885" grpId="0" animBg="1" autoUpdateAnimBg="0"/>
      <p:bldP spid="34886" grpId="0" animBg="1" autoUpdateAnimBg="0"/>
      <p:bldP spid="34887" grpId="0" animBg="1"/>
      <p:bldP spid="34888" grpId="0" animBg="1" autoUpdateAnimBg="0"/>
      <p:bldP spid="34889" grpId="0" animBg="1" autoUpdateAnimBg="0"/>
      <p:bldP spid="34893" grpId="0" animBg="1" autoUpdateAnimBg="0"/>
      <p:bldP spid="34896" grpId="0" animBg="1" autoUpdateAnimBg="0"/>
      <p:bldP spid="34897" grpId="0" animBg="1" autoUpdateAnimBg="0"/>
      <p:bldP spid="34901" grpId="0" animBg="1" autoUpdateAnimBg="0"/>
      <p:bldP spid="34902" grpId="0" animBg="1"/>
      <p:bldP spid="34903" grpId="0" animBg="1"/>
      <p:bldP spid="3490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Segnaposto numero diapositiva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AEB59EB2-9026-49AD-A7E3-8DA56D872C05}" type="slidenum">
              <a:rPr lang="it-IT" altLang="it-IT" sz="1800" smtClean="0">
                <a:solidFill>
                  <a:srgbClr val="FFFFFF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11</a:t>
            </a:fld>
            <a:endParaRPr lang="it-IT" altLang="it-IT" sz="180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914400"/>
            <a:ext cx="8991600" cy="57150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flatTx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it-IT" altLang="it-IT" sz="2800">
              <a:solidFill>
                <a:srgbClr val="FFFF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it-IT" altLang="it-IT" sz="2400">
                <a:solidFill>
                  <a:srgbClr val="FFFF00"/>
                </a:solidFill>
                <a:latin typeface="Arial Black" pitchFamily="34" charset="0"/>
              </a:rPr>
              <a:t>             F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it-IT" altLang="it-IT" sz="2400">
                <a:solidFill>
                  <a:srgbClr val="FFFF00"/>
                </a:solidFill>
                <a:latin typeface="Arial Black" pitchFamily="34" charset="0"/>
              </a:rPr>
              <a:t>             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it-IT" altLang="it-IT" sz="2400">
                <a:solidFill>
                  <a:srgbClr val="FFFF00"/>
                </a:solidFill>
                <a:latin typeface="Arial Black" pitchFamily="34" charset="0"/>
              </a:rPr>
              <a:t>             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it-IT" altLang="it-IT" sz="2400">
                <a:solidFill>
                  <a:srgbClr val="FFFF00"/>
                </a:solidFill>
                <a:latin typeface="Arial Black" pitchFamily="34" charset="0"/>
              </a:rPr>
              <a:t>             Q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it-IT" altLang="it-IT" sz="2400">
                <a:solidFill>
                  <a:srgbClr val="FFFF00"/>
                </a:solidFill>
                <a:latin typeface="Arial Black" pitchFamily="34" charset="0"/>
              </a:rPr>
              <a:t>             U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it-IT" altLang="it-IT" sz="2400">
                <a:solidFill>
                  <a:srgbClr val="FFFF00"/>
                </a:solidFill>
                <a:latin typeface="Arial Black" pitchFamily="34" charset="0"/>
              </a:rPr>
              <a:t>             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it-IT" altLang="it-IT" sz="2400">
                <a:solidFill>
                  <a:srgbClr val="FFFF00"/>
                </a:solidFill>
                <a:latin typeface="Arial Black" pitchFamily="34" charset="0"/>
              </a:rPr>
              <a:t>             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it-IT" altLang="it-IT" sz="2400">
                <a:solidFill>
                  <a:srgbClr val="FFFF00"/>
                </a:solidFill>
                <a:latin typeface="Arial Black" pitchFamily="34" charset="0"/>
              </a:rPr>
              <a:t>             Z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it-IT" altLang="it-IT" sz="2400">
                <a:solidFill>
                  <a:srgbClr val="FFFF00"/>
                </a:solidFill>
                <a:latin typeface="Arial Black" pitchFamily="34" charset="0"/>
              </a:rPr>
              <a:t>             A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it-IT" altLang="it-IT" sz="2400">
                <a:solidFill>
                  <a:srgbClr val="FFFF00"/>
                </a:solidFill>
                <a:latin typeface="Arial Black" pitchFamily="34" charset="0"/>
              </a:rPr>
              <a:t>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it-IT" altLang="it-IT" sz="2400">
                <a:solidFill>
                  <a:srgbClr val="FFFF00"/>
                </a:solidFill>
                <a:latin typeface="Arial Black" pitchFamily="34" charset="0"/>
              </a:rPr>
              <a:t>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it-IT" altLang="it-IT" sz="2400">
                <a:solidFill>
                  <a:srgbClr val="FFFF00"/>
                </a:solidFill>
                <a:latin typeface="Arial Black" pitchFamily="34" charset="0"/>
              </a:rPr>
              <a:t>                     MAGNITUDO DEI DANNI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it-IT" altLang="it-IT" sz="2400">
              <a:solidFill>
                <a:srgbClr val="FFFF00"/>
              </a:solidFill>
              <a:latin typeface="Arial Black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it-IT" altLang="it-IT" sz="2400">
                <a:solidFill>
                  <a:srgbClr val="FFFF00"/>
                </a:solidFill>
                <a:latin typeface="Arial Black" pitchFamily="34" charset="0"/>
              </a:rPr>
              <a:t>                               </a:t>
            </a: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 rot="-7667100">
            <a:off x="3628232" y="3547269"/>
            <a:ext cx="3308350" cy="3508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 rot="-7414831">
            <a:off x="4442619" y="2905919"/>
            <a:ext cx="3446462" cy="279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895600" y="2667000"/>
            <a:ext cx="1371600" cy="304800"/>
          </a:xfrm>
          <a:prstGeom prst="rect">
            <a:avLst/>
          </a:prstGeom>
          <a:solidFill>
            <a:srgbClr val="FFFF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it-IT" altLang="it-IT" sz="1400" b="1">
                <a:solidFill>
                  <a:srgbClr val="3333FF"/>
                </a:solidFill>
                <a:latin typeface="Times New Roman" pitchFamily="18" charset="0"/>
              </a:rPr>
              <a:t>PROTEZIONE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172200" y="3429000"/>
            <a:ext cx="207963" cy="1981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altLang="it-IT" sz="1200" b="1">
              <a:solidFill>
                <a:srgbClr val="FFFFFF"/>
              </a:solidFill>
              <a:latin typeface="Times New Roman" pitchFamily="18" charset="0"/>
            </a:endParaRPr>
          </a:p>
          <a:p>
            <a:r>
              <a:rPr lang="it-IT" altLang="it-IT" sz="1200" b="1">
                <a:solidFill>
                  <a:srgbClr val="000066"/>
                </a:solidFill>
                <a:latin typeface="Times New Roman" pitchFamily="18" charset="0"/>
              </a:rPr>
              <a:t>P</a:t>
            </a:r>
          </a:p>
          <a:p>
            <a:r>
              <a:rPr lang="it-IT" altLang="it-IT" sz="1200" b="1">
                <a:solidFill>
                  <a:srgbClr val="000066"/>
                </a:solidFill>
                <a:latin typeface="Times New Roman" pitchFamily="18" charset="0"/>
              </a:rPr>
              <a:t>R</a:t>
            </a:r>
          </a:p>
          <a:p>
            <a:r>
              <a:rPr lang="it-IT" altLang="it-IT" sz="1200" b="1">
                <a:solidFill>
                  <a:srgbClr val="000066"/>
                </a:solidFill>
                <a:latin typeface="Times New Roman" pitchFamily="18" charset="0"/>
              </a:rPr>
              <a:t>E</a:t>
            </a:r>
          </a:p>
          <a:p>
            <a:r>
              <a:rPr lang="it-IT" altLang="it-IT" sz="1200" b="1">
                <a:solidFill>
                  <a:srgbClr val="000066"/>
                </a:solidFill>
                <a:latin typeface="Times New Roman" pitchFamily="18" charset="0"/>
              </a:rPr>
              <a:t>V</a:t>
            </a:r>
          </a:p>
          <a:p>
            <a:r>
              <a:rPr lang="it-IT" altLang="it-IT" sz="1200" b="1">
                <a:solidFill>
                  <a:srgbClr val="000066"/>
                </a:solidFill>
                <a:latin typeface="Times New Roman" pitchFamily="18" charset="0"/>
              </a:rPr>
              <a:t>E</a:t>
            </a:r>
          </a:p>
          <a:p>
            <a:r>
              <a:rPr lang="it-IT" altLang="it-IT" sz="1200" b="1">
                <a:solidFill>
                  <a:srgbClr val="000066"/>
                </a:solidFill>
                <a:latin typeface="Times New Roman" pitchFamily="18" charset="0"/>
              </a:rPr>
              <a:t>N</a:t>
            </a:r>
          </a:p>
          <a:p>
            <a:r>
              <a:rPr lang="it-IT" altLang="it-IT" sz="1200" b="1">
                <a:solidFill>
                  <a:srgbClr val="000066"/>
                </a:solidFill>
                <a:latin typeface="Times New Roman" pitchFamily="18" charset="0"/>
              </a:rPr>
              <a:t>Z</a:t>
            </a:r>
          </a:p>
          <a:p>
            <a:r>
              <a:rPr lang="it-IT" altLang="it-IT" sz="1200" b="1">
                <a:solidFill>
                  <a:srgbClr val="000066"/>
                </a:solidFill>
                <a:latin typeface="Times New Roman" pitchFamily="18" charset="0"/>
              </a:rPr>
              <a:t>I</a:t>
            </a:r>
          </a:p>
          <a:p>
            <a:r>
              <a:rPr lang="it-IT" altLang="it-IT" sz="1200" b="1">
                <a:solidFill>
                  <a:srgbClr val="000066"/>
                </a:solidFill>
                <a:latin typeface="Times New Roman" pitchFamily="18" charset="0"/>
              </a:rPr>
              <a:t>O</a:t>
            </a:r>
          </a:p>
          <a:p>
            <a:r>
              <a:rPr lang="it-IT" altLang="it-IT" sz="1200" b="1">
                <a:solidFill>
                  <a:srgbClr val="000066"/>
                </a:solidFill>
                <a:latin typeface="Times New Roman" pitchFamily="18" charset="0"/>
              </a:rPr>
              <a:t>N</a:t>
            </a:r>
          </a:p>
          <a:p>
            <a:r>
              <a:rPr lang="it-IT" altLang="it-IT" sz="1200" b="1">
                <a:solidFill>
                  <a:srgbClr val="000066"/>
                </a:solidFill>
                <a:latin typeface="Times New Roman" pitchFamily="18" charset="0"/>
              </a:rPr>
              <a:t>E</a:t>
            </a:r>
          </a:p>
          <a:p>
            <a:endParaRPr lang="it-IT" altLang="it-IT" sz="12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5867400" y="2971800"/>
            <a:ext cx="276225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altLang="it-IT" sz="1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429000" y="3505200"/>
            <a:ext cx="1169988" cy="304800"/>
          </a:xfrm>
          <a:prstGeom prst="rect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it-IT" altLang="it-IT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NORMATIVA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3276600" y="1905000"/>
            <a:ext cx="1981200" cy="3048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accent1"/>
              </a:gs>
            </a:gsLst>
            <a:lin ang="18900000" scaled="1"/>
          </a:gradFill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it-IT" altLang="it-IT" sz="12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CURVE DEL RISCHIO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 rot="3160030">
            <a:off x="5002213" y="2236787"/>
            <a:ext cx="2954338" cy="3095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it-IT" altLang="it-IT" sz="1400">
                <a:solidFill>
                  <a:srgbClr val="000066"/>
                </a:solidFill>
                <a:latin typeface="Arial Black" pitchFamily="34" charset="0"/>
              </a:rPr>
              <a:t>AREA DEL GRANDE RISCHIO</a:t>
            </a:r>
          </a:p>
        </p:txBody>
      </p:sp>
      <p:sp>
        <p:nvSpPr>
          <p:cNvPr id="30732" name="WordArt 12"/>
          <p:cNvSpPr>
            <a:spLocks noChangeArrowheads="1" noChangeShapeType="1" noTextEdit="1"/>
          </p:cNvSpPr>
          <p:nvPr/>
        </p:nvSpPr>
        <p:spPr bwMode="auto">
          <a:xfrm>
            <a:off x="990600" y="152400"/>
            <a:ext cx="769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chemeClr val="hlink"/>
              </a:extrusionClr>
            </a:sp3d>
          </a:bodyPr>
          <a:lstStyle/>
          <a:p>
            <a:pPr algn="ctr"/>
            <a:r>
              <a:rPr lang="it-IT" sz="2800" i="1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il grafico del rischio accettabile secondo il Giudice</a:t>
            </a:r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5029200" y="3581400"/>
            <a:ext cx="276225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altLang="it-IT" sz="1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905000" y="5486400"/>
            <a:ext cx="4724400" cy="0"/>
          </a:xfrm>
          <a:prstGeom prst="line">
            <a:avLst/>
          </a:prstGeom>
          <a:noFill/>
          <a:ln w="57150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905000" y="3124200"/>
            <a:ext cx="4114800" cy="23622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 flipH="1">
            <a:off x="1905000" y="1600200"/>
            <a:ext cx="0" cy="3886200"/>
          </a:xfrm>
          <a:prstGeom prst="line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H="1">
            <a:off x="2667000" y="31242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6019800" y="31242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30741" name="Oval 21"/>
          <p:cNvSpPr>
            <a:spLocks noChangeArrowheads="1"/>
          </p:cNvSpPr>
          <p:nvPr/>
        </p:nvSpPr>
        <p:spPr bwMode="auto">
          <a:xfrm>
            <a:off x="3429000" y="44196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altLang="it-IT" sz="1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743" name="AutoShape 23"/>
          <p:cNvSpPr>
            <a:spLocks noChangeArrowheads="1"/>
          </p:cNvSpPr>
          <p:nvPr/>
        </p:nvSpPr>
        <p:spPr bwMode="auto">
          <a:xfrm>
            <a:off x="1752600" y="5334000"/>
            <a:ext cx="3810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6400800" y="51054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30745" name="Oval 25"/>
          <p:cNvSpPr>
            <a:spLocks noChangeArrowheads="1"/>
          </p:cNvSpPr>
          <p:nvPr/>
        </p:nvSpPr>
        <p:spPr bwMode="auto">
          <a:xfrm>
            <a:off x="7086600" y="4953000"/>
            <a:ext cx="19050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kumimoji="1" lang="it-IT" altLang="it-IT" sz="1400" b="1" dirty="0">
                <a:solidFill>
                  <a:srgbClr val="000099"/>
                </a:solidFill>
                <a:latin typeface="Arial Narrow" pitchFamily="34" charset="0"/>
                <a:cs typeface="+mn-cs"/>
              </a:rPr>
              <a:t>           </a:t>
            </a:r>
            <a:r>
              <a:rPr kumimoji="1" lang="it-IT" altLang="it-IT" sz="1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VITA</a:t>
            </a:r>
          </a:p>
          <a:p>
            <a:pPr>
              <a:defRPr/>
            </a:pPr>
            <a:endParaRPr kumimoji="1" lang="it-IT" altLang="it-IT" sz="14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+mn-cs"/>
            </a:endParaRPr>
          </a:p>
          <a:p>
            <a:pPr>
              <a:defRPr/>
            </a:pPr>
            <a:r>
              <a:rPr kumimoji="1" lang="it-IT" altLang="it-IT" sz="1400" b="1" dirty="0">
                <a:solidFill>
                  <a:srgbClr val="000099"/>
                </a:solidFill>
                <a:latin typeface="Arial Narrow" pitchFamily="34" charset="0"/>
                <a:cs typeface="+mn-cs"/>
              </a:rPr>
              <a:t>           </a:t>
            </a:r>
            <a:r>
              <a:rPr kumimoji="1" lang="it-IT" altLang="it-IT" sz="1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DANNI</a:t>
            </a:r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 flipV="1">
            <a:off x="6477000" y="45720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7543800" y="3886200"/>
            <a:ext cx="13716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kumimoji="1" lang="it-IT" altLang="it-IT" sz="1200" b="1" i="1" dirty="0">
                <a:solidFill>
                  <a:srgbClr val="FFFFFF"/>
                </a:solidFill>
                <a:latin typeface="Arial Narrow" pitchFamily="34" charset="0"/>
                <a:cs typeface="+mn-cs"/>
              </a:rPr>
              <a:t>   </a:t>
            </a:r>
            <a:r>
              <a:rPr kumimoji="1" lang="it-IT" altLang="it-IT" sz="1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Incide sulle</a:t>
            </a:r>
            <a:r>
              <a:rPr kumimoji="1" lang="it-IT" altLang="it-IT" sz="1200" b="1" i="1" dirty="0">
                <a:solidFill>
                  <a:srgbClr val="000099"/>
                </a:solidFill>
                <a:latin typeface="Arial Narrow" pitchFamily="34" charset="0"/>
                <a:cs typeface="+mn-cs"/>
              </a:rPr>
              <a:t> </a:t>
            </a:r>
          </a:p>
          <a:p>
            <a:pPr>
              <a:defRPr/>
            </a:pPr>
            <a:endParaRPr kumimoji="1" lang="it-IT" altLang="it-IT" sz="1200" b="1" i="1" dirty="0">
              <a:solidFill>
                <a:srgbClr val="000099"/>
              </a:solidFill>
              <a:latin typeface="Arial Narrow" pitchFamily="34" charset="0"/>
              <a:cs typeface="+mn-cs"/>
            </a:endParaRPr>
          </a:p>
          <a:p>
            <a:pPr>
              <a:defRPr/>
            </a:pPr>
            <a:r>
              <a:rPr kumimoji="1" lang="it-IT" altLang="it-IT" sz="1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CONSEGUENZE</a:t>
            </a:r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 flipH="1" flipV="1">
            <a:off x="2590800" y="2362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1981200" y="1905000"/>
            <a:ext cx="11430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kumimoji="1" lang="it-IT" altLang="it-IT" sz="1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Incide sulla </a:t>
            </a:r>
          </a:p>
          <a:p>
            <a:pPr>
              <a:defRPr/>
            </a:pPr>
            <a:r>
              <a:rPr kumimoji="1" lang="it-IT" altLang="it-IT" sz="1400" b="1" i="1" u="sng" dirty="0">
                <a:solidFill>
                  <a:srgbClr val="000099"/>
                </a:solidFill>
                <a:latin typeface="Arial Narrow" pitchFamily="34" charset="0"/>
                <a:cs typeface="+mn-cs"/>
              </a:rPr>
              <a:t>FREQUENZA</a:t>
            </a:r>
          </a:p>
        </p:txBody>
      </p:sp>
      <p:sp>
        <p:nvSpPr>
          <p:cNvPr id="30750" name="AutoShape 30"/>
          <p:cNvSpPr>
            <a:spLocks noChangeArrowheads="1"/>
          </p:cNvSpPr>
          <p:nvPr/>
        </p:nvSpPr>
        <p:spPr bwMode="auto">
          <a:xfrm rot="-7892824">
            <a:off x="2083594" y="4344194"/>
            <a:ext cx="2713038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 rot="2981605">
            <a:off x="1641475" y="4197350"/>
            <a:ext cx="2622550" cy="1841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it-IT" altLang="it-IT" sz="1200" b="1" i="1">
                <a:solidFill>
                  <a:srgbClr val="000099"/>
                </a:solidFill>
                <a:latin typeface="Arial Narrow" pitchFamily="34" charset="0"/>
              </a:rPr>
              <a:t>AREA DEL MINIMO RISCHIO ACCETTABILE</a:t>
            </a:r>
          </a:p>
        </p:txBody>
      </p:sp>
      <p:sp>
        <p:nvSpPr>
          <p:cNvPr id="30756" name="AutoShape 36"/>
          <p:cNvSpPr>
            <a:spLocks noChangeArrowheads="1"/>
          </p:cNvSpPr>
          <p:nvPr/>
        </p:nvSpPr>
        <p:spPr bwMode="auto">
          <a:xfrm>
            <a:off x="6934200" y="1371600"/>
            <a:ext cx="1981200" cy="13716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kumimoji="1" lang="it-IT" altLang="it-IT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+mn-cs"/>
              </a:rPr>
              <a:t>DOLO!!</a:t>
            </a:r>
          </a:p>
        </p:txBody>
      </p:sp>
      <p:sp>
        <p:nvSpPr>
          <p:cNvPr id="30757" name="AutoShape 37"/>
          <p:cNvSpPr>
            <a:spLocks noChangeArrowheads="1"/>
          </p:cNvSpPr>
          <p:nvPr/>
        </p:nvSpPr>
        <p:spPr bwMode="auto">
          <a:xfrm rot="-1310598">
            <a:off x="3276600" y="4191000"/>
            <a:ext cx="3200400" cy="7620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kumimoji="1" lang="it-IT" altLang="it-IT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COLPA!!</a:t>
            </a:r>
          </a:p>
        </p:txBody>
      </p:sp>
      <p:sp>
        <p:nvSpPr>
          <p:cNvPr id="467999" name="Line 38"/>
          <p:cNvSpPr>
            <a:spLocks noChangeShapeType="1"/>
          </p:cNvSpPr>
          <p:nvPr/>
        </p:nvSpPr>
        <p:spPr bwMode="auto">
          <a:xfrm>
            <a:off x="2438400" y="198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1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6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1" dur="1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6" dur="1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1" dur="1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6" dur="1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7" dur="1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2" dur="1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 autoUpdateAnimBg="0"/>
      <p:bldP spid="30723" grpId="0" animBg="1"/>
      <p:bldP spid="30724" grpId="0" animBg="1"/>
      <p:bldP spid="30725" grpId="0" animBg="1" autoUpdateAnimBg="0"/>
      <p:bldP spid="30726" grpId="0" animBg="1" autoUpdateAnimBg="0"/>
      <p:bldP spid="30727" grpId="0" animBg="1"/>
      <p:bldP spid="30728" grpId="0" animBg="1" autoUpdateAnimBg="0"/>
      <p:bldP spid="30729" grpId="0" animBg="1" autoUpdateAnimBg="0"/>
      <p:bldP spid="30730" grpId="0" animBg="1" autoUpdateAnimBg="0"/>
      <p:bldP spid="30732" grpId="0" animBg="1"/>
      <p:bldP spid="30733" grpId="0" animBg="1"/>
      <p:bldP spid="30735" grpId="0" animBg="1"/>
      <p:bldP spid="30736" grpId="0" animBg="1"/>
      <p:bldP spid="30738" grpId="0" animBg="1"/>
      <p:bldP spid="30739" grpId="0" animBg="1"/>
      <p:bldP spid="30740" grpId="0" animBg="1"/>
      <p:bldP spid="30741" grpId="0" animBg="1"/>
      <p:bldP spid="30743" grpId="0" animBg="1"/>
      <p:bldP spid="30744" grpId="0" animBg="1"/>
      <p:bldP spid="30745" grpId="0" animBg="1" autoUpdateAnimBg="0"/>
      <p:bldP spid="30746" grpId="0" animBg="1"/>
      <p:bldP spid="30747" grpId="0" animBg="1" autoUpdateAnimBg="0"/>
      <p:bldP spid="30748" grpId="0" animBg="1"/>
      <p:bldP spid="30749" grpId="0" animBg="1" autoUpdateAnimBg="0"/>
      <p:bldP spid="30750" grpId="0" animBg="1"/>
      <p:bldP spid="30755" grpId="0" animBg="1" autoUpdateAnimBg="0"/>
      <p:bldP spid="30756" grpId="0" animBg="1" autoUpdateAnimBg="0"/>
      <p:bldP spid="3075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4"/>
          <p:cNvSpPr>
            <a:spLocks noChangeArrowheads="1"/>
          </p:cNvSpPr>
          <p:nvPr/>
        </p:nvSpPr>
        <p:spPr bwMode="auto">
          <a:xfrm>
            <a:off x="223838" y="990600"/>
            <a:ext cx="868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44463" algn="l"/>
              </a:tabLst>
            </a:pPr>
            <a:r>
              <a:rPr lang="it-IT" altLang="it-IT" sz="6000" b="1">
                <a:latin typeface="Garamond" pitchFamily="18" charset="0"/>
              </a:rPr>
              <a:t>I FATTORI DI RISCHIO</a:t>
            </a:r>
            <a:endParaRPr lang="it-IT" altLang="it-IT" sz="6000">
              <a:latin typeface="Garamond" pitchFamily="18" charset="0"/>
            </a:endParaRPr>
          </a:p>
        </p:txBody>
      </p:sp>
      <p:sp>
        <p:nvSpPr>
          <p:cNvPr id="468995" name="Text Box 5"/>
          <p:cNvSpPr txBox="1">
            <a:spLocks noChangeArrowheads="1"/>
          </p:cNvSpPr>
          <p:nvPr/>
        </p:nvSpPr>
        <p:spPr bwMode="auto">
          <a:xfrm>
            <a:off x="14288" y="3733800"/>
            <a:ext cx="910748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altLang="it-IT" sz="1600" b="1">
                <a:solidFill>
                  <a:srgbClr val="FFFFFF"/>
                </a:solidFill>
                <a:latin typeface="Arial Rounded MT Bold" pitchFamily="34" charset="0"/>
              </a:rPr>
              <a:t> </a:t>
            </a:r>
          </a:p>
          <a:p>
            <a:pPr marL="1371600" lvl="2" indent="-457200" algn="just">
              <a:buFont typeface="Wingdings" pitchFamily="2" charset="2"/>
              <a:buChar char="n"/>
            </a:pPr>
            <a:r>
              <a:rPr lang="it-IT" altLang="it-IT" sz="3200" b="1" i="1">
                <a:solidFill>
                  <a:srgbClr val="FFFFFF"/>
                </a:solidFill>
                <a:latin typeface="Arial Rounded MT Bold" pitchFamily="34" charset="0"/>
              </a:rPr>
              <a:t>Rischi per la sicurezza</a:t>
            </a:r>
          </a:p>
          <a:p>
            <a:pPr marL="1371600" lvl="2" indent="-457200" algn="just">
              <a:buFont typeface="Wingdings" pitchFamily="2" charset="2"/>
              <a:buChar char="n"/>
            </a:pPr>
            <a:r>
              <a:rPr lang="it-IT" altLang="it-IT" sz="3200" b="1" i="1">
                <a:solidFill>
                  <a:srgbClr val="FFFFFF"/>
                </a:solidFill>
                <a:latin typeface="Arial Rounded MT Bold" pitchFamily="34" charset="0"/>
              </a:rPr>
              <a:t> Rischi per la salute ed igienico-sanitari</a:t>
            </a:r>
          </a:p>
          <a:p>
            <a:pPr marL="1371600" lvl="2" indent="-457200" algn="just">
              <a:buFont typeface="Wingdings" pitchFamily="2" charset="2"/>
              <a:buChar char="n"/>
            </a:pPr>
            <a:r>
              <a:rPr lang="it-IT" altLang="it-IT" sz="3200" b="1" i="1">
                <a:solidFill>
                  <a:srgbClr val="FFFFFF"/>
                </a:solidFill>
                <a:latin typeface="Arial Rounded MT Bold" pitchFamily="34" charset="0"/>
              </a:rPr>
              <a:t>Rischi trasversali od organizzativi</a:t>
            </a:r>
          </a:p>
          <a:p>
            <a:pPr algn="just"/>
            <a:endParaRPr lang="it-IT" altLang="it-IT" sz="3200" b="1">
              <a:solidFill>
                <a:srgbClr val="FFFFFF"/>
              </a:solidFill>
              <a:latin typeface="Arial Rounded MT Bold" pitchFamily="34" charset="0"/>
            </a:endParaRPr>
          </a:p>
          <a:p>
            <a:pPr algn="just"/>
            <a:r>
              <a:rPr lang="it-IT" altLang="it-IT" sz="1600" b="1">
                <a:solidFill>
                  <a:srgbClr val="FFFFFF"/>
                </a:solidFill>
                <a:latin typeface="Arial Rounded MT Bold" pitchFamily="34" charset="0"/>
              </a:rPr>
              <a:t>.</a:t>
            </a:r>
          </a:p>
        </p:txBody>
      </p:sp>
      <p:sp>
        <p:nvSpPr>
          <p:cNvPr id="468996" name="Segnaposto piè di pagina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altLang="it-IT" smtClean="0"/>
              <a:t>Prof.Cons.Giuseppe Croce</a:t>
            </a:r>
          </a:p>
        </p:txBody>
      </p:sp>
      <p:sp>
        <p:nvSpPr>
          <p:cNvPr id="468997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B72884-8E96-4A58-B92F-18842C9E6AE6}" type="slidenum">
              <a:rPr lang="it-IT" altLang="it-IT" smtClean="0">
                <a:cs typeface="Arial" pitchFamily="34" charset="0"/>
              </a:rPr>
              <a:pPr/>
              <a:t>12</a:t>
            </a:fld>
            <a:endParaRPr lang="it-IT" altLang="it-IT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Text Box 5"/>
          <p:cNvSpPr txBox="1">
            <a:spLocks noChangeArrowheads="1"/>
          </p:cNvSpPr>
          <p:nvPr/>
        </p:nvSpPr>
        <p:spPr bwMode="auto">
          <a:xfrm>
            <a:off x="36513" y="1219200"/>
            <a:ext cx="9107487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altLang="it-IT" sz="1600" b="1">
                <a:solidFill>
                  <a:srgbClr val="FFFFFF"/>
                </a:solidFill>
                <a:latin typeface="Arial Rounded MT Bold" pitchFamily="34" charset="0"/>
              </a:rPr>
              <a:t>I rischi lavorativi presenti negli ambienti di lavoro, in conseguenza dello svolgimento delle attività lavorative, possono essere divisi in:</a:t>
            </a:r>
          </a:p>
          <a:p>
            <a:pPr algn="just"/>
            <a:r>
              <a:rPr lang="it-IT" altLang="it-IT" sz="1600" b="1">
                <a:solidFill>
                  <a:srgbClr val="FFFFFF"/>
                </a:solidFill>
                <a:latin typeface="Arial Rounded MT Bold" pitchFamily="34" charset="0"/>
              </a:rPr>
              <a:t> </a:t>
            </a:r>
          </a:p>
          <a:p>
            <a:pPr lvl="2" algn="just">
              <a:buFontTx/>
              <a:buChar char="•"/>
            </a:pPr>
            <a:r>
              <a:rPr lang="it-IT" altLang="it-IT" sz="1600" b="1" i="1">
                <a:solidFill>
                  <a:srgbClr val="FFFFFF"/>
                </a:solidFill>
                <a:latin typeface="Arial Rounded MT Bold" pitchFamily="34" charset="0"/>
              </a:rPr>
              <a:t> Rischi per la sicurezza</a:t>
            </a:r>
          </a:p>
          <a:p>
            <a:pPr lvl="2" algn="just">
              <a:buFontTx/>
              <a:buChar char="•"/>
            </a:pPr>
            <a:r>
              <a:rPr lang="it-IT" altLang="it-IT" sz="1600" b="1" i="1">
                <a:solidFill>
                  <a:srgbClr val="FFFFFF"/>
                </a:solidFill>
                <a:latin typeface="Arial Rounded MT Bold" pitchFamily="34" charset="0"/>
              </a:rPr>
              <a:t> Rischi per la salute ed igienico-sanitari</a:t>
            </a:r>
          </a:p>
          <a:p>
            <a:pPr lvl="2" algn="just">
              <a:buFontTx/>
              <a:buChar char="•"/>
            </a:pPr>
            <a:r>
              <a:rPr lang="it-IT" altLang="it-IT" sz="1600" b="1" i="1">
                <a:solidFill>
                  <a:srgbClr val="FFFFFF"/>
                </a:solidFill>
                <a:latin typeface="Arial Rounded MT Bold" pitchFamily="34" charset="0"/>
              </a:rPr>
              <a:t> Rischi trasversali od organizzativi</a:t>
            </a:r>
          </a:p>
          <a:p>
            <a:pPr algn="just"/>
            <a:endParaRPr lang="it-IT" altLang="it-IT" sz="1600" b="1">
              <a:solidFill>
                <a:srgbClr val="FFFFFF"/>
              </a:solidFill>
              <a:latin typeface="Arial Rounded MT Bold" pitchFamily="34" charset="0"/>
            </a:endParaRPr>
          </a:p>
          <a:p>
            <a:pPr algn="just"/>
            <a:r>
              <a:rPr lang="it-IT" altLang="it-IT" sz="1600" b="1">
                <a:solidFill>
                  <a:srgbClr val="FFFFFF"/>
                </a:solidFill>
                <a:latin typeface="Arial Rounded MT Bold" pitchFamily="34" charset="0"/>
              </a:rPr>
              <a:t>Per ogni ambiente o posto di lavoro considerato, la valutazione dei rischi può portare ai seguenti risultati:	</a:t>
            </a:r>
          </a:p>
          <a:p>
            <a:pPr algn="just"/>
            <a:endParaRPr lang="it-IT" altLang="it-IT" sz="1600" b="1">
              <a:solidFill>
                <a:srgbClr val="FFFFFF"/>
              </a:solidFill>
              <a:latin typeface="Arial Rounded MT Bold" pitchFamily="34" charset="0"/>
            </a:endParaRPr>
          </a:p>
          <a:p>
            <a:pPr lvl="2" algn="just">
              <a:buFontTx/>
              <a:buChar char="•"/>
            </a:pPr>
            <a:r>
              <a:rPr lang="it-IT" altLang="it-IT" sz="1600" b="1" i="1">
                <a:solidFill>
                  <a:srgbClr val="FFFFFF"/>
                </a:solidFill>
                <a:latin typeface="Arial Rounded MT Bold" pitchFamily="34" charset="0"/>
              </a:rPr>
              <a:t> assenza di rischio di esposizione;</a:t>
            </a:r>
          </a:p>
          <a:p>
            <a:pPr lvl="2" algn="just">
              <a:buFontTx/>
              <a:buChar char="•"/>
            </a:pPr>
            <a:r>
              <a:rPr lang="it-IT" altLang="it-IT" sz="1600" b="1" i="1">
                <a:solidFill>
                  <a:srgbClr val="FFFFFF"/>
                </a:solidFill>
                <a:latin typeface="Arial Rounded MT Bold" pitchFamily="34" charset="0"/>
              </a:rPr>
              <a:t> presenza di esposizione controllata entro i limiti di accettabilità previsti dalla normativa;</a:t>
            </a:r>
          </a:p>
          <a:p>
            <a:pPr lvl="2" algn="just">
              <a:buFontTx/>
              <a:buChar char="•"/>
            </a:pPr>
            <a:r>
              <a:rPr lang="it-IT" altLang="it-IT" sz="1600" b="1" i="1">
                <a:solidFill>
                  <a:srgbClr val="FFFFFF"/>
                </a:solidFill>
                <a:latin typeface="Arial Rounded MT Bold" pitchFamily="34" charset="0"/>
              </a:rPr>
              <a:t> presenza di un rischio di esposizione</a:t>
            </a:r>
            <a:r>
              <a:rPr lang="it-IT" altLang="it-IT" sz="1600" b="1">
                <a:solidFill>
                  <a:srgbClr val="FFFFFF"/>
                </a:solidFill>
                <a:latin typeface="Arial Rounded MT Bold" pitchFamily="34" charset="0"/>
              </a:rPr>
              <a:t>.</a:t>
            </a:r>
          </a:p>
          <a:p>
            <a:pPr algn="just"/>
            <a:endParaRPr lang="it-IT" altLang="it-IT" sz="1600" b="1">
              <a:solidFill>
                <a:srgbClr val="FFFFFF"/>
              </a:solidFill>
              <a:latin typeface="Arial Rounded MT Bold" pitchFamily="34" charset="0"/>
            </a:endParaRPr>
          </a:p>
          <a:p>
            <a:pPr algn="just"/>
            <a:r>
              <a:rPr lang="it-IT" altLang="it-IT" sz="1600" b="1">
                <a:solidFill>
                  <a:srgbClr val="FFFFFF"/>
                </a:solidFill>
                <a:latin typeface="Arial Rounded MT Bold" pitchFamily="34" charset="0"/>
              </a:rPr>
              <a:t>Nel primo caso non sussistono problemi connessi con lo svolgimento delle lavorazioni. </a:t>
            </a:r>
          </a:p>
          <a:p>
            <a:pPr algn="just"/>
            <a:r>
              <a:rPr lang="it-IT" altLang="it-IT" sz="1600" b="1">
                <a:solidFill>
                  <a:srgbClr val="FFFFFF"/>
                </a:solidFill>
                <a:latin typeface="Arial Rounded MT Bold" pitchFamily="34" charset="0"/>
              </a:rPr>
              <a:t>Nel secondo caso la situazione deve essere mantenuta sotto controllo periodico. </a:t>
            </a:r>
          </a:p>
          <a:p>
            <a:pPr algn="just"/>
            <a:r>
              <a:rPr lang="it-IT" altLang="it-IT" sz="1600" b="1">
                <a:solidFill>
                  <a:srgbClr val="FFFFFF"/>
                </a:solidFill>
                <a:latin typeface="Arial Rounded MT Bold" pitchFamily="34" charset="0"/>
              </a:rPr>
              <a:t>Nel terzo caso si dovranno attuare i necessari interventi di prevenzione e protezione secondo la scala di priorità prevista dal D.Lvo 81/2008 s.m.i..</a:t>
            </a:r>
          </a:p>
        </p:txBody>
      </p:sp>
      <p:sp>
        <p:nvSpPr>
          <p:cNvPr id="470019" name="Segnaposto piè di pagina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altLang="it-IT" smtClean="0"/>
              <a:t>Prof.Cons.Giuseppe Croce</a:t>
            </a:r>
          </a:p>
        </p:txBody>
      </p:sp>
      <p:sp>
        <p:nvSpPr>
          <p:cNvPr id="470020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4CE666-B0CB-4D59-998A-9839E0A4DE4B}" type="slidenum">
              <a:rPr lang="it-IT" altLang="it-IT" smtClean="0">
                <a:cs typeface="Arial" pitchFamily="34" charset="0"/>
              </a:rPr>
              <a:pPr/>
              <a:t>13</a:t>
            </a:fld>
            <a:endParaRPr lang="it-IT" altLang="it-IT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ChangeArrowheads="1"/>
          </p:cNvSpPr>
          <p:nvPr/>
        </p:nvSpPr>
        <p:spPr bwMode="auto">
          <a:xfrm>
            <a:off x="381000" y="452438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144463" algn="l"/>
              </a:tabLst>
            </a:pPr>
            <a:r>
              <a:rPr lang="it-IT" altLang="it-IT" sz="2000" b="1">
                <a:solidFill>
                  <a:srgbClr val="FFFFFF"/>
                </a:solidFill>
                <a:latin typeface="Garamond" pitchFamily="18" charset="0"/>
              </a:rPr>
              <a:t>I Rischi  vengono analizzati attraverso la valutazione dei Fattori di rischio applicabili alle singole aree di suddivisione dell’unità produttiva</a:t>
            </a:r>
          </a:p>
        </p:txBody>
      </p:sp>
      <p:sp>
        <p:nvSpPr>
          <p:cNvPr id="471043" name="Text Box 3"/>
          <p:cNvSpPr txBox="1">
            <a:spLocks noChangeArrowheads="1"/>
          </p:cNvSpPr>
          <p:nvPr/>
        </p:nvSpPr>
        <p:spPr bwMode="auto">
          <a:xfrm>
            <a:off x="304800" y="2311400"/>
            <a:ext cx="8839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altLang="it-IT" b="1">
                <a:solidFill>
                  <a:srgbClr val="FFFFFF"/>
                </a:solidFill>
                <a:latin typeface="Garamond" pitchFamily="18" charset="0"/>
              </a:rPr>
              <a:t>	</a:t>
            </a:r>
            <a:r>
              <a:rPr lang="it-IT" altLang="it-IT" sz="2000" b="1">
                <a:solidFill>
                  <a:srgbClr val="FFFFFF"/>
                </a:solidFill>
                <a:latin typeface="Garamond" pitchFamily="18" charset="0"/>
              </a:rPr>
              <a:t>AREE DI TRANSITO</a:t>
            </a:r>
          </a:p>
          <a:p>
            <a:pPr algn="just"/>
            <a:r>
              <a:rPr lang="it-IT" altLang="it-IT" sz="2000" b="1">
                <a:solidFill>
                  <a:srgbClr val="FFFFFF"/>
                </a:solidFill>
                <a:latin typeface="Garamond" pitchFamily="18" charset="0"/>
              </a:rPr>
              <a:t> 	SPAZI DI LAVORO</a:t>
            </a:r>
          </a:p>
          <a:p>
            <a:pPr algn="just"/>
            <a:r>
              <a:rPr lang="it-IT" altLang="it-IT" sz="2000" b="1">
                <a:solidFill>
                  <a:srgbClr val="FFFFFF"/>
                </a:solidFill>
                <a:latin typeface="Garamond" pitchFamily="18" charset="0"/>
              </a:rPr>
              <a:t> 	SCALE</a:t>
            </a:r>
          </a:p>
          <a:p>
            <a:pPr algn="just"/>
            <a:r>
              <a:rPr lang="it-IT" altLang="it-IT" sz="2000" b="1">
                <a:solidFill>
                  <a:srgbClr val="FFFFFF"/>
                </a:solidFill>
                <a:latin typeface="Garamond" pitchFamily="18" charset="0"/>
              </a:rPr>
              <a:t> 	MACCHINE    </a:t>
            </a:r>
          </a:p>
          <a:p>
            <a:pPr algn="just"/>
            <a:r>
              <a:rPr lang="it-IT" altLang="it-IT" sz="2000" b="1">
                <a:solidFill>
                  <a:srgbClr val="FFFFFF"/>
                </a:solidFill>
                <a:latin typeface="Garamond" pitchFamily="18" charset="0"/>
              </a:rPr>
              <a:t>	ATTREZZI MANUALI </a:t>
            </a:r>
          </a:p>
          <a:p>
            <a:pPr algn="just"/>
            <a:r>
              <a:rPr lang="it-IT" altLang="it-IT" sz="2000" b="1">
                <a:solidFill>
                  <a:srgbClr val="FFFFFF"/>
                </a:solidFill>
                <a:latin typeface="Garamond" pitchFamily="18" charset="0"/>
              </a:rPr>
              <a:t>	MANIPOLAZIONE MANUALE DI OGGETTI </a:t>
            </a:r>
          </a:p>
          <a:p>
            <a:pPr algn="just"/>
            <a:r>
              <a:rPr lang="it-IT" altLang="it-IT" sz="2000" b="1">
                <a:solidFill>
                  <a:srgbClr val="FFFFFF"/>
                </a:solidFill>
                <a:latin typeface="Garamond" pitchFamily="18" charset="0"/>
              </a:rPr>
              <a:t>	IMMAGAZZINAMENTO DI OGGETTI </a:t>
            </a:r>
          </a:p>
          <a:p>
            <a:pPr algn="just"/>
            <a:r>
              <a:rPr lang="it-IT" altLang="it-IT" sz="2000" b="1">
                <a:solidFill>
                  <a:srgbClr val="FFFFFF"/>
                </a:solidFill>
                <a:latin typeface="Garamond" pitchFamily="18" charset="0"/>
              </a:rPr>
              <a:t>	IMPIANTI ELETTRICI </a:t>
            </a:r>
          </a:p>
          <a:p>
            <a:pPr algn="just"/>
            <a:r>
              <a:rPr lang="it-IT" altLang="it-IT" sz="2000" b="1">
                <a:solidFill>
                  <a:srgbClr val="FFFFFF"/>
                </a:solidFill>
                <a:latin typeface="Garamond" pitchFamily="18" charset="0"/>
              </a:rPr>
              <a:t>	APPARECCHI A PRESSIONE </a:t>
            </a:r>
          </a:p>
          <a:p>
            <a:pPr algn="just"/>
            <a:r>
              <a:rPr lang="it-IT" altLang="it-IT" sz="2000" b="1">
                <a:solidFill>
                  <a:srgbClr val="FFFFFF"/>
                </a:solidFill>
                <a:latin typeface="Garamond" pitchFamily="18" charset="0"/>
              </a:rPr>
              <a:t>	RETI E APPARECCHI DISTRIBUZIONE A GAS </a:t>
            </a:r>
          </a:p>
          <a:p>
            <a:pPr algn="just"/>
            <a:r>
              <a:rPr lang="it-IT" altLang="it-IT" sz="2000" b="1">
                <a:solidFill>
                  <a:srgbClr val="FFFFFF"/>
                </a:solidFill>
                <a:latin typeface="Garamond" pitchFamily="18" charset="0"/>
              </a:rPr>
              <a:t>	APPARECCHI  DI SOLLEVAMENTO </a:t>
            </a:r>
          </a:p>
          <a:p>
            <a:pPr algn="just"/>
            <a:r>
              <a:rPr lang="it-IT" altLang="it-IT" sz="2000" b="1">
                <a:solidFill>
                  <a:srgbClr val="FFFFFF"/>
                </a:solidFill>
                <a:latin typeface="Garamond" pitchFamily="18" charset="0"/>
              </a:rPr>
              <a:t>	MEZZI DI TRASPORTO</a:t>
            </a:r>
          </a:p>
          <a:p>
            <a:pPr algn="just"/>
            <a:r>
              <a:rPr lang="it-IT" altLang="it-IT" sz="2000" b="1">
                <a:solidFill>
                  <a:srgbClr val="FFFFFF"/>
                </a:solidFill>
                <a:latin typeface="Garamond" pitchFamily="18" charset="0"/>
              </a:rPr>
              <a:t>	RISCHI DI INCENDIO ED ESPLOSIONE</a:t>
            </a:r>
          </a:p>
          <a:p>
            <a:pPr algn="just"/>
            <a:r>
              <a:rPr lang="it-IT" altLang="it-IT" sz="2000" b="1">
                <a:solidFill>
                  <a:srgbClr val="FFFFFF"/>
                </a:solidFill>
                <a:latin typeface="Garamond" pitchFamily="18" charset="0"/>
              </a:rPr>
              <a:t>	RISCHI CHIMICI</a:t>
            </a:r>
            <a:r>
              <a:rPr lang="it-IT" altLang="it-IT" sz="2000">
                <a:solidFill>
                  <a:srgbClr val="FFFFFF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457200" y="1371600"/>
            <a:ext cx="830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800" b="1">
                <a:solidFill>
                  <a:srgbClr val="FFFF00"/>
                </a:solidFill>
                <a:latin typeface="Garamond" pitchFamily="18" charset="0"/>
              </a:rPr>
              <a:t>RISCHI PER LA SICUREZZA DEI LAVORATORI</a:t>
            </a:r>
          </a:p>
        </p:txBody>
      </p:sp>
      <p:sp>
        <p:nvSpPr>
          <p:cNvPr id="471045" name="Segnaposto piè di pagina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altLang="it-IT" smtClean="0">
                <a:cs typeface="Arial" pitchFamily="34" charset="0"/>
              </a:rPr>
              <a:t>Prof.Cons.Giuseppe Croce</a:t>
            </a:r>
          </a:p>
        </p:txBody>
      </p:sp>
      <p:sp>
        <p:nvSpPr>
          <p:cNvPr id="471046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7E3E43-1330-49F8-8A0F-46A951A48E8B}" type="slidenum">
              <a:rPr lang="it-IT" altLang="it-IT" smtClean="0">
                <a:cs typeface="Arial" pitchFamily="34" charset="0"/>
              </a:rPr>
              <a:pPr/>
              <a:t>14</a:t>
            </a:fld>
            <a:endParaRPr lang="it-IT" altLang="it-IT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Text Box 2"/>
          <p:cNvSpPr txBox="1">
            <a:spLocks noChangeArrowheads="1"/>
          </p:cNvSpPr>
          <p:nvPr/>
        </p:nvSpPr>
        <p:spPr bwMode="auto">
          <a:xfrm>
            <a:off x="304800" y="2311400"/>
            <a:ext cx="88392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altLang="it-IT" b="1">
                <a:solidFill>
                  <a:srgbClr val="FFFFFF"/>
                </a:solidFill>
                <a:latin typeface="Garamond" pitchFamily="18" charset="0"/>
              </a:rPr>
              <a:t>	</a:t>
            </a:r>
            <a:r>
              <a:rPr lang="it-IT" altLang="it-IT" sz="2400" b="1">
                <a:solidFill>
                  <a:srgbClr val="FFFFFF"/>
                </a:solidFill>
                <a:latin typeface="Garamond" pitchFamily="18" charset="0"/>
              </a:rPr>
              <a:t>ORGANIZZAZIONE DEL LAVORO </a:t>
            </a:r>
          </a:p>
          <a:p>
            <a:pPr algn="just"/>
            <a:r>
              <a:rPr lang="it-IT" altLang="it-IT" sz="2400" b="1">
                <a:solidFill>
                  <a:srgbClr val="FFFFFF"/>
                </a:solidFill>
                <a:latin typeface="Garamond" pitchFamily="18" charset="0"/>
              </a:rPr>
              <a:t>	COMPITI, FUNZIONI E RESPONSABILITA’</a:t>
            </a:r>
          </a:p>
          <a:p>
            <a:pPr algn="just"/>
            <a:r>
              <a:rPr lang="it-IT" altLang="it-IT" sz="2400" b="1">
                <a:solidFill>
                  <a:srgbClr val="FFFFFF"/>
                </a:solidFill>
                <a:latin typeface="Garamond" pitchFamily="18" charset="0"/>
              </a:rPr>
              <a:t>                ANALISI, PIANIFICAZIONE   E CONTROLLO </a:t>
            </a:r>
          </a:p>
          <a:p>
            <a:pPr algn="just"/>
            <a:r>
              <a:rPr lang="it-IT" altLang="it-IT" sz="2400" b="1">
                <a:solidFill>
                  <a:srgbClr val="FFFFFF"/>
                </a:solidFill>
                <a:latin typeface="Garamond" pitchFamily="18" charset="0"/>
              </a:rPr>
              <a:t>	FORMAZIONE</a:t>
            </a:r>
          </a:p>
          <a:p>
            <a:pPr algn="just"/>
            <a:r>
              <a:rPr lang="it-IT" altLang="it-IT" sz="2400" b="1">
                <a:solidFill>
                  <a:srgbClr val="FFFFFF"/>
                </a:solidFill>
                <a:latin typeface="Garamond" pitchFamily="18" charset="0"/>
              </a:rPr>
              <a:t>	INFORMAZIONE</a:t>
            </a:r>
          </a:p>
          <a:p>
            <a:pPr algn="just"/>
            <a:r>
              <a:rPr lang="it-IT" altLang="it-IT" sz="2400" b="1">
                <a:solidFill>
                  <a:srgbClr val="FFFFFF"/>
                </a:solidFill>
                <a:latin typeface="Garamond" pitchFamily="18" charset="0"/>
              </a:rPr>
              <a:t>	PARTECIPAZIONE</a:t>
            </a:r>
          </a:p>
          <a:p>
            <a:pPr algn="just"/>
            <a:r>
              <a:rPr lang="it-IT" altLang="it-IT" sz="2400" b="1">
                <a:solidFill>
                  <a:srgbClr val="FFFFFF"/>
                </a:solidFill>
                <a:latin typeface="Garamond" pitchFamily="18" charset="0"/>
              </a:rPr>
              <a:t>	NORME E PROCEDIMENTI DEL LAVORO</a:t>
            </a:r>
          </a:p>
          <a:p>
            <a:pPr algn="just"/>
            <a:r>
              <a:rPr lang="it-IT" altLang="it-IT" sz="2400" b="1">
                <a:solidFill>
                  <a:srgbClr val="FFFFFF"/>
                </a:solidFill>
                <a:latin typeface="Garamond" pitchFamily="18" charset="0"/>
              </a:rPr>
              <a:t>	MANUTENZIONE</a:t>
            </a:r>
          </a:p>
          <a:p>
            <a:pPr algn="just"/>
            <a:r>
              <a:rPr lang="it-IT" altLang="it-IT" sz="2400" b="1">
                <a:solidFill>
                  <a:srgbClr val="FFFFFF"/>
                </a:solidFill>
                <a:latin typeface="Garamond" pitchFamily="18" charset="0"/>
              </a:rPr>
              <a:t>	DISPOSITIVI DI PROTEZIONE INDIVIDUALI</a:t>
            </a:r>
          </a:p>
          <a:p>
            <a:pPr algn="just"/>
            <a:r>
              <a:rPr lang="it-IT" altLang="it-IT" sz="2400" b="1">
                <a:solidFill>
                  <a:srgbClr val="FFFFFF"/>
                </a:solidFill>
                <a:latin typeface="Garamond" pitchFamily="18" charset="0"/>
              </a:rPr>
              <a:t>	EMERGENZA, PRONTO SOCCORSO</a:t>
            </a:r>
          </a:p>
          <a:p>
            <a:pPr algn="just"/>
            <a:r>
              <a:rPr lang="it-IT" altLang="it-IT" sz="2400" b="1">
                <a:solidFill>
                  <a:srgbClr val="FFFFFF"/>
                </a:solidFill>
                <a:latin typeface="Garamond" pitchFamily="18" charset="0"/>
              </a:rPr>
              <a:t>	SORVEGLIANZA SANITARIA</a:t>
            </a:r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457200" y="1371600"/>
            <a:ext cx="830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800" b="1">
                <a:solidFill>
                  <a:srgbClr val="FFFF00"/>
                </a:solidFill>
                <a:latin typeface="Verdana" pitchFamily="34" charset="0"/>
              </a:rPr>
              <a:t>RISCHI D’ORGANIZZAZIONE  E GESTIONE</a:t>
            </a:r>
          </a:p>
        </p:txBody>
      </p:sp>
      <p:sp>
        <p:nvSpPr>
          <p:cNvPr id="472068" name="Segnaposto piè di pagina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altLang="it-IT" smtClean="0">
                <a:cs typeface="Arial" pitchFamily="34" charset="0"/>
              </a:rPr>
              <a:t>Prof.Cons.Giuseppe Croce</a:t>
            </a:r>
          </a:p>
        </p:txBody>
      </p:sp>
      <p:sp>
        <p:nvSpPr>
          <p:cNvPr id="472069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6FB2A1-EC14-4323-A0BE-2BD490139995}" type="slidenum">
              <a:rPr lang="it-IT" altLang="it-IT" smtClean="0">
                <a:cs typeface="Arial" pitchFamily="34" charset="0"/>
              </a:rPr>
              <a:pPr/>
              <a:t>15</a:t>
            </a:fld>
            <a:endParaRPr lang="it-IT" altLang="it-IT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883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altLang="it-IT" sz="2800" b="1">
                <a:solidFill>
                  <a:srgbClr val="FFFF00"/>
                </a:solidFill>
                <a:latin typeface="Garamond" pitchFamily="18" charset="0"/>
              </a:rPr>
              <a:t>         I RISCHI DI NATURA INFORTUNISTICA </a:t>
            </a:r>
            <a:r>
              <a:rPr lang="it-IT" altLang="it-IT" sz="2800">
                <a:solidFill>
                  <a:srgbClr val="FFFFFF"/>
                </a:solidFill>
                <a:latin typeface="Garamond" pitchFamily="18" charset="0"/>
              </a:rPr>
              <a:t>  </a:t>
            </a:r>
          </a:p>
        </p:txBody>
      </p:sp>
      <p:sp>
        <p:nvSpPr>
          <p:cNvPr id="473091" name="Text Box 4"/>
          <p:cNvSpPr txBox="1">
            <a:spLocks noChangeArrowheads="1"/>
          </p:cNvSpPr>
          <p:nvPr/>
        </p:nvSpPr>
        <p:spPr bwMode="auto">
          <a:xfrm>
            <a:off x="152400" y="2268538"/>
            <a:ext cx="88392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it-IT" altLang="it-IT" sz="2800" b="1" i="1">
                <a:solidFill>
                  <a:srgbClr val="FFFF00"/>
                </a:solidFill>
                <a:latin typeface="Garamond" pitchFamily="18" charset="0"/>
              </a:rPr>
              <a:t>Carenze strutturali dell’ambiente di lavoro</a:t>
            </a:r>
          </a:p>
          <a:p>
            <a:pPr marL="342900" indent="-342900" algn="just">
              <a:buFontTx/>
              <a:buAutoNum type="arabicPeriod"/>
            </a:pPr>
            <a:r>
              <a:rPr lang="it-IT" altLang="it-IT" sz="2800" b="1" i="1">
                <a:solidFill>
                  <a:srgbClr val="FFFF00"/>
                </a:solidFill>
                <a:latin typeface="Garamond" pitchFamily="18" charset="0"/>
              </a:rPr>
              <a:t>Carenze di sicurezza su macchine e apparecchiature </a:t>
            </a:r>
          </a:p>
          <a:p>
            <a:pPr marL="342900" indent="-342900" algn="just">
              <a:buFontTx/>
              <a:buAutoNum type="arabicPeriod"/>
            </a:pPr>
            <a:r>
              <a:rPr lang="it-IT" altLang="it-IT" sz="2800" b="1" i="1">
                <a:solidFill>
                  <a:srgbClr val="FFFF00"/>
                </a:solidFill>
                <a:latin typeface="Garamond" pitchFamily="18" charset="0"/>
              </a:rPr>
              <a:t>Manipolazione di sostanze pericolose </a:t>
            </a:r>
          </a:p>
          <a:p>
            <a:pPr marL="342900" indent="-342900" algn="just">
              <a:buFontTx/>
              <a:buAutoNum type="arabicPeriod"/>
            </a:pPr>
            <a:r>
              <a:rPr lang="it-IT" altLang="it-IT" sz="2800" b="1" i="1">
                <a:solidFill>
                  <a:srgbClr val="FFFF00"/>
                </a:solidFill>
                <a:latin typeface="Garamond" pitchFamily="18" charset="0"/>
              </a:rPr>
              <a:t>Carenza di sicurezza elettrica</a:t>
            </a:r>
          </a:p>
          <a:p>
            <a:pPr marL="342900" indent="-342900" algn="just">
              <a:buFontTx/>
              <a:buAutoNum type="arabicPeriod"/>
            </a:pPr>
            <a:r>
              <a:rPr lang="it-IT" altLang="it-IT" sz="2800" b="1" i="1">
                <a:solidFill>
                  <a:srgbClr val="FFFF00"/>
                </a:solidFill>
                <a:latin typeface="Garamond" pitchFamily="18" charset="0"/>
              </a:rPr>
              <a:t>Incendio e/o esplosione </a:t>
            </a:r>
          </a:p>
        </p:txBody>
      </p:sp>
      <p:sp>
        <p:nvSpPr>
          <p:cNvPr id="473092" name="Segnaposto piè di pagina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altLang="it-IT" smtClean="0">
                <a:cs typeface="Arial" pitchFamily="34" charset="0"/>
              </a:rPr>
              <a:t>Prof.Cons.Giuseppe Croce</a:t>
            </a:r>
          </a:p>
        </p:txBody>
      </p:sp>
      <p:sp>
        <p:nvSpPr>
          <p:cNvPr id="473093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63CCB1-0322-43F5-8D7C-E057A7E64B34}" type="slidenum">
              <a:rPr lang="it-IT" altLang="it-IT" smtClean="0">
                <a:cs typeface="Arial" pitchFamily="34" charset="0"/>
              </a:rPr>
              <a:pPr/>
              <a:t>16</a:t>
            </a:fld>
            <a:endParaRPr lang="it-IT" altLang="it-IT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ChangeArrowheads="1"/>
          </p:cNvSpPr>
          <p:nvPr/>
        </p:nvSpPr>
        <p:spPr bwMode="auto">
          <a:xfrm>
            <a:off x="0" y="347663"/>
            <a:ext cx="8991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44463" algn="l"/>
              </a:tabLst>
            </a:pPr>
            <a:r>
              <a:rPr lang="it-IT" altLang="it-IT" sz="2400" b="1">
                <a:solidFill>
                  <a:srgbClr val="FFFF00"/>
                </a:solidFill>
                <a:latin typeface="Garamond" pitchFamily="18" charset="0"/>
              </a:rPr>
              <a:t>  CARENZE STRUTTURALI DELL’AMBIENTE DI LAVORO relativamente a :</a:t>
            </a:r>
          </a:p>
        </p:txBody>
      </p:sp>
      <p:sp>
        <p:nvSpPr>
          <p:cNvPr id="474115" name="Text Box 4"/>
          <p:cNvSpPr txBox="1">
            <a:spLocks noChangeArrowheads="1"/>
          </p:cNvSpPr>
          <p:nvPr/>
        </p:nvSpPr>
        <p:spPr bwMode="auto">
          <a:xfrm>
            <a:off x="152400" y="1812925"/>
            <a:ext cx="8839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000" b="1" i="1">
                <a:solidFill>
                  <a:srgbClr val="FFFFFF"/>
                </a:solidFill>
                <a:latin typeface="Garamond" pitchFamily="18" charset="0"/>
              </a:rPr>
              <a:t>- </a:t>
            </a:r>
            <a:r>
              <a:rPr lang="it-IT" altLang="it-IT" sz="2400" b="1" i="1">
                <a:solidFill>
                  <a:srgbClr val="FFFFFF"/>
                </a:solidFill>
                <a:latin typeface="Garamond" pitchFamily="18" charset="0"/>
              </a:rPr>
              <a:t>Altezza dell’ambiente </a:t>
            </a:r>
          </a:p>
          <a:p>
            <a:r>
              <a:rPr lang="it-IT" altLang="it-IT" sz="2400" b="1" i="1">
                <a:solidFill>
                  <a:srgbClr val="FFFFFF"/>
                </a:solidFill>
                <a:latin typeface="Garamond" pitchFamily="18" charset="0"/>
              </a:rPr>
              <a:t>- Superficie dell’ambiente</a:t>
            </a:r>
          </a:p>
          <a:p>
            <a:r>
              <a:rPr lang="it-IT" altLang="it-IT" sz="2400" b="1" i="1">
                <a:solidFill>
                  <a:srgbClr val="FFFFFF"/>
                </a:solidFill>
                <a:latin typeface="Garamond" pitchFamily="18" charset="0"/>
              </a:rPr>
              <a:t>- Volume dell’ambiente</a:t>
            </a:r>
          </a:p>
          <a:p>
            <a:r>
              <a:rPr lang="it-IT" altLang="it-IT" sz="2400" b="1" i="1">
                <a:solidFill>
                  <a:srgbClr val="FFFFFF"/>
                </a:solidFill>
                <a:latin typeface="Garamond" pitchFamily="18" charset="0"/>
              </a:rPr>
              <a:t>- Illuminazione (normale e in emergenza)</a:t>
            </a:r>
          </a:p>
          <a:p>
            <a:r>
              <a:rPr lang="it-IT" altLang="it-IT" sz="2400" b="1" i="1">
                <a:solidFill>
                  <a:srgbClr val="FFFFFF"/>
                </a:solidFill>
                <a:latin typeface="Garamond" pitchFamily="18" charset="0"/>
              </a:rPr>
              <a:t>- Pavimenti (lisci o sconnessi) </a:t>
            </a:r>
          </a:p>
          <a:p>
            <a:r>
              <a:rPr lang="it-IT" altLang="it-IT" sz="2400" b="1" i="1">
                <a:solidFill>
                  <a:srgbClr val="FFFFFF"/>
                </a:solidFill>
                <a:latin typeface="Garamond" pitchFamily="18" charset="0"/>
              </a:rPr>
              <a:t>- Pareti (semplici o attrezzate: scaffalatura, apparecchiatura)</a:t>
            </a:r>
          </a:p>
          <a:p>
            <a:r>
              <a:rPr lang="it-IT" altLang="it-IT" sz="2400" b="1" i="1">
                <a:solidFill>
                  <a:srgbClr val="FFFFFF"/>
                </a:solidFill>
                <a:latin typeface="Garamond" pitchFamily="18" charset="0"/>
              </a:rPr>
              <a:t>- Solai (tenuta)</a:t>
            </a:r>
          </a:p>
          <a:p>
            <a:r>
              <a:rPr lang="it-IT" altLang="it-IT" sz="2400" b="1" i="1">
                <a:solidFill>
                  <a:srgbClr val="FFFFFF"/>
                </a:solidFill>
                <a:latin typeface="Garamond" pitchFamily="18" charset="0"/>
              </a:rPr>
              <a:t>- Soppalchi (destinazione, praticabilità, tenuta, portata)</a:t>
            </a:r>
          </a:p>
          <a:p>
            <a:r>
              <a:rPr lang="it-IT" altLang="it-IT" sz="2400" b="1" i="1">
                <a:solidFill>
                  <a:srgbClr val="FFFFFF"/>
                </a:solidFill>
                <a:latin typeface="Garamond" pitchFamily="18" charset="0"/>
              </a:rPr>
              <a:t>- Botole (visibili e con chiusura a sicurezza)</a:t>
            </a:r>
          </a:p>
          <a:p>
            <a:r>
              <a:rPr lang="it-IT" altLang="it-IT" sz="2400" b="1" i="1">
                <a:solidFill>
                  <a:srgbClr val="FFFFFF"/>
                </a:solidFill>
                <a:latin typeface="Garamond" pitchFamily="18" charset="0"/>
              </a:rPr>
              <a:t>- Uscite (in numero sufficiente in funzione del personale)</a:t>
            </a:r>
          </a:p>
          <a:p>
            <a:r>
              <a:rPr lang="it-IT" altLang="it-IT" sz="2400" b="1" i="1">
                <a:solidFill>
                  <a:srgbClr val="FFFFFF"/>
                </a:solidFill>
                <a:latin typeface="Garamond" pitchFamily="18" charset="0"/>
              </a:rPr>
              <a:t>- Porte (in numero sufficiente in funzione del personale)</a:t>
            </a:r>
          </a:p>
          <a:p>
            <a:r>
              <a:rPr lang="it-IT" altLang="it-IT" sz="2400" b="1" i="1">
                <a:solidFill>
                  <a:srgbClr val="FFFFFF"/>
                </a:solidFill>
                <a:latin typeface="Garamond" pitchFamily="18" charset="0"/>
              </a:rPr>
              <a:t>- Locali sotterranei (dimensioni, ricambi d’aria)</a:t>
            </a:r>
          </a:p>
        </p:txBody>
      </p:sp>
      <p:sp>
        <p:nvSpPr>
          <p:cNvPr id="474116" name="Segnaposto piè di pagina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altLang="it-IT" smtClean="0">
                <a:cs typeface="Arial" pitchFamily="34" charset="0"/>
              </a:rPr>
              <a:t>Prof.Cons.Giuseppe Croce</a:t>
            </a:r>
          </a:p>
        </p:txBody>
      </p:sp>
      <p:sp>
        <p:nvSpPr>
          <p:cNvPr id="474117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3809596-AF4C-4C9F-9A1C-8C9A345A298F}" type="slidenum">
              <a:rPr lang="it-IT" altLang="it-IT" smtClean="0">
                <a:cs typeface="Arial" pitchFamily="34" charset="0"/>
              </a:rPr>
              <a:pPr/>
              <a:t>17</a:t>
            </a:fld>
            <a:endParaRPr lang="it-IT" altLang="it-IT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ChangeArrowheads="1"/>
          </p:cNvSpPr>
          <p:nvPr/>
        </p:nvSpPr>
        <p:spPr bwMode="auto">
          <a:xfrm>
            <a:off x="152400" y="347663"/>
            <a:ext cx="8839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44463" algn="l"/>
              </a:tabLst>
            </a:pPr>
            <a:r>
              <a:rPr lang="it-IT" altLang="it-IT" sz="2400" b="1">
                <a:solidFill>
                  <a:srgbClr val="FFFF00"/>
                </a:solidFill>
                <a:latin typeface="Garamond" pitchFamily="18" charset="0"/>
              </a:rPr>
              <a:t>CARENZE DI SICUREZZA SU MACCHINE E APPARECCHIATURE</a:t>
            </a:r>
            <a:endParaRPr lang="it-IT" altLang="it-IT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475139" name="Text Box 3"/>
          <p:cNvSpPr txBox="1">
            <a:spLocks noChangeArrowheads="1"/>
          </p:cNvSpPr>
          <p:nvPr/>
        </p:nvSpPr>
        <p:spPr bwMode="auto">
          <a:xfrm>
            <a:off x="152400" y="1812925"/>
            <a:ext cx="88392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b="1" i="1">
                <a:solidFill>
                  <a:srgbClr val="FFFFFF"/>
                </a:solidFill>
                <a:latin typeface="Garamond" pitchFamily="18" charset="0"/>
              </a:rPr>
              <a:t>- </a:t>
            </a:r>
            <a:r>
              <a:rPr lang="it-IT" altLang="it-IT" sz="2400" b="1" i="1">
                <a:solidFill>
                  <a:srgbClr val="FFFFFF"/>
                </a:solidFill>
                <a:latin typeface="Garamond" pitchFamily="18" charset="0"/>
              </a:rPr>
              <a:t>Protezione degli organi di avviamento</a:t>
            </a:r>
          </a:p>
          <a:p>
            <a:r>
              <a:rPr lang="it-IT" altLang="it-IT" sz="2400" b="1" i="1">
                <a:solidFill>
                  <a:srgbClr val="FFFFFF"/>
                </a:solidFill>
                <a:latin typeface="Garamond" pitchFamily="18" charset="0"/>
              </a:rPr>
              <a:t>- Protezione degli organi di trasmissione</a:t>
            </a:r>
          </a:p>
          <a:p>
            <a:r>
              <a:rPr lang="it-IT" altLang="it-IT" sz="2400" b="1" i="1">
                <a:solidFill>
                  <a:srgbClr val="FFFFFF"/>
                </a:solidFill>
                <a:latin typeface="Garamond" pitchFamily="18" charset="0"/>
              </a:rPr>
              <a:t>- Protezione degli organi di lavoro</a:t>
            </a:r>
          </a:p>
          <a:p>
            <a:r>
              <a:rPr lang="it-IT" altLang="it-IT" sz="2400" b="1" i="1">
                <a:solidFill>
                  <a:srgbClr val="FFFFFF"/>
                </a:solidFill>
                <a:latin typeface="Garamond" pitchFamily="18" charset="0"/>
              </a:rPr>
              <a:t>- Protezione degli organi di comando</a:t>
            </a:r>
          </a:p>
          <a:p>
            <a:r>
              <a:rPr lang="it-IT" altLang="it-IT" sz="2400" b="1" i="1">
                <a:solidFill>
                  <a:srgbClr val="FFFFFF"/>
                </a:solidFill>
                <a:latin typeface="Garamond" pitchFamily="18" charset="0"/>
              </a:rPr>
              <a:t>- Macchine con marchio Ce (riferimento direttiva macchine 89/392 Cee emendata)</a:t>
            </a:r>
          </a:p>
          <a:p>
            <a:r>
              <a:rPr lang="it-IT" altLang="it-IT" sz="2400" b="1" i="1">
                <a:solidFill>
                  <a:srgbClr val="FFFFFF"/>
                </a:solidFill>
                <a:latin typeface="Garamond" pitchFamily="18" charset="0"/>
              </a:rPr>
              <a:t>- Macchine prive di marchio Ce (riferimento al dpr 547/55)</a:t>
            </a:r>
          </a:p>
          <a:p>
            <a:r>
              <a:rPr lang="it-IT" altLang="it-IT" sz="2400" b="1" i="1">
                <a:solidFill>
                  <a:srgbClr val="FFFFFF"/>
                </a:solidFill>
                <a:latin typeface="Garamond" pitchFamily="18" charset="0"/>
              </a:rPr>
              <a:t>- Protezione nell’uso di apparecchi di sollevamento</a:t>
            </a:r>
          </a:p>
          <a:p>
            <a:r>
              <a:rPr lang="it-IT" altLang="it-IT" sz="2400" b="1" i="1">
                <a:solidFill>
                  <a:srgbClr val="FFFFFF"/>
                </a:solidFill>
                <a:latin typeface="Garamond" pitchFamily="18" charset="0"/>
              </a:rPr>
              <a:t>- Protezione nell’uso di ascensori e montacarichi</a:t>
            </a:r>
          </a:p>
          <a:p>
            <a:r>
              <a:rPr lang="it-IT" altLang="it-IT" sz="2400" b="1" i="1">
                <a:solidFill>
                  <a:srgbClr val="FFFFFF"/>
                </a:solidFill>
                <a:latin typeface="Garamond" pitchFamily="18" charset="0"/>
              </a:rPr>
              <a:t>- Protezione nell’uso di apparecchi a pressione (bombole e circuiti)</a:t>
            </a:r>
          </a:p>
          <a:p>
            <a:r>
              <a:rPr lang="it-IT" altLang="it-IT" sz="2400" b="1" i="1">
                <a:solidFill>
                  <a:srgbClr val="FFFFFF"/>
                </a:solidFill>
                <a:latin typeface="Garamond" pitchFamily="18" charset="0"/>
              </a:rPr>
              <a:t>- Protezione nell’accesso a vasche, serbatoi, piscine e simili</a:t>
            </a:r>
          </a:p>
        </p:txBody>
      </p:sp>
      <p:sp>
        <p:nvSpPr>
          <p:cNvPr id="475140" name="Segnaposto piè di pagina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altLang="it-IT" smtClean="0">
                <a:cs typeface="Arial" pitchFamily="34" charset="0"/>
              </a:rPr>
              <a:t>Prof.Cons.Giuseppe Croce</a:t>
            </a:r>
          </a:p>
        </p:txBody>
      </p:sp>
      <p:sp>
        <p:nvSpPr>
          <p:cNvPr id="475141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56F68B-CBD8-4321-82C8-3B1E2B88E624}" type="slidenum">
              <a:rPr lang="it-IT" altLang="it-IT" smtClean="0">
                <a:cs typeface="Arial" pitchFamily="34" charset="0"/>
              </a:rPr>
              <a:pPr/>
              <a:t>18</a:t>
            </a:fld>
            <a:endParaRPr lang="it-IT" altLang="it-IT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ChangeArrowheads="1"/>
          </p:cNvSpPr>
          <p:nvPr/>
        </p:nvSpPr>
        <p:spPr bwMode="auto">
          <a:xfrm>
            <a:off x="762000" y="534988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44463" algn="l"/>
              </a:tabLst>
            </a:pPr>
            <a:r>
              <a:rPr lang="it-IT" altLang="it-IT" sz="2400" b="1">
                <a:solidFill>
                  <a:srgbClr val="FFFF00"/>
                </a:solidFill>
                <a:latin typeface="Garamond" pitchFamily="18" charset="0"/>
              </a:rPr>
              <a:t>SOSTANZE PERICOLOSE</a:t>
            </a:r>
          </a:p>
        </p:txBody>
      </p:sp>
      <p:sp>
        <p:nvSpPr>
          <p:cNvPr id="476163" name="Text Box 3"/>
          <p:cNvSpPr txBox="1">
            <a:spLocks noChangeArrowheads="1"/>
          </p:cNvSpPr>
          <p:nvPr/>
        </p:nvSpPr>
        <p:spPr bwMode="auto">
          <a:xfrm>
            <a:off x="152400" y="1812925"/>
            <a:ext cx="8839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b="1" i="1">
                <a:solidFill>
                  <a:srgbClr val="FFFFFF"/>
                </a:solidFill>
                <a:latin typeface="Garamond" pitchFamily="18" charset="0"/>
              </a:rPr>
              <a:t>- </a:t>
            </a:r>
            <a:r>
              <a:rPr lang="it-IT" altLang="it-IT" sz="2800" b="1" i="1">
                <a:solidFill>
                  <a:srgbClr val="FFFFFF"/>
                </a:solidFill>
                <a:latin typeface="Garamond" pitchFamily="18" charset="0"/>
              </a:rPr>
              <a:t>Sostanze infiammabili</a:t>
            </a:r>
          </a:p>
          <a:p>
            <a:r>
              <a:rPr lang="it-IT" altLang="it-IT" sz="2800" b="1" i="1">
                <a:solidFill>
                  <a:srgbClr val="FFFFFF"/>
                </a:solidFill>
                <a:latin typeface="Garamond" pitchFamily="18" charset="0"/>
              </a:rPr>
              <a:t>- Sostanze corrosive</a:t>
            </a:r>
          </a:p>
          <a:p>
            <a:r>
              <a:rPr lang="it-IT" altLang="it-IT" sz="2800" b="1" i="1">
                <a:solidFill>
                  <a:srgbClr val="FFFFFF"/>
                </a:solidFill>
                <a:latin typeface="Garamond" pitchFamily="18" charset="0"/>
              </a:rPr>
              <a:t>- Sostanze comburenti</a:t>
            </a:r>
          </a:p>
          <a:p>
            <a:r>
              <a:rPr lang="it-IT" altLang="it-IT" sz="2800" b="1" i="1">
                <a:solidFill>
                  <a:srgbClr val="FFFFFF"/>
                </a:solidFill>
                <a:latin typeface="Garamond" pitchFamily="18" charset="0"/>
              </a:rPr>
              <a:t>- Sostanze esplosive</a:t>
            </a:r>
          </a:p>
        </p:txBody>
      </p:sp>
      <p:sp>
        <p:nvSpPr>
          <p:cNvPr id="476164" name="Segnaposto piè di pagina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altLang="it-IT" smtClean="0">
                <a:cs typeface="Arial" pitchFamily="34" charset="0"/>
              </a:rPr>
              <a:t>Prof.Cons.Giuseppe Croce</a:t>
            </a:r>
          </a:p>
        </p:txBody>
      </p:sp>
      <p:sp>
        <p:nvSpPr>
          <p:cNvPr id="476165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F06468-CB02-4438-912D-99682F2603F0}" type="slidenum">
              <a:rPr lang="it-IT" altLang="it-IT" smtClean="0">
                <a:cs typeface="Arial" pitchFamily="34" charset="0"/>
              </a:rPr>
              <a:pPr/>
              <a:t>19</a:t>
            </a:fld>
            <a:endParaRPr lang="it-IT" altLang="it-IT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Titolo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/>
          <a:lstStyle/>
          <a:p>
            <a:r>
              <a:rPr lang="it-IT" altLang="it-IT" sz="7200" b="1" smtClean="0"/>
              <a:t>I RISCHI </a:t>
            </a:r>
          </a:p>
        </p:txBody>
      </p:sp>
      <p:sp>
        <p:nvSpPr>
          <p:cNvPr id="429059" name="Segnaposto piè di pagina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smtClean="0"/>
              <a:t>Prof.Cons.Giuseppe Croce</a:t>
            </a:r>
          </a:p>
        </p:txBody>
      </p:sp>
      <p:sp>
        <p:nvSpPr>
          <p:cNvPr id="429060" name="Segnaposto numero diapositiva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60D54BCA-8004-4EF5-8470-11B0DC671A8B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it-IT" altLang="it-IT" sz="14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ChangeArrowheads="1"/>
          </p:cNvSpPr>
          <p:nvPr/>
        </p:nvSpPr>
        <p:spPr bwMode="auto">
          <a:xfrm>
            <a:off x="762000" y="501650"/>
            <a:ext cx="739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44463" algn="l"/>
              </a:tabLst>
            </a:pPr>
            <a:r>
              <a:rPr lang="it-IT" altLang="it-IT" sz="2800" b="1">
                <a:solidFill>
                  <a:srgbClr val="FFFF00"/>
                </a:solidFill>
                <a:latin typeface="Garamond" pitchFamily="18" charset="0"/>
              </a:rPr>
              <a:t>SICUREZZA ELETTRICA </a:t>
            </a:r>
            <a:endParaRPr lang="it-IT" altLang="it-IT" sz="280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477187" name="Text Box 3"/>
          <p:cNvSpPr txBox="1">
            <a:spLocks noChangeArrowheads="1"/>
          </p:cNvSpPr>
          <p:nvPr/>
        </p:nvSpPr>
        <p:spPr bwMode="auto">
          <a:xfrm>
            <a:off x="152400" y="1812925"/>
            <a:ext cx="8839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b="1" i="1">
                <a:solidFill>
                  <a:srgbClr val="FFFFFF"/>
                </a:solidFill>
                <a:latin typeface="Garamond" pitchFamily="18" charset="0"/>
              </a:rPr>
              <a:t>- </a:t>
            </a:r>
            <a:r>
              <a:rPr lang="it-IT" altLang="it-IT" sz="2800" b="1" i="1">
                <a:solidFill>
                  <a:srgbClr val="FFFFFF"/>
                </a:solidFill>
                <a:latin typeface="Garamond" pitchFamily="18" charset="0"/>
              </a:rPr>
              <a:t>Idoneità del progetto</a:t>
            </a:r>
          </a:p>
          <a:p>
            <a:r>
              <a:rPr lang="it-IT" altLang="it-IT" sz="2800" b="1" i="1">
                <a:solidFill>
                  <a:srgbClr val="FFFFFF"/>
                </a:solidFill>
                <a:latin typeface="Garamond" pitchFamily="18" charset="0"/>
              </a:rPr>
              <a:t>- Idoneità d’uso</a:t>
            </a:r>
          </a:p>
          <a:p>
            <a:r>
              <a:rPr lang="it-IT" altLang="it-IT" sz="2800" b="1" i="1">
                <a:solidFill>
                  <a:srgbClr val="FFFFFF"/>
                </a:solidFill>
                <a:latin typeface="Garamond" pitchFamily="18" charset="0"/>
              </a:rPr>
              <a:t>- Impianti a sicurezza intrinseca in atmosfere a rischio di incendio e/o esplosione</a:t>
            </a:r>
          </a:p>
          <a:p>
            <a:r>
              <a:rPr lang="it-IT" altLang="it-IT" sz="2800" b="1" i="1">
                <a:solidFill>
                  <a:srgbClr val="FFFFFF"/>
                </a:solidFill>
                <a:latin typeface="Garamond" pitchFamily="18" charset="0"/>
              </a:rPr>
              <a:t>- Impianti speciali a caratteristiche di ridondanza</a:t>
            </a:r>
          </a:p>
        </p:txBody>
      </p:sp>
      <p:sp>
        <p:nvSpPr>
          <p:cNvPr id="477188" name="Segnaposto piè di pagina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altLang="it-IT" smtClean="0">
                <a:cs typeface="Arial" pitchFamily="34" charset="0"/>
              </a:rPr>
              <a:t>Prof.Cons.Giuseppe Croce</a:t>
            </a:r>
          </a:p>
        </p:txBody>
      </p:sp>
      <p:sp>
        <p:nvSpPr>
          <p:cNvPr id="477189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0217F3-6E8E-40E6-9DCC-4E73CCECF1D1}" type="slidenum">
              <a:rPr lang="it-IT" altLang="it-IT" smtClean="0">
                <a:cs typeface="Arial" pitchFamily="34" charset="0"/>
              </a:rPr>
              <a:pPr/>
              <a:t>20</a:t>
            </a:fld>
            <a:endParaRPr lang="it-IT" altLang="it-IT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Text Box 2"/>
          <p:cNvSpPr txBox="1">
            <a:spLocks noChangeArrowheads="1"/>
          </p:cNvSpPr>
          <p:nvPr/>
        </p:nvSpPr>
        <p:spPr bwMode="auto">
          <a:xfrm>
            <a:off x="152400" y="58738"/>
            <a:ext cx="883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3200" b="1">
                <a:solidFill>
                  <a:srgbClr val="FFFF00"/>
                </a:solidFill>
                <a:latin typeface="Garamond" pitchFamily="18" charset="0"/>
              </a:rPr>
              <a:t>I RISCHI TRASVERSALI O ORGANIZZATIVI</a:t>
            </a:r>
            <a:r>
              <a:rPr lang="it-IT" altLang="it-IT" sz="3200">
                <a:solidFill>
                  <a:srgbClr val="FFFF00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478211" name="Text Box 3"/>
          <p:cNvSpPr txBox="1">
            <a:spLocks noChangeArrowheads="1"/>
          </p:cNvSpPr>
          <p:nvPr/>
        </p:nvSpPr>
        <p:spPr bwMode="auto">
          <a:xfrm>
            <a:off x="152400" y="1136650"/>
            <a:ext cx="8686800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it-IT" altLang="it-IT" b="1">
              <a:solidFill>
                <a:srgbClr val="FFFFFF"/>
              </a:solidFill>
              <a:latin typeface="Garamond" pitchFamily="18" charset="0"/>
            </a:endParaRPr>
          </a:p>
          <a:p>
            <a:pPr marL="342900" indent="-342900"/>
            <a:endParaRPr lang="it-IT" altLang="it-IT" b="1">
              <a:solidFill>
                <a:srgbClr val="FFFFFF"/>
              </a:solidFill>
              <a:latin typeface="Garamond" pitchFamily="18" charset="0"/>
            </a:endParaRPr>
          </a:p>
          <a:p>
            <a:pPr marL="342900" indent="-342900"/>
            <a:endParaRPr lang="it-IT" altLang="it-IT" sz="2000" b="1">
              <a:solidFill>
                <a:srgbClr val="FFFFFF"/>
              </a:solidFill>
              <a:latin typeface="Garamond" pitchFamily="18" charset="0"/>
            </a:endParaRPr>
          </a:p>
          <a:p>
            <a:pPr marL="342900" indent="-342900"/>
            <a:r>
              <a:rPr lang="it-IT" altLang="it-IT" sz="2000" b="1">
                <a:solidFill>
                  <a:srgbClr val="FFFFFF"/>
                </a:solidFill>
                <a:latin typeface="Garamond" pitchFamily="18" charset="0"/>
              </a:rPr>
              <a:t>1</a:t>
            </a:r>
            <a:r>
              <a:rPr lang="it-IT" altLang="it-IT" sz="2000" b="1">
                <a:solidFill>
                  <a:srgbClr val="FFFF00"/>
                </a:solidFill>
                <a:latin typeface="Garamond" pitchFamily="18" charset="0"/>
              </a:rPr>
              <a:t>. ORGANIZZAZIONE DEL LAVORO:</a:t>
            </a:r>
          </a:p>
          <a:p>
            <a:pPr marL="342900" indent="-342900"/>
            <a:r>
              <a:rPr lang="it-IT" altLang="it-IT" sz="2000" b="1">
                <a:solidFill>
                  <a:srgbClr val="FFFF00"/>
                </a:solidFill>
                <a:latin typeface="Garamond" pitchFamily="18" charset="0"/>
              </a:rPr>
              <a:t>- processi di lavoro usuranti: per es. lavori in continuo, sistemi di turni, lavoro notturno;</a:t>
            </a:r>
          </a:p>
          <a:p>
            <a:pPr marL="342900" indent="-342900"/>
            <a:r>
              <a:rPr lang="it-IT" altLang="it-IT" sz="2000" b="1">
                <a:solidFill>
                  <a:srgbClr val="FFFF00"/>
                </a:solidFill>
                <a:latin typeface="Garamond" pitchFamily="18" charset="0"/>
              </a:rPr>
              <a:t>- pianificazione degli aspetti attinenti alla sicurezza e la salute: programmi di controllo e monitoraggio;</a:t>
            </a:r>
          </a:p>
          <a:p>
            <a:pPr marL="342900" indent="-342900"/>
            <a:r>
              <a:rPr lang="it-IT" altLang="it-IT" sz="2000" b="1">
                <a:solidFill>
                  <a:srgbClr val="FFFF00"/>
                </a:solidFill>
                <a:latin typeface="Garamond" pitchFamily="18" charset="0"/>
              </a:rPr>
              <a:t>- manutenzione degli impianti, comprese le attrezzature di sicurezza;</a:t>
            </a:r>
          </a:p>
          <a:p>
            <a:pPr marL="342900" indent="-342900"/>
            <a:r>
              <a:rPr lang="it-IT" altLang="it-IT" sz="2000" b="1">
                <a:solidFill>
                  <a:srgbClr val="FFFF00"/>
                </a:solidFill>
                <a:latin typeface="Garamond" pitchFamily="18" charset="0"/>
              </a:rPr>
              <a:t>- procedure adeguate per far fronte agli incidenti e a situazioni di emergenza;</a:t>
            </a:r>
          </a:p>
          <a:p>
            <a:pPr marL="342900" indent="-342900"/>
            <a:r>
              <a:rPr lang="it-IT" altLang="it-IT" sz="2000" b="1">
                <a:solidFill>
                  <a:srgbClr val="FFFF00"/>
                </a:solidFill>
                <a:latin typeface="Garamond" pitchFamily="18" charset="0"/>
              </a:rPr>
              <a:t>- movimentazione manuale dei carichi;</a:t>
            </a:r>
          </a:p>
          <a:p>
            <a:pPr marL="342900" indent="-342900"/>
            <a:r>
              <a:rPr lang="it-IT" altLang="it-IT" sz="2000" b="1">
                <a:solidFill>
                  <a:srgbClr val="FFFF00"/>
                </a:solidFill>
                <a:latin typeface="Garamond" pitchFamily="18" charset="0"/>
              </a:rPr>
              <a:t>- lavoro ai Vdt (es. data entry).</a:t>
            </a:r>
          </a:p>
          <a:p>
            <a:pPr marL="342900" indent="-342900"/>
            <a:endParaRPr lang="it-IT" altLang="it-IT" sz="2000" b="1">
              <a:solidFill>
                <a:srgbClr val="FFFF00"/>
              </a:solidFill>
              <a:latin typeface="Garamond" pitchFamily="18" charset="0"/>
            </a:endParaRPr>
          </a:p>
          <a:p>
            <a:pPr marL="342900" indent="-342900"/>
            <a:r>
              <a:rPr lang="it-IT" altLang="it-IT" sz="2000" b="1">
                <a:solidFill>
                  <a:srgbClr val="FFFF00"/>
                </a:solidFill>
                <a:latin typeface="Garamond" pitchFamily="18" charset="0"/>
              </a:rPr>
              <a:t>2.FATTORI PSICOLOGICI:</a:t>
            </a:r>
          </a:p>
          <a:p>
            <a:pPr marL="342900" indent="-342900"/>
            <a:r>
              <a:rPr lang="it-IT" altLang="it-IT" sz="2000" b="1">
                <a:solidFill>
                  <a:srgbClr val="FFFF00"/>
                </a:solidFill>
                <a:latin typeface="Garamond" pitchFamily="18" charset="0"/>
              </a:rPr>
              <a:t>- intensità, monotonia, solitudine, ripetitività del lavoro;</a:t>
            </a:r>
          </a:p>
          <a:p>
            <a:pPr marL="342900" indent="-342900"/>
            <a:r>
              <a:rPr lang="it-IT" altLang="it-IT" sz="2000" b="1">
                <a:solidFill>
                  <a:srgbClr val="FFFF00"/>
                </a:solidFill>
                <a:latin typeface="Garamond" pitchFamily="18" charset="0"/>
              </a:rPr>
              <a:t>- carenze di contributo al processo decisionale e situazioni di conflittualità;</a:t>
            </a:r>
          </a:p>
          <a:p>
            <a:pPr marL="342900" indent="-342900"/>
            <a:r>
              <a:rPr lang="it-IT" altLang="it-IT" sz="2000" b="1">
                <a:solidFill>
                  <a:srgbClr val="FFFF00"/>
                </a:solidFill>
                <a:latin typeface="Garamond" pitchFamily="18" charset="0"/>
              </a:rPr>
              <a:t>- complessità delle mansioni e carenza di controllo;</a:t>
            </a:r>
          </a:p>
          <a:p>
            <a:pPr marL="342900" indent="-342900"/>
            <a:r>
              <a:rPr lang="it-IT" altLang="it-IT" sz="2000" b="1">
                <a:solidFill>
                  <a:srgbClr val="FFFF00"/>
                </a:solidFill>
                <a:latin typeface="Garamond" pitchFamily="18" charset="0"/>
              </a:rPr>
              <a:t>- reattività anomala a condizioni di emergenza.</a:t>
            </a:r>
          </a:p>
        </p:txBody>
      </p:sp>
      <p:sp>
        <p:nvSpPr>
          <p:cNvPr id="478212" name="Segnaposto piè di pagina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altLang="it-IT" smtClean="0"/>
              <a:t>Prof.Cons.Giuseppe Croce</a:t>
            </a:r>
          </a:p>
        </p:txBody>
      </p:sp>
      <p:sp>
        <p:nvSpPr>
          <p:cNvPr id="478213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FA78F9-315F-45BE-BF07-EDFEADA86103}" type="slidenum">
              <a:rPr lang="it-IT" altLang="it-IT" smtClean="0">
                <a:cs typeface="Arial" pitchFamily="34" charset="0"/>
              </a:rPr>
              <a:pPr/>
              <a:t>21</a:t>
            </a:fld>
            <a:endParaRPr lang="it-IT" altLang="it-IT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86868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it-IT" altLang="it-IT" b="1">
                <a:solidFill>
                  <a:srgbClr val="FFFFFF"/>
                </a:solidFill>
                <a:latin typeface="Garamond" pitchFamily="18" charset="0"/>
              </a:rPr>
              <a:t>3</a:t>
            </a:r>
            <a:r>
              <a:rPr lang="it-IT" altLang="it-IT" sz="2400" b="1">
                <a:solidFill>
                  <a:srgbClr val="FFFF00"/>
                </a:solidFill>
                <a:latin typeface="Garamond" pitchFamily="18" charset="0"/>
              </a:rPr>
              <a:t>. FATTORI ERGONOMICI:</a:t>
            </a:r>
          </a:p>
          <a:p>
            <a:pPr marL="342900" indent="-342900"/>
            <a:r>
              <a:rPr lang="it-IT" altLang="it-IT" sz="2400" b="1">
                <a:solidFill>
                  <a:srgbClr val="FFFF00"/>
                </a:solidFill>
                <a:latin typeface="Garamond" pitchFamily="18" charset="0"/>
              </a:rPr>
              <a:t>- sistemi di sicurezza e affidabilità delle informazioni;</a:t>
            </a:r>
          </a:p>
          <a:p>
            <a:pPr marL="342900" indent="-342900"/>
            <a:r>
              <a:rPr lang="it-IT" altLang="it-IT" sz="2400" b="1">
                <a:solidFill>
                  <a:srgbClr val="FFFF00"/>
                </a:solidFill>
                <a:latin typeface="Garamond" pitchFamily="18" charset="0"/>
              </a:rPr>
              <a:t>- conoscenze e capacità del personale;</a:t>
            </a:r>
          </a:p>
          <a:p>
            <a:pPr marL="342900" indent="-342900"/>
            <a:r>
              <a:rPr lang="it-IT" altLang="it-IT" sz="2400" b="1">
                <a:solidFill>
                  <a:srgbClr val="FFFF00"/>
                </a:solidFill>
                <a:latin typeface="Garamond" pitchFamily="18" charset="0"/>
              </a:rPr>
              <a:t>- norme di comportamento;</a:t>
            </a:r>
          </a:p>
          <a:p>
            <a:pPr marL="342900" indent="-342900"/>
            <a:r>
              <a:rPr lang="it-IT" altLang="it-IT" sz="2400" b="1">
                <a:solidFill>
                  <a:srgbClr val="FFFF00"/>
                </a:solidFill>
                <a:latin typeface="Garamond" pitchFamily="18" charset="0"/>
              </a:rPr>
              <a:t>- soddisfacente comunicazione e istruzioni corrette in condizioni variabili;</a:t>
            </a:r>
          </a:p>
          <a:p>
            <a:pPr marL="342900" indent="-342900"/>
            <a:endParaRPr lang="it-IT" altLang="it-IT" sz="2400" b="1">
              <a:solidFill>
                <a:srgbClr val="FFFF00"/>
              </a:solidFill>
              <a:latin typeface="Garamond" pitchFamily="18" charset="0"/>
            </a:endParaRPr>
          </a:p>
          <a:p>
            <a:pPr marL="342900" indent="-342900"/>
            <a:r>
              <a:rPr lang="it-IT" altLang="it-IT" sz="2400" b="1">
                <a:solidFill>
                  <a:srgbClr val="FFFF00"/>
                </a:solidFill>
                <a:latin typeface="Garamond" pitchFamily="18" charset="0"/>
              </a:rPr>
              <a:t>4. CONDIZIONI DI LAVORO DIFFICILI:</a:t>
            </a:r>
          </a:p>
          <a:p>
            <a:pPr marL="342900" indent="-342900"/>
            <a:r>
              <a:rPr lang="it-IT" altLang="it-IT" sz="2400" b="1">
                <a:solidFill>
                  <a:srgbClr val="FFFF00"/>
                </a:solidFill>
                <a:latin typeface="Garamond" pitchFamily="18" charset="0"/>
              </a:rPr>
              <a:t>- lavoro con animali;</a:t>
            </a:r>
          </a:p>
          <a:p>
            <a:pPr marL="342900" indent="-342900"/>
            <a:r>
              <a:rPr lang="it-IT" altLang="it-IT" sz="2400" b="1">
                <a:solidFill>
                  <a:srgbClr val="FFFF00"/>
                </a:solidFill>
                <a:latin typeface="Garamond" pitchFamily="18" charset="0"/>
              </a:rPr>
              <a:t>- lavoro in atmosfere a pressione superiore o inferiore al normale;</a:t>
            </a:r>
          </a:p>
          <a:p>
            <a:pPr marL="342900" indent="-342900"/>
            <a:r>
              <a:rPr lang="it-IT" altLang="it-IT" sz="2400" b="1">
                <a:solidFill>
                  <a:srgbClr val="FFFF00"/>
                </a:solidFill>
                <a:latin typeface="Garamond" pitchFamily="18" charset="0"/>
              </a:rPr>
              <a:t>- condizioni climatiche esasperate;</a:t>
            </a:r>
          </a:p>
          <a:p>
            <a:pPr marL="342900" indent="-342900"/>
            <a:r>
              <a:rPr lang="it-IT" altLang="it-IT" sz="2400" b="1">
                <a:solidFill>
                  <a:srgbClr val="FFFF00"/>
                </a:solidFill>
                <a:latin typeface="Garamond" pitchFamily="18" charset="0"/>
              </a:rPr>
              <a:t>- lavoro in acqua: in superficie (es. piattaforme) e in immersione;</a:t>
            </a:r>
          </a:p>
          <a:p>
            <a:pPr marL="342900" indent="-342900"/>
            <a:r>
              <a:rPr lang="it-IT" altLang="it-IT" sz="2400" b="1">
                <a:solidFill>
                  <a:srgbClr val="FFFF00"/>
                </a:solidFill>
                <a:latin typeface="Garamond" pitchFamily="18" charset="0"/>
              </a:rPr>
              <a:t>- conseguenze di variazioni ragionevolmente prevedibili dalle procedure di lavoro in  condizioni    di sicurezza;</a:t>
            </a:r>
          </a:p>
          <a:p>
            <a:pPr marL="342900" indent="-342900"/>
            <a:r>
              <a:rPr lang="it-IT" altLang="it-IT" sz="2400" b="1">
                <a:solidFill>
                  <a:srgbClr val="FFFF00"/>
                </a:solidFill>
                <a:latin typeface="Garamond" pitchFamily="18" charset="0"/>
              </a:rPr>
              <a:t>- ergonomia delle attrezzature di protezione personale e del posto di lavoro;</a:t>
            </a:r>
          </a:p>
          <a:p>
            <a:pPr marL="342900" indent="-342900"/>
            <a:r>
              <a:rPr lang="it-IT" altLang="it-IT" sz="2400" b="1">
                <a:solidFill>
                  <a:srgbClr val="FFFF00"/>
                </a:solidFill>
                <a:latin typeface="Garamond" pitchFamily="18" charset="0"/>
              </a:rPr>
              <a:t>- carenza di motivazione alle esigenze di sicurezza </a:t>
            </a:r>
          </a:p>
        </p:txBody>
      </p:sp>
      <p:sp>
        <p:nvSpPr>
          <p:cNvPr id="479235" name="Segnaposto piè di pagina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altLang="it-IT" smtClean="0"/>
              <a:t>Prof.Cons.Giuseppe Croce</a:t>
            </a:r>
          </a:p>
        </p:txBody>
      </p:sp>
      <p:sp>
        <p:nvSpPr>
          <p:cNvPr id="479236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3FBFEE-4217-46D2-9DA1-F5A1BB6AAEB1}" type="slidenum">
              <a:rPr lang="it-IT" altLang="it-IT" smtClean="0">
                <a:cs typeface="Arial" pitchFamily="34" charset="0"/>
              </a:rPr>
              <a:pPr/>
              <a:t>22</a:t>
            </a:fld>
            <a:endParaRPr lang="it-IT" altLang="it-IT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egnaposto numero diapositiva 3"/>
          <p:cNvSpPr>
            <a:spLocks noGrp="1"/>
          </p:cNvSpPr>
          <p:nvPr>
            <p:ph type="sldNum" sz="quarter" idx="11"/>
          </p:nvPr>
        </p:nvSpPr>
        <p:spPr>
          <a:xfrm>
            <a:off x="3657600" y="6478588"/>
            <a:ext cx="5486400" cy="30956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200" smtClean="0">
                <a:solidFill>
                  <a:srgbClr val="FFFFFF"/>
                </a:solidFill>
                <a:latin typeface="Arial" pitchFamily="34" charset="0"/>
              </a:rPr>
              <a:t>                                                 </a:t>
            </a:r>
            <a:fld id="{F6543E49-ED3E-432A-8D38-49965FF94BDE}" type="slidenum">
              <a:rPr lang="it-IT" altLang="it-IT" sz="1200" smtClean="0">
                <a:solidFill>
                  <a:srgbClr val="FFFFFF"/>
                </a:solidFill>
                <a:latin typeface="Arial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23</a:t>
            </a:fld>
            <a:endParaRPr lang="it-IT" altLang="it-IT" sz="120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609600" y="1417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defRPr/>
            </a:pPr>
            <a:r>
              <a:rPr lang="it-IT" altLang="it-IT" kern="0" dirty="0" smtClean="0">
                <a:solidFill>
                  <a:srgbClr val="E5E5FF"/>
                </a:solidFill>
              </a:rPr>
              <a:t/>
            </a:r>
            <a:br>
              <a:rPr lang="it-IT" altLang="it-IT" kern="0" dirty="0" smtClean="0">
                <a:solidFill>
                  <a:srgbClr val="E5E5FF"/>
                </a:solidFill>
              </a:rPr>
            </a:br>
            <a:r>
              <a:rPr lang="it-IT" altLang="it-IT" kern="0" dirty="0" smtClean="0">
                <a:solidFill>
                  <a:srgbClr val="E5E5FF"/>
                </a:solidFill>
              </a:rPr>
              <a:t/>
            </a:r>
            <a:br>
              <a:rPr lang="it-IT" altLang="it-IT" kern="0" dirty="0" smtClean="0">
                <a:solidFill>
                  <a:srgbClr val="E5E5FF"/>
                </a:solidFill>
              </a:rPr>
            </a:br>
            <a:r>
              <a:rPr lang="it-IT" altLang="it-IT" kern="0" dirty="0" smtClean="0">
                <a:solidFill>
                  <a:srgbClr val="E5E5FF"/>
                </a:solidFill>
              </a:rPr>
              <a:t/>
            </a:r>
            <a:br>
              <a:rPr lang="it-IT" altLang="it-IT" kern="0" dirty="0" smtClean="0">
                <a:solidFill>
                  <a:srgbClr val="E5E5FF"/>
                </a:solidFill>
              </a:rPr>
            </a:br>
            <a:r>
              <a:rPr lang="it-IT" altLang="it-IT" kern="0" dirty="0" smtClean="0">
                <a:solidFill>
                  <a:srgbClr val="E5E5FF"/>
                </a:solidFill>
              </a:rPr>
              <a:t/>
            </a:r>
            <a:br>
              <a:rPr lang="it-IT" altLang="it-IT" kern="0" dirty="0" smtClean="0">
                <a:solidFill>
                  <a:srgbClr val="E5E5FF"/>
                </a:solidFill>
              </a:rPr>
            </a:br>
            <a:r>
              <a:rPr lang="it-IT" altLang="it-IT" kern="0" dirty="0" smtClean="0">
                <a:solidFill>
                  <a:srgbClr val="E5E5FF"/>
                </a:solidFill>
              </a:rPr>
              <a:t/>
            </a:r>
            <a:br>
              <a:rPr lang="it-IT" altLang="it-IT" kern="0" dirty="0" smtClean="0">
                <a:solidFill>
                  <a:srgbClr val="E5E5FF"/>
                </a:solidFill>
              </a:rPr>
            </a:br>
            <a:r>
              <a:rPr lang="it-IT" altLang="it-IT" kern="0" dirty="0" smtClean="0">
                <a:solidFill>
                  <a:srgbClr val="E5E5FF"/>
                </a:solidFill>
              </a:rPr>
              <a:t/>
            </a:r>
            <a:br>
              <a:rPr lang="it-IT" altLang="it-IT" kern="0" dirty="0" smtClean="0">
                <a:solidFill>
                  <a:srgbClr val="E5E5FF"/>
                </a:solidFill>
              </a:rPr>
            </a:br>
            <a:r>
              <a:rPr lang="it-IT" altLang="it-IT" kern="0" dirty="0" smtClean="0">
                <a:solidFill>
                  <a:srgbClr val="E5E5FF"/>
                </a:solidFill>
              </a:rPr>
              <a:t/>
            </a:r>
            <a:br>
              <a:rPr lang="it-IT" altLang="it-IT" kern="0" dirty="0" smtClean="0">
                <a:solidFill>
                  <a:srgbClr val="E5E5FF"/>
                </a:solidFill>
              </a:rPr>
            </a:br>
            <a:r>
              <a:rPr lang="it-IT" altLang="it-IT" kern="0" dirty="0" smtClean="0">
                <a:solidFill>
                  <a:srgbClr val="E5E5FF"/>
                </a:solidFill>
              </a:rPr>
              <a:t/>
            </a:r>
            <a:br>
              <a:rPr lang="it-IT" altLang="it-IT" kern="0" dirty="0" smtClean="0">
                <a:solidFill>
                  <a:srgbClr val="E5E5FF"/>
                </a:solidFill>
              </a:rPr>
            </a:br>
            <a:r>
              <a:rPr lang="it-IT" altLang="it-IT" kern="0" dirty="0" smtClean="0">
                <a:solidFill>
                  <a:srgbClr val="E5E5FF"/>
                </a:solidFill>
              </a:rPr>
              <a:t/>
            </a:r>
            <a:br>
              <a:rPr lang="it-IT" altLang="it-IT" kern="0" dirty="0" smtClean="0">
                <a:solidFill>
                  <a:srgbClr val="E5E5FF"/>
                </a:solidFill>
              </a:rPr>
            </a:br>
            <a:r>
              <a:rPr lang="it-IT" altLang="it-IT" kern="0" dirty="0" smtClean="0">
                <a:solidFill>
                  <a:srgbClr val="E5E5FF"/>
                </a:solidFill>
              </a:rPr>
              <a:t>I RISCHI PSISOCIALI</a:t>
            </a:r>
            <a:br>
              <a:rPr lang="it-IT" altLang="it-IT" kern="0" dirty="0" smtClean="0">
                <a:solidFill>
                  <a:srgbClr val="E5E5FF"/>
                </a:solidFill>
              </a:rPr>
            </a:br>
            <a:r>
              <a:rPr lang="it-IT" altLang="it-IT" kern="0" dirty="0" smtClean="0">
                <a:solidFill>
                  <a:srgbClr val="E5E5FF"/>
                </a:solidFill>
              </a:rPr>
              <a:t>stress</a:t>
            </a:r>
            <a:br>
              <a:rPr lang="it-IT" altLang="it-IT" kern="0" dirty="0" smtClean="0">
                <a:solidFill>
                  <a:srgbClr val="E5E5FF"/>
                </a:solidFill>
              </a:rPr>
            </a:br>
            <a:r>
              <a:rPr lang="it-IT" altLang="it-IT" kern="0" dirty="0" err="1" smtClean="0">
                <a:solidFill>
                  <a:srgbClr val="E5E5FF"/>
                </a:solidFill>
              </a:rPr>
              <a:t>burnout</a:t>
            </a:r>
            <a:r>
              <a:rPr lang="it-IT" altLang="it-IT" kern="0" dirty="0" smtClean="0">
                <a:solidFill>
                  <a:srgbClr val="E5E5FF"/>
                </a:solidFill>
              </a:rPr>
              <a:t/>
            </a:r>
            <a:br>
              <a:rPr lang="it-IT" altLang="it-IT" kern="0" dirty="0" smtClean="0">
                <a:solidFill>
                  <a:srgbClr val="E5E5FF"/>
                </a:solidFill>
              </a:rPr>
            </a:br>
            <a:r>
              <a:rPr lang="it-IT" altLang="it-IT" kern="0" dirty="0" smtClean="0">
                <a:solidFill>
                  <a:srgbClr val="E5E5FF"/>
                </a:solidFill>
              </a:rPr>
              <a:t>mobbing</a:t>
            </a:r>
          </a:p>
          <a:p>
            <a:pPr>
              <a:defRPr/>
            </a:pPr>
            <a:r>
              <a:rPr lang="it-IT" altLang="it-IT" kern="0" dirty="0" smtClean="0">
                <a:solidFill>
                  <a:srgbClr val="E5E5FF"/>
                </a:solidFill>
              </a:rPr>
              <a:t/>
            </a:r>
            <a:br>
              <a:rPr lang="it-IT" altLang="it-IT" kern="0" dirty="0" smtClean="0">
                <a:solidFill>
                  <a:srgbClr val="E5E5FF"/>
                </a:solidFill>
              </a:rPr>
            </a:br>
            <a:r>
              <a:rPr lang="it-IT" altLang="it-IT" kern="0" dirty="0" smtClean="0">
                <a:solidFill>
                  <a:srgbClr val="E5E5FF"/>
                </a:solidFill>
              </a:rPr>
              <a:t/>
            </a:r>
            <a:br>
              <a:rPr lang="it-IT" altLang="it-IT" kern="0" dirty="0" smtClean="0">
                <a:solidFill>
                  <a:srgbClr val="E5E5FF"/>
                </a:solidFill>
              </a:rPr>
            </a:br>
            <a:r>
              <a:rPr lang="it-IT" altLang="it-IT" kern="0" dirty="0" smtClean="0">
                <a:solidFill>
                  <a:srgbClr val="E5E5FF"/>
                </a:solidFill>
              </a:rPr>
              <a:t/>
            </a:r>
            <a:br>
              <a:rPr lang="it-IT" altLang="it-IT" kern="0" dirty="0" smtClean="0">
                <a:solidFill>
                  <a:srgbClr val="E5E5FF"/>
                </a:solidFill>
              </a:rPr>
            </a:br>
            <a:r>
              <a:rPr lang="it-IT" altLang="it-IT" kern="0" dirty="0" smtClean="0">
                <a:solidFill>
                  <a:srgbClr val="E5E5FF"/>
                </a:solidFill>
              </a:rPr>
              <a:t/>
            </a:r>
            <a:br>
              <a:rPr lang="it-IT" altLang="it-IT" kern="0" dirty="0" smtClean="0">
                <a:solidFill>
                  <a:srgbClr val="E5E5FF"/>
                </a:solidFill>
              </a:rPr>
            </a:br>
            <a:endParaRPr lang="it-IT" altLang="it-IT" kern="0" dirty="0" smtClean="0">
              <a:solidFill>
                <a:srgbClr val="E5E5FF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3663" y="6561138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800" kern="0" dirty="0">
                <a:solidFill>
                  <a:srgbClr val="FFFFFF"/>
                </a:solidFill>
              </a:rPr>
              <a:t>le </a:t>
            </a:r>
            <a:r>
              <a:rPr lang="it-IT" altLang="it-IT" sz="800" kern="0" dirty="0" err="1">
                <a:solidFill>
                  <a:srgbClr val="FFFFFF"/>
                </a:solidFill>
              </a:rPr>
              <a:t>slide’s</a:t>
            </a:r>
            <a:r>
              <a:rPr lang="it-IT" altLang="it-IT" sz="800" kern="0" dirty="0">
                <a:solidFill>
                  <a:srgbClr val="FFFFFF"/>
                </a:solidFill>
              </a:rPr>
              <a:t> sui Rischi Psicosociali sono tratte da  </a:t>
            </a:r>
            <a:r>
              <a:rPr lang="it-IT" altLang="it-IT" sz="800" kern="0" dirty="0" err="1">
                <a:solidFill>
                  <a:srgbClr val="FFFFFF"/>
                </a:solidFill>
              </a:rPr>
              <a:t>Dr.Adriano</a:t>
            </a:r>
            <a:r>
              <a:rPr lang="it-IT" altLang="it-IT" sz="800" kern="0" dirty="0">
                <a:solidFill>
                  <a:srgbClr val="FFFFFF"/>
                </a:solidFill>
              </a:rPr>
              <a:t> </a:t>
            </a:r>
            <a:r>
              <a:rPr lang="it-IT" altLang="it-IT" sz="800" kern="0" dirty="0" err="1">
                <a:solidFill>
                  <a:srgbClr val="FFFFFF"/>
                </a:solidFill>
              </a:rPr>
              <a:t>Papaleo</a:t>
            </a:r>
            <a:r>
              <a:rPr lang="it-IT" altLang="it-IT" sz="800" kern="0" dirty="0">
                <a:solidFill>
                  <a:srgbClr val="FFFFFF"/>
                </a:solidFill>
              </a:rPr>
              <a:t> ISPEL</a:t>
            </a:r>
            <a:endParaRPr lang="it-IT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301625"/>
            <a:ext cx="8162925" cy="53498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DEFINIZIONE DI SALUTE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32750" cy="2392363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it-IT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La salute è definita nella Costituzione dell' Organizzazione Mondiale della Sanità (OMS) come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it-IT" sz="2585" b="1" dirty="0">
                <a:solidFill>
                  <a:srgbClr val="002060"/>
                </a:solidFill>
                <a:latin typeface="Arial Black" panose="020B0A04020102020204" pitchFamily="34" charset="0"/>
              </a:rPr>
              <a:t>"stato di completo benessere fisico, psichico e sociale e non semplice assenza di malattia“ 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it-IT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recepito all’art.2, comma 1 </a:t>
            </a:r>
            <a:r>
              <a:rPr lang="it-IT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lett.</a:t>
            </a:r>
            <a:r>
              <a:rPr lang="it-IT" b="1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o</a:t>
            </a:r>
            <a:r>
              <a:rPr lang="it-IT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it-IT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del </a:t>
            </a:r>
            <a:r>
              <a:rPr lang="it-IT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D.Lgs</a:t>
            </a:r>
            <a:r>
              <a:rPr lang="it-IT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81/2008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it-IT" sz="2585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it-IT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6" name="Picture 2" descr="STRSS5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31038" y="1169988"/>
            <a:ext cx="1912937" cy="1903412"/>
          </a:xfrm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68538" y="703263"/>
            <a:ext cx="63531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defRPr/>
            </a:pPr>
            <a:endParaRPr lang="it-IT" sz="2954" b="1" smtClean="0">
              <a:solidFill>
                <a:srgbClr val="000066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38188" y="1446213"/>
            <a:ext cx="604996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defRPr/>
            </a:pPr>
            <a:r>
              <a:rPr lang="it-IT" sz="2585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E’ una risposta fisiologica e psicologica di </a:t>
            </a:r>
            <a:r>
              <a:rPr lang="it-IT" sz="2585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adattamento a richieste nuove</a:t>
            </a:r>
            <a:r>
              <a:rPr lang="it-IT" sz="2585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(interne ed esterne) ad opera di una serie di molteplici agenti denominati “</a:t>
            </a:r>
            <a:r>
              <a:rPr lang="it-IT" sz="2585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stressor</a:t>
            </a:r>
            <a:r>
              <a:rPr lang="it-IT" sz="2585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”.</a:t>
            </a:r>
          </a:p>
          <a:p>
            <a:pPr eaLnBrk="1" hangingPunct="1">
              <a:defRPr/>
            </a:pPr>
            <a:r>
              <a:rPr lang="it-IT" sz="2215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La loro natura può essere fisica </a:t>
            </a:r>
          </a:p>
          <a:p>
            <a:pPr eaLnBrk="1" hangingPunct="1">
              <a:defRPr/>
            </a:pPr>
            <a:r>
              <a:rPr lang="it-IT" sz="2215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(temperatura), biologica (sonno, stanchezza) e psicosociale (stimolazioni emozionali o prestazionali).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81075" y="365125"/>
            <a:ext cx="8043863" cy="54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2954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STRESS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49463" y="1243013"/>
            <a:ext cx="6484937" cy="126523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it-IT" sz="2954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DISTRESS</a:t>
            </a:r>
            <a:r>
              <a:rPr lang="it-IT" sz="2954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it-IT" sz="2954" dirty="0">
                <a:latin typeface="Comic Sans MS" panose="030F0702030302020204" pitchFamily="66" charset="0"/>
                <a:cs typeface="Arial" panose="020B0604020202020204" pitchFamily="34" charset="0"/>
              </a:rPr>
              <a:t>—</a:t>
            </a:r>
            <a:r>
              <a:rPr lang="it-IT" sz="2954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it-IT" sz="2954" dirty="0">
                <a:latin typeface="Comic Sans MS" panose="030F0702030302020204" pitchFamily="66" charset="0"/>
              </a:rPr>
              <a:t> </a:t>
            </a:r>
            <a:r>
              <a:rPr lang="it-IT" sz="2954" b="1" dirty="0">
                <a:solidFill>
                  <a:srgbClr val="C00000"/>
                </a:solidFill>
                <a:latin typeface="Comic Sans MS" panose="030F0702030302020204" pitchFamily="66" charset="0"/>
              </a:rPr>
              <a:t>effetti negativi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it-IT" sz="2954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EUSTRESS</a:t>
            </a:r>
            <a:r>
              <a:rPr lang="it-IT" sz="2954" b="1" dirty="0" smtClean="0">
                <a:solidFill>
                  <a:srgbClr val="FF66CC"/>
                </a:solidFill>
                <a:latin typeface="Comic Sans MS" panose="030F0702030302020204" pitchFamily="66" charset="0"/>
              </a:rPr>
              <a:t>  </a:t>
            </a:r>
            <a:r>
              <a:rPr lang="it-IT" sz="2954" dirty="0">
                <a:solidFill>
                  <a:srgbClr val="FF66CC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—</a:t>
            </a:r>
            <a:r>
              <a:rPr lang="it-IT" sz="2954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it-IT" sz="2954" dirty="0">
                <a:solidFill>
                  <a:srgbClr val="FF66CC"/>
                </a:solidFill>
                <a:latin typeface="Comic Sans MS" panose="030F0702030302020204" pitchFamily="66" charset="0"/>
              </a:rPr>
              <a:t> </a:t>
            </a:r>
            <a:r>
              <a:rPr lang="it-IT" sz="2954" b="1" dirty="0">
                <a:solidFill>
                  <a:srgbClr val="FFFF00"/>
                </a:solidFill>
                <a:latin typeface="Comic Sans MS" panose="030F0702030302020204" pitchFamily="66" charset="0"/>
              </a:rPr>
              <a:t>effetti positivi</a:t>
            </a:r>
          </a:p>
        </p:txBody>
      </p:sp>
      <p:grpSp>
        <p:nvGrpSpPr>
          <p:cNvPr id="483331" name="Group 3"/>
          <p:cNvGrpSpPr>
            <a:grpSpLocks/>
          </p:cNvGrpSpPr>
          <p:nvPr/>
        </p:nvGrpSpPr>
        <p:grpSpPr bwMode="auto">
          <a:xfrm>
            <a:off x="1314450" y="2632075"/>
            <a:ext cx="6629400" cy="2371725"/>
            <a:chOff x="884" y="1616"/>
            <a:chExt cx="4524" cy="1619"/>
          </a:xfrm>
        </p:grpSpPr>
        <p:sp>
          <p:nvSpPr>
            <p:cNvPr id="483334" name="AutoShape 4"/>
            <p:cNvSpPr>
              <a:spLocks noChangeArrowheads="1"/>
            </p:cNvSpPr>
            <p:nvPr/>
          </p:nvSpPr>
          <p:spPr bwMode="auto">
            <a:xfrm>
              <a:off x="2757" y="1616"/>
              <a:ext cx="441" cy="499"/>
            </a:xfrm>
            <a:prstGeom prst="downArrow">
              <a:avLst>
                <a:gd name="adj1" fmla="val 50000"/>
                <a:gd name="adj2" fmla="val 28288"/>
              </a:avLst>
            </a:prstGeom>
            <a:solidFill>
              <a:srgbClr val="FFFF00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10247" name="Text Box 5"/>
            <p:cNvSpPr txBox="1">
              <a:spLocks noChangeArrowheads="1"/>
            </p:cNvSpPr>
            <p:nvPr/>
          </p:nvSpPr>
          <p:spPr bwMode="auto">
            <a:xfrm>
              <a:off x="884" y="2256"/>
              <a:ext cx="4524" cy="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it-IT" sz="2215" b="1" dirty="0" smtClean="0">
                  <a:solidFill>
                    <a:srgbClr val="00206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Con </a:t>
              </a:r>
              <a:r>
                <a:rPr lang="it-IT" sz="2215" b="1" i="1" dirty="0" err="1" smtClean="0">
                  <a:solidFill>
                    <a:srgbClr val="00B0F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eustress</a:t>
              </a:r>
              <a:r>
                <a:rPr lang="it-IT" sz="2215" b="1" i="1" dirty="0" smtClean="0">
                  <a:solidFill>
                    <a:srgbClr val="00B0F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sz="2215" b="1" dirty="0" smtClean="0">
                  <a:solidFill>
                    <a:srgbClr val="00206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si intende lo stress benefico che è compatibile con le proprie possibilità di affrontarlo e può incentivare la crescita personale. Il </a:t>
              </a:r>
              <a:r>
                <a:rPr lang="it-IT" sz="2215" b="1" i="1" dirty="0" err="1" smtClean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distress</a:t>
              </a:r>
              <a:r>
                <a:rPr lang="it-IT" sz="2215" b="1" dirty="0" smtClean="0">
                  <a:solidFill>
                    <a:srgbClr val="00206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 è propriamente lo stress nocivo </a:t>
              </a:r>
            </a:p>
            <a:p>
              <a:pPr algn="ctr" eaLnBrk="1" hangingPunct="1">
                <a:defRPr/>
              </a:pPr>
              <a:endParaRPr lang="it-IT" sz="2215" i="1" dirty="0" smtClean="0">
                <a:solidFill>
                  <a:srgbClr val="497DB7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44" name="Text Box 6"/>
          <p:cNvSpPr>
            <a:spLocks noGrp="1" noChangeArrowheads="1"/>
          </p:cNvSpPr>
          <p:nvPr>
            <p:ph type="title"/>
          </p:nvPr>
        </p:nvSpPr>
        <p:spPr>
          <a:xfrm>
            <a:off x="533400" y="331788"/>
            <a:ext cx="8188325" cy="704850"/>
          </a:xfrm>
          <a:solidFill>
            <a:srgbClr val="FFC00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it-IT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STRESS</a:t>
            </a:r>
          </a:p>
        </p:txBody>
      </p:sp>
      <p:pic>
        <p:nvPicPr>
          <p:cNvPr id="483333" name="Picture 7" descr="j0324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8613"/>
            <a:ext cx="134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it-IT" dirty="0" smtClean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it-IT" sz="2585" b="1" i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Indicatori psicologici</a:t>
            </a:r>
            <a:r>
              <a:rPr lang="it-IT" sz="2585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: stato d’allarme, disturbi del sonno, ansia e irritabilità, senso di stanchezza, depressione, aumento del consumo di alcool, droghe e farmaci</a:t>
            </a:r>
            <a:r>
              <a:rPr lang="it-IT" sz="2585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it-IT" sz="2585" dirty="0">
              <a:solidFill>
                <a:srgbClr val="002060"/>
              </a:solidFill>
            </a:endParaRPr>
          </a:p>
        </p:txBody>
      </p:sp>
      <p:sp>
        <p:nvSpPr>
          <p:cNvPr id="70660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928688" y="301625"/>
            <a:ext cx="8162925" cy="53498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smtClean="0">
                <a:solidFill>
                  <a:srgbClr val="FF0000"/>
                </a:solidFill>
              </a:rPr>
              <a:t>STRESS</a:t>
            </a:r>
          </a:p>
        </p:txBody>
      </p:sp>
      <p:pic>
        <p:nvPicPr>
          <p:cNvPr id="484356" name="Picture 5" descr="Alcool7953_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92350"/>
            <a:ext cx="1295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4357" name="Rettangolo 1"/>
          <p:cNvSpPr>
            <a:spLocks noChangeArrowheads="1"/>
          </p:cNvSpPr>
          <p:nvPr/>
        </p:nvSpPr>
        <p:spPr bwMode="auto">
          <a:xfrm>
            <a:off x="533400" y="3681413"/>
            <a:ext cx="60388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it-IT" altLang="it-IT" sz="2400" b="1" i="1" u="sng">
                <a:solidFill>
                  <a:srgbClr val="002060"/>
                </a:solidFill>
                <a:latin typeface="Comic Sans MS" pitchFamily="66" charset="0"/>
              </a:rPr>
              <a:t>Indicatori organici</a:t>
            </a:r>
            <a:r>
              <a:rPr lang="it-IT" altLang="it-IT" sz="2400">
                <a:solidFill>
                  <a:srgbClr val="002060"/>
                </a:solidFill>
                <a:latin typeface="Comic Sans MS" pitchFamily="66" charset="0"/>
              </a:rPr>
              <a:t>: palpitazioni, disturbi muscolo-scheletrici, disturbi gastrointestinali, disturbi respiratori, abbondanti sudorazioni, frequente bisogno di urinare, inappetenza o iperfagia</a:t>
            </a:r>
            <a:r>
              <a:rPr lang="it-IT" altLang="it-IT" sz="2400">
                <a:solidFill>
                  <a:srgbClr val="497DB7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84358" name="Picture 5" descr="imagepal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835400"/>
            <a:ext cx="170497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1235075"/>
            <a:ext cx="8034337" cy="4860925"/>
          </a:xfrm>
        </p:spPr>
        <p:txBody>
          <a:bodyPr/>
          <a:lstStyle/>
          <a:p>
            <a:pPr marL="0" indent="0" eaLnBrk="1" hangingPunct="1">
              <a:buClr>
                <a:srgbClr val="FF6699"/>
              </a:buClr>
              <a:buFont typeface="Wingdings" panose="05000000000000000000" pitchFamily="2" charset="2"/>
              <a:buChar char="v"/>
              <a:defRPr/>
            </a:pPr>
            <a:endParaRPr lang="it-IT" sz="2585" b="1" dirty="0" smtClean="0">
              <a:solidFill>
                <a:schemeClr val="hlink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Clr>
                <a:srgbClr val="FF6699"/>
              </a:buClr>
              <a:buFont typeface="Wingdings" panose="05000000000000000000" pitchFamily="2" charset="2"/>
              <a:buChar char="v"/>
              <a:defRPr/>
            </a:pPr>
            <a:endParaRPr lang="it-IT" sz="2585" b="1" dirty="0">
              <a:solidFill>
                <a:schemeClr val="hlink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Clr>
                <a:srgbClr val="FF6699"/>
              </a:buClr>
              <a:buFont typeface="Wingdings" panose="05000000000000000000" pitchFamily="2" charset="2"/>
              <a:buChar char="v"/>
              <a:defRPr/>
            </a:pPr>
            <a:r>
              <a:rPr lang="it-IT" sz="2585" b="1" dirty="0" smtClean="0">
                <a:solidFill>
                  <a:schemeClr val="hlink"/>
                </a:solidFill>
                <a:latin typeface="Arial Black" panose="020B0A04020102020204" pitchFamily="34" charset="0"/>
              </a:rPr>
              <a:t>CONDIZIONI </a:t>
            </a:r>
            <a:r>
              <a:rPr lang="it-IT" sz="2585" b="1" dirty="0">
                <a:solidFill>
                  <a:schemeClr val="hlink"/>
                </a:solidFill>
                <a:latin typeface="Arial Black" panose="020B0A04020102020204" pitchFamily="34" charset="0"/>
              </a:rPr>
              <a:t>DI RISCHIO LEGATE AL</a:t>
            </a:r>
            <a:r>
              <a:rPr lang="it-IT" sz="2585" b="1" dirty="0">
                <a:solidFill>
                  <a:srgbClr val="355A83"/>
                </a:solidFill>
                <a:latin typeface="Arial Black" panose="020B0A04020102020204" pitchFamily="34" charset="0"/>
              </a:rPr>
              <a:t> </a:t>
            </a:r>
            <a:r>
              <a:rPr lang="it-IT" sz="3200" b="1" i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CONTESTO</a:t>
            </a:r>
          </a:p>
          <a:p>
            <a:pPr marL="0" indent="0" eaLnBrk="1" hangingPunct="1">
              <a:buClr>
                <a:srgbClr val="FF6699"/>
              </a:buClr>
              <a:buFont typeface="Wingdings 2" pitchFamily="18" charset="2"/>
              <a:buNone/>
              <a:defRPr/>
            </a:pPr>
            <a:endParaRPr lang="it-IT" sz="2585" b="1" dirty="0">
              <a:solidFill>
                <a:srgbClr val="355A83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Clr>
                <a:srgbClr val="FF6699"/>
              </a:buClr>
              <a:buFont typeface="Wingdings" panose="05000000000000000000" pitchFamily="2" charset="2"/>
              <a:buChar char="v"/>
              <a:defRPr/>
            </a:pPr>
            <a:r>
              <a:rPr lang="it-IT" sz="2585" b="1" dirty="0">
                <a:solidFill>
                  <a:schemeClr val="hlink"/>
                </a:solidFill>
                <a:latin typeface="Arial Black" panose="020B0A04020102020204" pitchFamily="34" charset="0"/>
              </a:rPr>
              <a:t>CONDIZIONI DI RISCHIO LEGATE AL</a:t>
            </a:r>
            <a:r>
              <a:rPr lang="it-IT" sz="2585" b="1" dirty="0">
                <a:solidFill>
                  <a:srgbClr val="355A83"/>
                </a:solidFill>
                <a:latin typeface="Arial Black" panose="020B0A04020102020204" pitchFamily="34" charset="0"/>
              </a:rPr>
              <a:t> </a:t>
            </a:r>
            <a:r>
              <a:rPr lang="it-IT" sz="3200" b="1" i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CONTENUTO</a:t>
            </a:r>
          </a:p>
          <a:p>
            <a:pPr marL="0" indent="0" algn="ctr" eaLnBrk="1" hangingPunct="1">
              <a:buClr>
                <a:srgbClr val="FF6699"/>
              </a:buClr>
              <a:buFont typeface="Wingdings 2" pitchFamily="18" charset="2"/>
              <a:buNone/>
              <a:defRPr/>
            </a:pPr>
            <a:r>
              <a:rPr lang="it-IT" sz="2585" i="1" dirty="0">
                <a:solidFill>
                  <a:schemeClr val="hlink"/>
                </a:solidFill>
                <a:latin typeface="Comic Sans MS" panose="030F0702030302020204" pitchFamily="66" charset="0"/>
              </a:rPr>
              <a:t>                        </a:t>
            </a:r>
          </a:p>
          <a:p>
            <a:pPr marL="0" indent="0" algn="ctr" eaLnBrk="1" hangingPunct="1">
              <a:buClr>
                <a:srgbClr val="FF6699"/>
              </a:buClr>
              <a:buFont typeface="Wingdings 2" pitchFamily="18" charset="2"/>
              <a:buNone/>
              <a:defRPr/>
            </a:pPr>
            <a:r>
              <a:rPr lang="it-IT" sz="2585" i="1" dirty="0">
                <a:solidFill>
                  <a:schemeClr val="hlink"/>
                </a:solidFill>
                <a:latin typeface="Comic Sans MS" panose="030F0702030302020204" pitchFamily="66" charset="0"/>
              </a:rPr>
              <a:t>                            </a:t>
            </a:r>
          </a:p>
        </p:txBody>
      </p:sp>
      <p:sp>
        <p:nvSpPr>
          <p:cNvPr id="13315" name="Text Box 3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162925" cy="534988"/>
          </a:xfrm>
          <a:solidFill>
            <a:srgbClr val="FFFF0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it-IT" sz="2800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Le Cause dello Stress Lavoro Correlato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457200"/>
            <a:ext cx="8183562" cy="6223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CONDIZIONI LEGATE AL CONTESTO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108950" cy="5638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it-IT" altLang="it-IT" smtClean="0">
              <a:solidFill>
                <a:srgbClr val="497DB7"/>
              </a:solidFill>
              <a:latin typeface="Comic Sans MS" pitchFamily="66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it-IT" altLang="it-IT" sz="2400" smtClean="0">
              <a:solidFill>
                <a:srgbClr val="497DB7"/>
              </a:solidFill>
              <a:latin typeface="Comic Sans MS" pitchFamily="66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it-IT" altLang="it-IT" sz="1600" b="1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it-IT" altLang="it-IT" sz="1600" b="1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it-IT" altLang="it-IT" sz="1600" b="1" smtClean="0">
                <a:solidFill>
                  <a:srgbClr val="C00000"/>
                </a:solidFill>
                <a:latin typeface="Comic Sans MS" pitchFamily="66" charset="0"/>
              </a:rPr>
              <a:t>1</a:t>
            </a:r>
            <a:r>
              <a:rPr lang="it-IT" altLang="it-IT" sz="1600" smtClean="0">
                <a:solidFill>
                  <a:srgbClr val="497DB7"/>
                </a:solidFill>
                <a:latin typeface="Comic Sans MS" pitchFamily="66" charset="0"/>
              </a:rPr>
              <a:t>)</a:t>
            </a:r>
            <a:r>
              <a:rPr lang="it-IT" altLang="it-IT" sz="1600" smtClean="0">
                <a:solidFill>
                  <a:srgbClr val="355A83"/>
                </a:solidFill>
                <a:latin typeface="Comic Sans MS" pitchFamily="66" charset="0"/>
              </a:rPr>
              <a:t> </a:t>
            </a:r>
            <a:r>
              <a:rPr lang="it-IT" altLang="it-IT" sz="1600" b="1" i="1" u="sng" smtClean="0">
                <a:solidFill>
                  <a:srgbClr val="002060"/>
                </a:solidFill>
                <a:latin typeface="Comic Sans MS" pitchFamily="66" charset="0"/>
              </a:rPr>
              <a:t>FUNZIONE E CULTURA ORGANIZZATIVA 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it-IT" altLang="it-IT" sz="1600" b="1" smtClean="0">
                <a:solidFill>
                  <a:srgbClr val="C00000"/>
                </a:solidFill>
                <a:latin typeface="Comic Sans MS" pitchFamily="66" charset="0"/>
              </a:rPr>
              <a:t>Scarsa comunicazione, livelli bassi di appoggio per la risoluzione dei problemi, mancanza di definizione degli obiettivi organizzativi. 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it-IT" altLang="it-IT" sz="1600" b="1" smtClean="0">
                <a:solidFill>
                  <a:srgbClr val="C00000"/>
                </a:solidFill>
                <a:latin typeface="Comic Sans MS" pitchFamily="66" charset="0"/>
              </a:rPr>
              <a:t>2) </a:t>
            </a:r>
            <a:r>
              <a:rPr lang="it-IT" altLang="it-IT" sz="1600" b="1" i="1" u="sng" smtClean="0">
                <a:solidFill>
                  <a:srgbClr val="002060"/>
                </a:solidFill>
                <a:latin typeface="Comic Sans MS" pitchFamily="66" charset="0"/>
              </a:rPr>
              <a:t>RUOLO NELL’ AMBITO DELL’ORGANIZZAZIONE </a:t>
            </a:r>
            <a:r>
              <a:rPr lang="it-IT" altLang="it-IT" sz="1600" b="1" smtClean="0">
                <a:solidFill>
                  <a:srgbClr val="C00000"/>
                </a:solidFill>
                <a:latin typeface="Comic Sans MS" pitchFamily="66" charset="0"/>
              </a:rPr>
              <a:t>Ambiguità di ruolo, conflitto di ruolo, responsabilità di altre persone.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it-IT" altLang="it-IT" sz="1600" b="1" smtClean="0">
                <a:solidFill>
                  <a:srgbClr val="C00000"/>
                </a:solidFill>
                <a:latin typeface="Comic Sans MS" pitchFamily="66" charset="0"/>
              </a:rPr>
              <a:t>3) </a:t>
            </a:r>
            <a:r>
              <a:rPr lang="it-IT" altLang="it-IT" sz="1600" b="1" i="1" u="sng" smtClean="0">
                <a:solidFill>
                  <a:srgbClr val="002060"/>
                </a:solidFill>
                <a:latin typeface="Comic Sans MS" pitchFamily="66" charset="0"/>
              </a:rPr>
              <a:t>EVOLUZIONE DELLA CARRIERA</a:t>
            </a:r>
            <a:r>
              <a:rPr lang="it-IT" altLang="it-IT" sz="1600" b="1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altLang="it-IT" sz="1600" b="1" smtClean="0">
                <a:solidFill>
                  <a:srgbClr val="C00000"/>
                </a:solidFill>
                <a:latin typeface="Comic Sans MS" pitchFamily="66" charset="0"/>
              </a:rPr>
              <a:t>Incertezza o fase di stasi per la carriera, sovra-promozioni, retrocessioni, insicurezza lavorativa.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it-IT" altLang="it-IT" sz="1600" b="1" smtClean="0">
                <a:solidFill>
                  <a:srgbClr val="C00000"/>
                </a:solidFill>
                <a:latin typeface="Comic Sans MS" pitchFamily="66" charset="0"/>
              </a:rPr>
              <a:t>4) </a:t>
            </a:r>
            <a:r>
              <a:rPr lang="it-IT" altLang="it-IT" sz="1600" b="1" i="1" u="sng" smtClean="0">
                <a:solidFill>
                  <a:srgbClr val="002060"/>
                </a:solidFill>
                <a:latin typeface="Comic Sans MS" pitchFamily="66" charset="0"/>
              </a:rPr>
              <a:t>AUTONOMIA DECISIONALE / CONTROLLO 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it-IT" altLang="it-IT" sz="1600" b="1" smtClean="0">
                <a:solidFill>
                  <a:srgbClr val="C00000"/>
                </a:solidFill>
                <a:latin typeface="Comic Sans MS" pitchFamily="66" charset="0"/>
              </a:rPr>
              <a:t>Bassa partecipazione al processo decisionale, carenza di controllo sul lavoro.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it-IT" altLang="it-IT" sz="1600" b="1" smtClean="0">
                <a:solidFill>
                  <a:srgbClr val="C00000"/>
                </a:solidFill>
                <a:latin typeface="Comic Sans MS" pitchFamily="66" charset="0"/>
              </a:rPr>
              <a:t>5) </a:t>
            </a:r>
            <a:r>
              <a:rPr lang="it-IT" altLang="it-IT" sz="1600" b="1" i="1" u="sng" smtClean="0">
                <a:solidFill>
                  <a:srgbClr val="002060"/>
                </a:solidFill>
                <a:latin typeface="Comic Sans MS" pitchFamily="66" charset="0"/>
              </a:rPr>
              <a:t>RAPPORTI INTERPERSONALI SUL LAVORO 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it-IT" altLang="it-IT" sz="1600" b="1" smtClean="0">
                <a:solidFill>
                  <a:srgbClr val="C00000"/>
                </a:solidFill>
                <a:latin typeface="Comic Sans MS" pitchFamily="66" charset="0"/>
              </a:rPr>
              <a:t>Isolamento fisico o sociale, rapporti limitati con superiori, conflitto interpersonale, mancanza di supporto sociale.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it-IT" altLang="it-IT" sz="1600" b="1" smtClean="0">
                <a:solidFill>
                  <a:srgbClr val="C00000"/>
                </a:solidFill>
                <a:latin typeface="Comic Sans MS" pitchFamily="66" charset="0"/>
              </a:rPr>
              <a:t>6) </a:t>
            </a:r>
            <a:r>
              <a:rPr lang="it-IT" altLang="it-IT" sz="1600" b="1" i="1" u="sng" smtClean="0">
                <a:solidFill>
                  <a:srgbClr val="002060"/>
                </a:solidFill>
                <a:latin typeface="Comic Sans MS" pitchFamily="66" charset="0"/>
              </a:rPr>
              <a:t>INTERFACCIA CASA – LAVORO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it-IT" altLang="it-IT" sz="1600" b="1" i="1" smtClean="0">
                <a:solidFill>
                  <a:srgbClr val="C00000"/>
                </a:solidFill>
                <a:latin typeface="Comic Sans MS" pitchFamily="66" charset="0"/>
              </a:rPr>
              <a:t>Richieste </a:t>
            </a:r>
            <a:r>
              <a:rPr lang="it-IT" altLang="it-IT" sz="1600" b="1" smtClean="0">
                <a:solidFill>
                  <a:srgbClr val="C00000"/>
                </a:solidFill>
                <a:latin typeface="Comic Sans MS" pitchFamily="66" charset="0"/>
              </a:rPr>
              <a:t>contrastanti tra casa e lavoro, scarso appoggio in ambito domestico, problemi di conciliazione famiglia-lavoro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it-IT" altLang="it-IT" sz="1600" b="1" i="1" u="sng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Segnaposto piè di pagina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smtClean="0">
                <a:solidFill>
                  <a:srgbClr val="FFFFFF"/>
                </a:solidFill>
              </a:rPr>
              <a:t>Prof. Giuseppe Renato Croce</a:t>
            </a:r>
          </a:p>
        </p:txBody>
      </p:sp>
      <p:sp>
        <p:nvSpPr>
          <p:cNvPr id="430083" name="Segnaposto numero diapositiva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73349108-E0D3-423D-B30A-204AE8BFD14F}" type="slidenum">
              <a:rPr lang="it-IT" altLang="it-IT" sz="14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it-IT" altLang="it-IT" sz="1400" smtClean="0">
              <a:solidFill>
                <a:srgbClr val="FFFFFF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476250"/>
            <a:ext cx="9144000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1420"/>
              </a:spcBef>
              <a:spcAft>
                <a:spcPts val="0"/>
              </a:spcAft>
              <a:defRPr/>
            </a:pPr>
            <a:r>
              <a:rPr lang="it-IT" sz="2400" kern="0" dirty="0">
                <a:solidFill>
                  <a:srgbClr val="FFFF00"/>
                </a:solidFill>
                <a:latin typeface="Arial Black" pitchFamily="34" charset="0"/>
                <a:ea typeface="Times New Roman"/>
                <a:cs typeface="Garamond"/>
              </a:rPr>
              <a:t>il sistema di responsabilità  quale introdotto dal T.U. 81/2008 </a:t>
            </a:r>
            <a:r>
              <a:rPr lang="it-IT" sz="2400" kern="0" dirty="0" err="1">
                <a:solidFill>
                  <a:srgbClr val="FFFF00"/>
                </a:solidFill>
                <a:latin typeface="Arial Black" pitchFamily="34" charset="0"/>
                <a:ea typeface="Times New Roman"/>
                <a:cs typeface="Garamond"/>
              </a:rPr>
              <a:t>s.m.i.</a:t>
            </a:r>
            <a:r>
              <a:rPr lang="it-IT" sz="2400" kern="0" dirty="0">
                <a:solidFill>
                  <a:srgbClr val="FFFF00"/>
                </a:solidFill>
                <a:latin typeface="Arial Black" pitchFamily="34" charset="0"/>
                <a:ea typeface="Times New Roman"/>
                <a:cs typeface="Garamond"/>
              </a:rPr>
              <a:t> impone </a:t>
            </a:r>
            <a:r>
              <a:rPr lang="it-IT" sz="2400" b="1" kern="0" dirty="0">
                <a:solidFill>
                  <a:srgbClr val="FFFF00"/>
                </a:solidFill>
                <a:latin typeface="Arial Black" pitchFamily="34" charset="0"/>
                <a:ea typeface="Times New Roman"/>
                <a:cs typeface="Garamond"/>
              </a:rPr>
              <a:t>a</a:t>
            </a:r>
            <a:r>
              <a:rPr lang="it-IT" sz="2400" kern="0" dirty="0">
                <a:solidFill>
                  <a:srgbClr val="FFFF00"/>
                </a:solidFill>
                <a:latin typeface="Arial Black" pitchFamily="34" charset="0"/>
                <a:ea typeface="Times New Roman"/>
                <a:cs typeface="Garamond"/>
              </a:rPr>
              <a:t>ll’imprenditore di affrontare    ( e eventualmente al Giudice poi )le problematiche che riguardano:</a:t>
            </a:r>
          </a:p>
          <a:p>
            <a:pPr marL="457200" indent="-457200" algn="just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it-IT" sz="2400" kern="0" dirty="0">
              <a:solidFill>
                <a:srgbClr val="FFFFFF"/>
              </a:solidFill>
              <a:latin typeface="Arial Black" pitchFamily="34" charset="0"/>
              <a:ea typeface="Times New Roman"/>
              <a:cs typeface="Garamond"/>
            </a:endParaRPr>
          </a:p>
          <a:p>
            <a:pPr marL="457200" indent="-457200" algn="just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400" kern="0" dirty="0">
                <a:solidFill>
                  <a:srgbClr val="FFFFFF"/>
                </a:solidFill>
                <a:latin typeface="Arial Black" pitchFamily="34" charset="0"/>
                <a:ea typeface="Times New Roman"/>
                <a:cs typeface="Garamond"/>
              </a:rPr>
              <a:t>il c.d. «</a:t>
            </a:r>
            <a:r>
              <a:rPr lang="it-IT" sz="2400" i="1" u="sng" kern="0" dirty="0">
                <a:solidFill>
                  <a:srgbClr val="FFFFFF"/>
                </a:solidFill>
                <a:latin typeface="Arial Black" pitchFamily="34" charset="0"/>
                <a:ea typeface="Times New Roman"/>
                <a:cs typeface="Garamond"/>
              </a:rPr>
              <a:t>rischio tollerabile o accettabile</a:t>
            </a:r>
            <a:r>
              <a:rPr lang="it-IT" sz="2400" kern="0" dirty="0">
                <a:solidFill>
                  <a:srgbClr val="FFFFFF"/>
                </a:solidFill>
                <a:latin typeface="Arial Black" pitchFamily="34" charset="0"/>
                <a:ea typeface="Times New Roman"/>
                <a:cs typeface="Garamond"/>
              </a:rPr>
              <a:t>»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kern="0" dirty="0">
                <a:solidFill>
                  <a:srgbClr val="FFFF00"/>
                </a:solidFill>
                <a:latin typeface="Arial Black" pitchFamily="34" charset="0"/>
                <a:ea typeface="Times New Roman"/>
                <a:cs typeface="Garamond"/>
              </a:rPr>
              <a:t>  (come è stato affrontato e come si è risolto o  tentato di risolvere ?);</a:t>
            </a:r>
          </a:p>
          <a:p>
            <a:pPr algn="just"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2400" b="1" kern="0" dirty="0">
              <a:solidFill>
                <a:srgbClr val="FFFFFF"/>
              </a:solidFill>
              <a:latin typeface="Arial Black" pitchFamily="34" charset="0"/>
              <a:ea typeface="Times New Roman"/>
              <a:cs typeface="Garamond"/>
            </a:endParaRPr>
          </a:p>
          <a:p>
            <a:pPr algn="just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 dirty="0">
                <a:solidFill>
                  <a:srgbClr val="FFFFFF"/>
                </a:solidFill>
                <a:latin typeface="Arial Black" pitchFamily="34" charset="0"/>
                <a:ea typeface="Times New Roman"/>
                <a:cs typeface="Garamond"/>
              </a:rPr>
              <a:t>2. </a:t>
            </a:r>
            <a:r>
              <a:rPr lang="it-IT" sz="2400" b="1" i="1" u="sng" kern="0" dirty="0">
                <a:solidFill>
                  <a:srgbClr val="FFFFFF"/>
                </a:solidFill>
                <a:latin typeface="Arial Black" pitchFamily="34" charset="0"/>
                <a:ea typeface="Times New Roman"/>
                <a:cs typeface="Garamond"/>
              </a:rPr>
              <a:t>l'idoneità del sistema organizzativo </a:t>
            </a:r>
          </a:p>
          <a:p>
            <a:pPr algn="just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kern="0" dirty="0">
                <a:solidFill>
                  <a:srgbClr val="FFFF00"/>
                </a:solidFill>
                <a:latin typeface="Arial Black" pitchFamily="34" charset="0"/>
                <a:ea typeface="Times New Roman"/>
                <a:cs typeface="Garamond"/>
              </a:rPr>
              <a:t>da porre in essere per assicurare una efficace attività di prevenzione proattiva ( in riferimento al rischio residuo quale è il </a:t>
            </a:r>
            <a:r>
              <a:rPr lang="it-IT" sz="2400" kern="0" dirty="0" err="1">
                <a:solidFill>
                  <a:srgbClr val="FFFF00"/>
                </a:solidFill>
                <a:latin typeface="Arial Black" pitchFamily="34" charset="0"/>
                <a:ea typeface="Times New Roman"/>
                <a:cs typeface="Garamond"/>
              </a:rPr>
              <a:t>tioi</a:t>
            </a:r>
            <a:r>
              <a:rPr lang="it-IT" sz="2400" kern="0" dirty="0">
                <a:solidFill>
                  <a:srgbClr val="FFFF00"/>
                </a:solidFill>
                <a:latin typeface="Arial Black" pitchFamily="34" charset="0"/>
                <a:ea typeface="Times New Roman"/>
                <a:cs typeface="Garamond"/>
              </a:rPr>
              <a:t> di organizzazione scelto?).</a:t>
            </a:r>
          </a:p>
        </p:txBody>
      </p:sp>
    </p:spTree>
  </p:cSld>
  <p:clrMapOvr>
    <a:masterClrMapping/>
  </p:clrMapOvr>
  <p:transition>
    <p:wheel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62925" cy="479425"/>
          </a:xfrm>
          <a:solidFill>
            <a:srgbClr val="99CCFF"/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it-IT" sz="28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CONDIZIONI LEGATE AL CONTENUTO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812800"/>
            <a:ext cx="8305800" cy="55403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endParaRPr lang="it-IT" sz="2031" dirty="0" smtClean="0">
              <a:solidFill>
                <a:srgbClr val="497DB7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endParaRPr lang="it-IT" sz="2000" smtClean="0">
              <a:solidFill>
                <a:srgbClr val="497DB7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it-IT" sz="2000" smtClean="0">
                <a:solidFill>
                  <a:srgbClr val="497DB7"/>
                </a:solidFill>
                <a:latin typeface="Comic Sans MS" panose="030F0702030302020204" pitchFamily="66" charset="0"/>
              </a:rPr>
              <a:t>1</a:t>
            </a:r>
            <a:r>
              <a:rPr lang="it-IT" sz="2000" dirty="0" smtClean="0">
                <a:solidFill>
                  <a:srgbClr val="497DB7"/>
                </a:solidFill>
                <a:latin typeface="Comic Sans MS" panose="030F0702030302020204" pitchFamily="66" charset="0"/>
              </a:rPr>
              <a:t>) </a:t>
            </a:r>
            <a:r>
              <a:rPr lang="it-IT" sz="2000" b="1" i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AMBIENTE DI LAVORO E ATTREZZATURE DI LAVORO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it-IT" sz="2000" b="1" dirty="0" smtClean="0">
                <a:solidFill>
                  <a:srgbClr val="497DB7"/>
                </a:solidFill>
                <a:latin typeface="Arial Black" panose="020B0A04020102020204" pitchFamily="34" charset="0"/>
              </a:rPr>
              <a:t>Problemi inerenti l’affidabilità, la disponibilità, l’idoneità, la manutenzione o la riparazione di strutture ed attrezzature di lavoro.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it-IT" sz="2000" b="1" dirty="0" smtClean="0">
                <a:solidFill>
                  <a:srgbClr val="497DB7"/>
                </a:solidFill>
                <a:latin typeface="Arial Black" panose="020B0A04020102020204" pitchFamily="34" charset="0"/>
              </a:rPr>
              <a:t>2) </a:t>
            </a:r>
            <a:r>
              <a:rPr lang="it-IT" sz="2000" b="1" i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PIANIFICAZIONE DEI COMPITI</a:t>
            </a:r>
            <a:r>
              <a:rPr lang="it-IT" sz="2000" b="1" dirty="0" smtClean="0">
                <a:solidFill>
                  <a:srgbClr val="497DB7"/>
                </a:solidFill>
                <a:latin typeface="Arial Black" panose="020B0A04020102020204" pitchFamily="34" charset="0"/>
              </a:rPr>
              <a:t> Carenza di varietà, ripetitività, lavoro frammentato o inutile, scarsa possibilità di apprendere.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it-IT" sz="2000" b="1" dirty="0" smtClean="0">
                <a:solidFill>
                  <a:srgbClr val="497DB7"/>
                </a:solidFill>
                <a:latin typeface="Arial Black" panose="020B0A04020102020204" pitchFamily="34" charset="0"/>
              </a:rPr>
              <a:t>3) </a:t>
            </a:r>
            <a:r>
              <a:rPr lang="it-IT" sz="2000" b="1" i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CARICO/RITMI DI LAVORO/ORARIO DI LAVORO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it-IT" sz="2000" b="1" dirty="0" smtClean="0">
                <a:solidFill>
                  <a:srgbClr val="497DB7"/>
                </a:solidFill>
                <a:latin typeface="Arial Black" panose="020B0A04020102020204" pitchFamily="34" charset="0"/>
              </a:rPr>
              <a:t>Sovraccarico o </a:t>
            </a:r>
            <a:r>
              <a:rPr lang="it-IT" sz="2000" b="1" dirty="0" err="1" smtClean="0">
                <a:solidFill>
                  <a:srgbClr val="497DB7"/>
                </a:solidFill>
                <a:latin typeface="Arial Black" panose="020B0A04020102020204" pitchFamily="34" charset="0"/>
              </a:rPr>
              <a:t>sottocarico</a:t>
            </a:r>
            <a:r>
              <a:rPr lang="it-IT" sz="2000" b="1" dirty="0" smtClean="0">
                <a:solidFill>
                  <a:srgbClr val="497DB7"/>
                </a:solidFill>
                <a:latin typeface="Arial Black" panose="020B0A04020102020204" pitchFamily="34" charset="0"/>
              </a:rPr>
              <a:t>, rapidità e urgenza 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it-IT" sz="2000" b="1" dirty="0" smtClean="0">
                <a:solidFill>
                  <a:srgbClr val="497DB7"/>
                </a:solidFill>
                <a:latin typeface="Arial Black" panose="020B0A04020102020204" pitchFamily="34" charset="0"/>
              </a:rPr>
              <a:t>con cui il lavoro deve essere terminato, 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it-IT" sz="2000" b="1" dirty="0" smtClean="0">
                <a:solidFill>
                  <a:srgbClr val="497DB7"/>
                </a:solidFill>
                <a:latin typeface="Arial Black" panose="020B0A04020102020204" pitchFamily="34" charset="0"/>
              </a:rPr>
              <a:t>superamento dell’orario ordinario, lavoro prolungato.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it-IT" sz="2000" b="1" dirty="0" smtClean="0">
                <a:solidFill>
                  <a:srgbClr val="497DB7"/>
                </a:solidFill>
                <a:latin typeface="Arial Black" panose="020B0A04020102020204" pitchFamily="34" charset="0"/>
              </a:rPr>
              <a:t>4) </a:t>
            </a:r>
            <a:r>
              <a:rPr lang="it-IT" sz="2000" b="1" i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PROGRAMMAZIONE DEL LAVORO</a:t>
            </a:r>
            <a:r>
              <a:rPr lang="it-IT" sz="2000" b="1" i="1" u="sng" dirty="0" smtClean="0">
                <a:solidFill>
                  <a:srgbClr val="497DB7"/>
                </a:solidFill>
                <a:latin typeface="Arial Black" panose="020B0A04020102020204" pitchFamily="34" charset="0"/>
              </a:rPr>
              <a:t> </a:t>
            </a:r>
            <a:r>
              <a:rPr lang="it-IT" sz="2000" b="1" dirty="0" smtClean="0">
                <a:solidFill>
                  <a:srgbClr val="497DB7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it-IT" sz="2000" b="1" dirty="0" smtClean="0">
                <a:solidFill>
                  <a:srgbClr val="497DB7"/>
                </a:solidFill>
                <a:latin typeface="Arial Black" panose="020B0A04020102020204" pitchFamily="34" charset="0"/>
              </a:rPr>
              <a:t>Lavoro a turni, programmazione rigida del lavoro, orari imprevedibili, lunghi o che alterano i ritmi sociali</a:t>
            </a:r>
            <a:endParaRPr lang="it-IT" sz="2000" b="1" dirty="0">
              <a:solidFill>
                <a:srgbClr val="497DB7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endParaRPr lang="it-IT" sz="2031" b="1" dirty="0" smtClean="0">
              <a:solidFill>
                <a:srgbClr val="497DB7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endParaRPr lang="it-IT" sz="2031" b="1" dirty="0">
              <a:solidFill>
                <a:srgbClr val="497DB7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endParaRPr lang="it-IT" sz="2031" b="1" dirty="0" smtClean="0">
              <a:solidFill>
                <a:srgbClr val="497DB7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endParaRPr lang="it-IT" sz="2031" dirty="0">
              <a:solidFill>
                <a:srgbClr val="497DB7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it-IT" sz="1600" dirty="0" smtClean="0">
                <a:solidFill>
                  <a:srgbClr val="497DB7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41400" y="2024063"/>
            <a:ext cx="2327275" cy="5969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it-IT" sz="554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it-IT" sz="1846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it-IT" sz="2954">
                <a:solidFill>
                  <a:srgbClr val="4A6BB6"/>
                </a:solidFill>
                <a:latin typeface="Comic Sans MS" panose="030F0702030302020204" pitchFamily="66" charset="0"/>
              </a:rPr>
              <a:t>Burnout</a:t>
            </a:r>
            <a:r>
              <a:rPr lang="it-IT" sz="2954">
                <a:solidFill>
                  <a:srgbClr val="4A6BB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it-IT" sz="2954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585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it-IT" sz="554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it-IT" sz="554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it-IT" sz="554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it-IT" sz="554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it-IT" sz="554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88451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639888" y="2555875"/>
          <a:ext cx="2409825" cy="2208213"/>
        </p:xfrm>
        <a:graphic>
          <a:graphicData uri="http://schemas.openxmlformats.org/presentationml/2006/ole">
            <p:oleObj spid="_x0000_s488451" name="CorelDRAW" r:id="rId3" imgW="1481138" imgH="1502569" progId="CorelDRAW.Graphic.10">
              <p:embed/>
            </p:oleObj>
          </a:graphicData>
        </a:graphic>
      </p:graphicFrame>
      <p:pic>
        <p:nvPicPr>
          <p:cNvPr id="488452" name="Picture 4" descr="mobb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7163" y="3694113"/>
            <a:ext cx="37115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038725" y="2962275"/>
            <a:ext cx="17272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it-IT" sz="2954" b="1" smtClean="0">
                <a:solidFill>
                  <a:srgbClr val="4A6BB6"/>
                </a:solidFill>
                <a:latin typeface="Comic Sans MS" panose="030F0702030302020204" pitchFamily="66" charset="0"/>
              </a:rPr>
              <a:t>Mobbing</a:t>
            </a:r>
          </a:p>
        </p:txBody>
      </p:sp>
      <p:sp>
        <p:nvSpPr>
          <p:cNvPr id="973830" name="Oval 6"/>
          <p:cNvSpPr>
            <a:spLocks noChangeArrowheads="1"/>
          </p:cNvSpPr>
          <p:nvPr/>
        </p:nvSpPr>
        <p:spPr bwMode="auto">
          <a:xfrm>
            <a:off x="1692275" y="438150"/>
            <a:ext cx="5975350" cy="1063625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2954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IL DISAGIO DA LAVORO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688" y="368300"/>
            <a:ext cx="7577137" cy="534988"/>
          </a:xfrm>
          <a:solidFill>
            <a:srgbClr val="99CCFF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smtClean="0">
                <a:solidFill>
                  <a:srgbClr val="FF0066"/>
                </a:solidFill>
                <a:latin typeface="Comic Sans MS" panose="030F0702030302020204" pitchFamily="66" charset="0"/>
              </a:rPr>
              <a:t>BURNOUT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447800"/>
            <a:ext cx="6819900" cy="4010025"/>
          </a:xfrm>
        </p:spPr>
        <p:txBody>
          <a:bodyPr/>
          <a:lstStyle/>
          <a:p>
            <a:pPr marL="0" indent="0" eaLnBrk="1" hangingPunct="1">
              <a:buClr>
                <a:srgbClr val="FF6699"/>
              </a:buClr>
              <a:buFont typeface="Wingdings 2" pitchFamily="18" charset="2"/>
              <a:buNone/>
              <a:defRPr/>
            </a:pPr>
            <a:r>
              <a:rPr lang="it-IT" sz="2585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Il </a:t>
            </a:r>
            <a:r>
              <a:rPr lang="it-IT" sz="2585" b="1" dirty="0" err="1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burnout</a:t>
            </a:r>
            <a:r>
              <a:rPr lang="it-IT" sz="2585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è una risposta estrema ad un ambiente lavorativo molto esigente, soprattutto in termini emotivi, per cui l’individuo subisce un esaurimento e sperimenta un’incapacità a continuare a lavorare.</a:t>
            </a:r>
          </a:p>
          <a:p>
            <a:pPr marL="0" indent="0" eaLnBrk="1" hangingPunct="1">
              <a:buClr>
                <a:srgbClr val="FF6699"/>
              </a:buClr>
              <a:buFont typeface="Wingdings 2" pitchFamily="18" charset="2"/>
              <a:buNone/>
              <a:defRPr/>
            </a:pPr>
            <a:r>
              <a:rPr lang="it-IT" sz="2585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Possiamo definire il </a:t>
            </a:r>
            <a:r>
              <a:rPr lang="it-IT" sz="2585" b="1" dirty="0" err="1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burnout</a:t>
            </a:r>
            <a:r>
              <a:rPr lang="it-IT" sz="2585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come una reazione di esaurimento emotivo a carichi di lavoro </a:t>
            </a:r>
            <a:r>
              <a:rPr lang="it-IT" sz="2585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eccessivi</a:t>
            </a:r>
            <a:endParaRPr lang="it-IT" sz="2585" b="1" i="1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 eaLnBrk="1" hangingPunct="1">
              <a:buClr>
                <a:srgbClr val="FF6699"/>
              </a:buClr>
              <a:buFont typeface="Wingdings" panose="05000000000000000000" pitchFamily="2" charset="2"/>
              <a:buChar char="v"/>
              <a:defRPr/>
            </a:pPr>
            <a:endParaRPr lang="it-IT" sz="2585" dirty="0">
              <a:solidFill>
                <a:srgbClr val="497DB7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6911975" cy="534988"/>
          </a:xfrm>
          <a:solidFill>
            <a:srgbClr val="99CCFF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smtClean="0">
                <a:solidFill>
                  <a:srgbClr val="FF0066"/>
                </a:solidFill>
                <a:latin typeface="Comic Sans MS" panose="030F0702030302020204" pitchFamily="66" charset="0"/>
              </a:rPr>
              <a:t> CAUSE DEL BURNOUT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696200" cy="3789363"/>
          </a:xfrm>
        </p:spPr>
        <p:txBody>
          <a:bodyPr/>
          <a:lstStyle/>
          <a:p>
            <a:pPr marL="0" indent="0" eaLnBrk="1" hangingPunct="1">
              <a:buClr>
                <a:srgbClr val="FF6699"/>
              </a:buClr>
              <a:buFont typeface="Wingdings" panose="05000000000000000000" pitchFamily="2" charset="2"/>
              <a:buChar char="Ø"/>
              <a:defRPr/>
            </a:pPr>
            <a:r>
              <a:rPr lang="it-IT" sz="2585" dirty="0">
                <a:solidFill>
                  <a:schemeClr val="tx2"/>
                </a:solidFill>
              </a:rPr>
              <a:t> </a:t>
            </a:r>
            <a:r>
              <a:rPr lang="it-IT" sz="2585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Sovraccarico</a:t>
            </a:r>
            <a:r>
              <a:rPr lang="it-IT" sz="2585" b="1" dirty="0">
                <a:solidFill>
                  <a:srgbClr val="002060"/>
                </a:solidFill>
              </a:rPr>
              <a:t> </a:t>
            </a:r>
            <a:r>
              <a:rPr lang="it-IT" sz="2585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 lavoro</a:t>
            </a:r>
          </a:p>
          <a:p>
            <a:pPr marL="0" indent="0" eaLnBrk="1" hangingPunct="1">
              <a:buClr>
                <a:srgbClr val="FF6699"/>
              </a:buClr>
              <a:buFont typeface="Wingdings" panose="05000000000000000000" pitchFamily="2" charset="2"/>
              <a:buChar char="Ø"/>
              <a:defRPr/>
            </a:pPr>
            <a:r>
              <a:rPr lang="it-IT" sz="2585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Difficile comunicazione</a:t>
            </a:r>
          </a:p>
          <a:p>
            <a:pPr marL="0" indent="0" eaLnBrk="1" hangingPunct="1">
              <a:buClr>
                <a:srgbClr val="FF6699"/>
              </a:buClr>
              <a:buFont typeface="Wingdings" panose="05000000000000000000" pitchFamily="2" charset="2"/>
              <a:buChar char="Ø"/>
              <a:defRPr/>
            </a:pPr>
            <a:r>
              <a:rPr lang="it-IT" sz="2585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Gratificazione insufficiente</a:t>
            </a:r>
          </a:p>
          <a:p>
            <a:pPr marL="0" indent="0" eaLnBrk="1" hangingPunct="1">
              <a:buClr>
                <a:srgbClr val="FF6699"/>
              </a:buClr>
              <a:buFont typeface="Wingdings" panose="05000000000000000000" pitchFamily="2" charset="2"/>
              <a:buChar char="Ø"/>
              <a:defRPr/>
            </a:pPr>
            <a:r>
              <a:rPr lang="it-IT" sz="2585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Mancanza di supporto sociale</a:t>
            </a:r>
          </a:p>
          <a:p>
            <a:pPr marL="0" indent="0" eaLnBrk="1" hangingPunct="1">
              <a:buClr>
                <a:srgbClr val="FF6699"/>
              </a:buClr>
              <a:buFont typeface="Wingdings" panose="05000000000000000000" pitchFamily="2" charset="2"/>
              <a:buChar char="Ø"/>
              <a:defRPr/>
            </a:pPr>
            <a:r>
              <a:rPr lang="it-IT" sz="2585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Problemi emotivi non risolti </a:t>
            </a:r>
          </a:p>
          <a:p>
            <a:pPr marL="0" indent="0" eaLnBrk="1" hangingPunct="1">
              <a:buClr>
                <a:srgbClr val="FF6699"/>
              </a:buClr>
              <a:buFont typeface="Wingdings" panose="05000000000000000000" pitchFamily="2" charset="2"/>
              <a:buChar char="Ø"/>
              <a:defRPr/>
            </a:pPr>
            <a:r>
              <a:rPr lang="it-IT" sz="2585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Eccessiva idealizzazione della   professione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it-IT" sz="2585" b="1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688" y="371475"/>
            <a:ext cx="7643812" cy="533400"/>
          </a:xfrm>
          <a:solidFill>
            <a:srgbClr val="99CCFF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smtClean="0">
                <a:solidFill>
                  <a:srgbClr val="FF0066"/>
                </a:solidFill>
                <a:latin typeface="Comic Sans MS" panose="030F0702030302020204" pitchFamily="66" charset="0"/>
              </a:rPr>
              <a:t>SINTOMI DEL BURNOUT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6538" y="1833563"/>
            <a:ext cx="5983287" cy="3716337"/>
          </a:xfrm>
        </p:spPr>
        <p:txBody>
          <a:bodyPr/>
          <a:lstStyle/>
          <a:p>
            <a:pPr marL="0" indent="0" eaLnBrk="1" hangingPunct="1">
              <a:buClr>
                <a:srgbClr val="FF6699"/>
              </a:buClr>
              <a:buFont typeface="Wingdings 2" pitchFamily="18" charset="2"/>
              <a:buNone/>
              <a:defRPr/>
            </a:pPr>
            <a:r>
              <a:rPr lang="it-IT" sz="2585" b="1" dirty="0">
                <a:solidFill>
                  <a:srgbClr val="497DB7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Sintomo di sfondo è l’alterazione dell’umore: </a:t>
            </a:r>
            <a:r>
              <a:rPr lang="it-IT" sz="2585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l’esaurimento emotivo, che include sentimenti di depressione, incapacità, disperazione e sensazione di sentirsi in trappola</a:t>
            </a:r>
            <a:r>
              <a:rPr lang="it-IT" sz="2585" b="1" dirty="0">
                <a:solidFill>
                  <a:srgbClr val="497DB7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fattori che nei casi estremi possono dar luogo a pensieri di suicidio o a malattia mentale</a:t>
            </a:r>
            <a:r>
              <a:rPr lang="it-IT" sz="2585" b="1" dirty="0">
                <a:solidFill>
                  <a:srgbClr val="355A8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buClr>
                <a:srgbClr val="FF6699"/>
              </a:buClr>
              <a:buFont typeface="Wingdings" panose="05000000000000000000" pitchFamily="2" charset="2"/>
              <a:buChar char="Ø"/>
              <a:defRPr/>
            </a:pPr>
            <a:endParaRPr lang="it-IT" sz="2585" b="1" dirty="0">
              <a:solidFill>
                <a:srgbClr val="355A83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491524" name="Picture 4" descr="j04338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988" y="1036638"/>
            <a:ext cx="1687512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4425" y="371475"/>
            <a:ext cx="7777163" cy="533400"/>
          </a:xfrm>
          <a:solidFill>
            <a:srgbClr val="99CCFF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smtClean="0">
                <a:solidFill>
                  <a:srgbClr val="FF0066"/>
                </a:solidFill>
                <a:latin typeface="Comic Sans MS" panose="030F0702030302020204" pitchFamily="66" charset="0"/>
              </a:rPr>
              <a:t>CONSEGUENZE DEL BURNOUT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924800" cy="4425950"/>
          </a:xfrm>
        </p:spPr>
        <p:txBody>
          <a:bodyPr/>
          <a:lstStyle/>
          <a:p>
            <a:pPr marL="0" indent="0" eaLnBrk="1" hangingPunct="1">
              <a:buClr>
                <a:srgbClr val="FF6699"/>
              </a:buClr>
              <a:buFont typeface="Wingdings" panose="05000000000000000000" pitchFamily="2" charset="2"/>
              <a:buChar char="Ø"/>
              <a:defRPr/>
            </a:pPr>
            <a:r>
              <a:rPr lang="it-IT" sz="2585" dirty="0">
                <a:solidFill>
                  <a:srgbClr val="355A8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sz="2585" b="1" dirty="0">
                <a:solidFill>
                  <a:srgbClr val="497DB7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Deterioramento dell’impegno nei confronti del lavoro</a:t>
            </a:r>
          </a:p>
          <a:p>
            <a:pPr marL="0" indent="0" eaLnBrk="1" hangingPunct="1">
              <a:buClr>
                <a:srgbClr val="FF6699"/>
              </a:buClr>
              <a:buFont typeface="Wingdings" panose="05000000000000000000" pitchFamily="2" charset="2"/>
              <a:buChar char="Ø"/>
              <a:defRPr/>
            </a:pPr>
            <a:r>
              <a:rPr lang="it-IT" sz="2585" b="1" dirty="0">
                <a:solidFill>
                  <a:srgbClr val="497DB7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Deterioramento delle emozioni associate originariamente  al lavoro</a:t>
            </a:r>
          </a:p>
          <a:p>
            <a:pPr marL="0" indent="0" eaLnBrk="1" hangingPunct="1">
              <a:buClr>
                <a:srgbClr val="FF6699"/>
              </a:buClr>
              <a:buFont typeface="Wingdings" panose="05000000000000000000" pitchFamily="2" charset="2"/>
              <a:buChar char="Ø"/>
              <a:defRPr/>
            </a:pPr>
            <a:r>
              <a:rPr lang="it-IT" sz="2585" b="1" dirty="0">
                <a:solidFill>
                  <a:srgbClr val="497DB7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Problema di adattamento tra persona e  lavoro a causa delle eccessive richieste di esso.</a:t>
            </a:r>
          </a:p>
          <a:p>
            <a:pPr marL="0" indent="0" eaLnBrk="1" hangingPunct="1">
              <a:buClr>
                <a:srgbClr val="FF6699"/>
              </a:buClr>
              <a:buFont typeface="Wingdings" panose="05000000000000000000" pitchFamily="2" charset="2"/>
              <a:buChar char="Ø"/>
              <a:defRPr/>
            </a:pPr>
            <a:endParaRPr lang="it-IT" sz="2585" b="1" dirty="0">
              <a:solidFill>
                <a:srgbClr val="497DB7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395288"/>
            <a:ext cx="7577138" cy="534987"/>
          </a:xfrm>
          <a:solidFill>
            <a:srgbClr val="99CCFF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smtClean="0">
                <a:solidFill>
                  <a:srgbClr val="FF0066"/>
                </a:solidFill>
                <a:latin typeface="Comic Sans MS" panose="030F0702030302020204" pitchFamily="66" charset="0"/>
              </a:rPr>
              <a:t>IL  MOBBING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85800" y="930275"/>
            <a:ext cx="79248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Clr>
                <a:srgbClr val="FF6699"/>
              </a:buClr>
              <a:defRPr/>
            </a:pPr>
            <a:endParaRPr lang="it-IT" sz="2585" dirty="0" smtClean="0">
              <a:solidFill>
                <a:srgbClr val="497DB7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FF6699"/>
              </a:buClr>
              <a:defRPr/>
            </a:pPr>
            <a:endParaRPr lang="it-IT" sz="2585" dirty="0">
              <a:solidFill>
                <a:srgbClr val="497DB7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FF6699"/>
              </a:buClr>
              <a:defRPr/>
            </a:pPr>
            <a:r>
              <a:rPr lang="it-IT" sz="2585" dirty="0" smtClean="0">
                <a:solidFill>
                  <a:srgbClr val="497DB7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“</a:t>
            </a:r>
            <a:r>
              <a:rPr lang="it-IT" sz="2585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Il Mobbing sul posto di lavoro consiste in un comportamento ripetuto, irragionevole, rivolto contro un dipendente o un gruppo di dipendenti, tale da creare un rischio per la salute e sicurezza, ovvero un rischio alla salute mentale e fisica del lavoratore”</a:t>
            </a:r>
          </a:p>
          <a:p>
            <a:pPr eaLnBrk="1" hangingPunct="1">
              <a:buClr>
                <a:srgbClr val="FF6699"/>
              </a:buClr>
              <a:defRPr/>
            </a:pPr>
            <a:r>
              <a:rPr lang="it-IT" sz="2215" b="1" i="1" dirty="0" smtClean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</a:t>
            </a:r>
            <a:r>
              <a:rPr lang="it-IT" sz="1800" b="1" i="1" dirty="0" smtClean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Agenzia Europea per la Sicurezza e la Salute sul Lavoro</a:t>
            </a:r>
            <a:r>
              <a:rPr lang="it-IT" sz="2215" b="1" i="1" dirty="0" smtClean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01625"/>
            <a:ext cx="8153400" cy="6022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 smtClean="0"/>
              <a:t> </a:t>
            </a:r>
          </a:p>
          <a:p>
            <a:pPr>
              <a:buFont typeface="Wingdings" pitchFamily="2" charset="2"/>
              <a:buNone/>
            </a:pPr>
            <a:endParaRPr lang="it-IT" altLang="it-IT" smtClean="0">
              <a:solidFill>
                <a:srgbClr val="497DB7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it-IT" altLang="it-IT" smtClean="0">
                <a:solidFill>
                  <a:srgbClr val="497DB7"/>
                </a:solidFill>
                <a:latin typeface="Comic Sans MS" pitchFamily="66" charset="0"/>
              </a:rPr>
              <a:t>“ </a:t>
            </a:r>
            <a:r>
              <a:rPr lang="it-IT" altLang="it-IT" sz="2400" b="1" smtClean="0">
                <a:solidFill>
                  <a:srgbClr val="002060"/>
                </a:solidFill>
                <a:latin typeface="Arial Black" pitchFamily="34" charset="0"/>
              </a:rPr>
              <a:t>Il mobbing è una guerra sul lavoro in cui, tramite violenza psicologica, fisica e/o morale, </a:t>
            </a:r>
            <a:r>
              <a:rPr lang="it-IT" altLang="it-IT" sz="2400" b="1" u="sng" smtClean="0">
                <a:solidFill>
                  <a:srgbClr val="002060"/>
                </a:solidFill>
                <a:latin typeface="Arial Black" pitchFamily="34" charset="0"/>
              </a:rPr>
              <a:t>una o più vittime vengono costrette ad esaudire la volontà di uno o più aggressori</a:t>
            </a:r>
            <a:r>
              <a:rPr lang="it-IT" altLang="it-IT" sz="2400" b="1" smtClean="0">
                <a:solidFill>
                  <a:srgbClr val="002060"/>
                </a:solidFill>
                <a:latin typeface="Arial Black" pitchFamily="34" charset="0"/>
              </a:rPr>
              <a:t>. Questa violenza si esprime attraverso attacchi frequenti e duraturi che hanno lo scopo di danneggiare la salute, i canali di comunicazione, il flusso d’informazioni, la reputazione e/o la professionalità della vittima. Le conseguenze psico-fisiche di un tale comportamento risultano inevitabili per il mobbizzato”</a:t>
            </a:r>
          </a:p>
          <a:p>
            <a:pPr>
              <a:buFont typeface="Wingdings" pitchFamily="2" charset="2"/>
              <a:buNone/>
            </a:pPr>
            <a:r>
              <a:rPr lang="it-IT" altLang="it-IT" sz="2400" b="1" smtClean="0">
                <a:solidFill>
                  <a:srgbClr val="002060"/>
                </a:solidFill>
                <a:latin typeface="Arial Black" pitchFamily="34" charset="0"/>
              </a:rPr>
              <a:t>   </a:t>
            </a:r>
            <a:endParaRPr lang="it-IT" altLang="it-IT" sz="2400" b="1" i="1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301625"/>
            <a:ext cx="8162925" cy="534988"/>
          </a:xfrm>
          <a:solidFill>
            <a:srgbClr val="99CCFF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smtClean="0">
                <a:solidFill>
                  <a:srgbClr val="FF0000"/>
                </a:solidFill>
              </a:rPr>
              <a:t>IL  MOBBING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it-IT" dirty="0" smtClean="0">
              <a:solidFill>
                <a:srgbClr val="497DB7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it-IT" dirty="0">
              <a:solidFill>
                <a:srgbClr val="497DB7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it-IT" b="1" dirty="0" smtClean="0">
                <a:solidFill>
                  <a:srgbClr val="7030A0"/>
                </a:solidFill>
              </a:rPr>
              <a:t>Gli attacchi mobbizzanti si esprimono in genere nelle seguenti aree:</a:t>
            </a:r>
            <a:endParaRPr lang="it-IT" b="1" i="1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it-IT" b="1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2585" b="1" dirty="0">
                <a:solidFill>
                  <a:srgbClr val="7030A0"/>
                </a:solidFill>
              </a:rPr>
              <a:t>Attacchi alla possibilità di comunicare;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2585" b="1" dirty="0">
                <a:solidFill>
                  <a:srgbClr val="7030A0"/>
                </a:solidFill>
              </a:rPr>
              <a:t>Attacchi alle relazioni sociali;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2585" b="1" dirty="0">
                <a:solidFill>
                  <a:srgbClr val="7030A0"/>
                </a:solidFill>
              </a:rPr>
              <a:t>Attacchi alla propria immagine sociale;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2585" b="1" dirty="0">
                <a:solidFill>
                  <a:srgbClr val="7030A0"/>
                </a:solidFill>
              </a:rPr>
              <a:t>Attacchi alla qualità della situazione professionale e privata;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2585" b="1" dirty="0">
                <a:solidFill>
                  <a:srgbClr val="7030A0"/>
                </a:solidFill>
              </a:rPr>
              <a:t>Attacchi alla salute.</a:t>
            </a:r>
            <a:br>
              <a:rPr lang="it-IT" sz="2585" b="1" dirty="0">
                <a:solidFill>
                  <a:srgbClr val="7030A0"/>
                </a:solidFill>
              </a:rPr>
            </a:br>
            <a:r>
              <a:rPr lang="it-IT" b="1" dirty="0" smtClean="0">
                <a:solidFill>
                  <a:srgbClr val="7030A0"/>
                </a:solidFill>
              </a:rPr>
              <a:t/>
            </a:r>
            <a:br>
              <a:rPr lang="it-IT" b="1" dirty="0" smtClean="0">
                <a:solidFill>
                  <a:srgbClr val="7030A0"/>
                </a:solidFill>
              </a:rPr>
            </a:br>
            <a:endParaRPr lang="it-IT" b="1" dirty="0" smtClean="0">
              <a:solidFill>
                <a:srgbClr val="7030A0"/>
              </a:solidFill>
            </a:endParaRP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0225"/>
            <a:ext cx="8162925" cy="534988"/>
          </a:xfrm>
          <a:solidFill>
            <a:srgbClr val="99CCFF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dirty="0" smtClean="0">
                <a:solidFill>
                  <a:srgbClr val="FF0000"/>
                </a:solidFill>
              </a:rPr>
              <a:t>IL  MOBBING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AutoShape 2"/>
          <p:cNvSpPr>
            <a:spLocks noChangeArrowheads="1"/>
          </p:cNvSpPr>
          <p:nvPr/>
        </p:nvSpPr>
        <p:spPr bwMode="auto">
          <a:xfrm>
            <a:off x="1049338" y="1833563"/>
            <a:ext cx="1595437" cy="2133600"/>
          </a:xfrm>
          <a:prstGeom prst="downArrowCallout">
            <a:avLst>
              <a:gd name="adj1" fmla="val 25889"/>
              <a:gd name="adj2" fmla="val 25894"/>
              <a:gd name="adj3" fmla="val 16673"/>
              <a:gd name="adj4" fmla="val 66667"/>
            </a:avLst>
          </a:prstGeom>
          <a:solidFill>
            <a:srgbClr val="FFCC99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589463"/>
            <a:ext cx="3581400" cy="695325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it-IT" sz="1846" dirty="0">
                <a:solidFill>
                  <a:srgbClr val="497DB7"/>
                </a:solidFill>
                <a:latin typeface="Comic Sans MS" panose="030F0702030302020204" pitchFamily="66" charset="0"/>
              </a:rPr>
              <a:t> </a:t>
            </a:r>
            <a:r>
              <a:rPr lang="it-IT" sz="2585" dirty="0">
                <a:solidFill>
                  <a:srgbClr val="497DB7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Individuale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982663" y="3960813"/>
            <a:ext cx="199548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2585" smtClean="0">
                <a:solidFill>
                  <a:srgbClr val="497DB7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Lavoratore </a:t>
            </a:r>
          </a:p>
        </p:txBody>
      </p:sp>
      <p:sp>
        <p:nvSpPr>
          <p:cNvPr id="979973" name="Text Box 5"/>
          <p:cNvSpPr txBox="1">
            <a:spLocks noChangeArrowheads="1"/>
          </p:cNvSpPr>
          <p:nvPr/>
        </p:nvSpPr>
        <p:spPr bwMode="auto">
          <a:xfrm>
            <a:off x="784225" y="2365375"/>
            <a:ext cx="18605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defRPr/>
            </a:pPr>
            <a:r>
              <a:rPr lang="it-IT" sz="2585" b="1" dirty="0" smtClean="0">
                <a:solidFill>
                  <a:srgbClr val="9F29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sz="2585" dirty="0" smtClean="0">
                <a:solidFill>
                  <a:srgbClr val="497DB7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Superiore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49313" y="969963"/>
            <a:ext cx="31242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defRPr/>
            </a:pPr>
            <a:r>
              <a:rPr lang="it-IT" sz="2585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Mobbing verticale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876800" y="1036638"/>
            <a:ext cx="3381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6B9F25"/>
              </a:buClr>
              <a:buSzPct val="120000"/>
              <a:defRPr/>
            </a:pPr>
            <a:r>
              <a:rPr lang="it-IT" sz="2585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Mobbing orizzontale</a:t>
            </a:r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2852738" y="1698625"/>
            <a:ext cx="4119562" cy="1530350"/>
          </a:xfrm>
          <a:prstGeom prst="rightArrowCallout">
            <a:avLst>
              <a:gd name="adj1" fmla="val 25000"/>
              <a:gd name="adj2" fmla="val 25000"/>
              <a:gd name="adj3" fmla="val 44891"/>
              <a:gd name="adj4" fmla="val 66667"/>
            </a:avLst>
          </a:prstGeom>
          <a:solidFill>
            <a:srgbClr val="FFCC99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2585" smtClean="0">
                <a:solidFill>
                  <a:srgbClr val="497DB7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Singolo o Gruppo</a:t>
            </a:r>
            <a:r>
              <a:rPr lang="it-IT" sz="2585" smtClean="0">
                <a:solidFill>
                  <a:srgbClr val="355A8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6985000" y="2135188"/>
            <a:ext cx="18732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defRPr/>
            </a:pPr>
            <a:r>
              <a:rPr lang="it-IT" sz="2585" dirty="0" smtClean="0">
                <a:solidFill>
                  <a:srgbClr val="497DB7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Lavoratore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381125" y="1368425"/>
            <a:ext cx="166211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defRPr/>
            </a:pPr>
            <a:r>
              <a:rPr lang="it-IT" sz="2954" b="1" smtClean="0">
                <a:solidFill>
                  <a:srgbClr val="B26B02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6318250" y="4624388"/>
            <a:ext cx="25114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2585" b="1" dirty="0" smtClean="0">
                <a:solidFill>
                  <a:srgbClr val="497DB7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Collettivo</a:t>
            </a:r>
          </a:p>
        </p:txBody>
      </p:sp>
      <p:sp>
        <p:nvSpPr>
          <p:cNvPr id="496652" name="AutoShape 12"/>
          <p:cNvSpPr>
            <a:spLocks noChangeArrowheads="1"/>
          </p:cNvSpPr>
          <p:nvPr/>
        </p:nvSpPr>
        <p:spPr bwMode="auto">
          <a:xfrm rot="-5400000">
            <a:off x="3908425" y="3465513"/>
            <a:ext cx="1662113" cy="2808287"/>
          </a:xfrm>
          <a:prstGeom prst="upDownArrowCallout">
            <a:avLst>
              <a:gd name="adj1" fmla="val 25000"/>
              <a:gd name="adj2" fmla="val 25000"/>
              <a:gd name="adj3" fmla="val 21120"/>
              <a:gd name="adj4" fmla="val 50000"/>
            </a:avLst>
          </a:prstGeom>
          <a:solidFill>
            <a:srgbClr val="FFCC99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4086225" y="5091113"/>
            <a:ext cx="149066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6B9F25"/>
              </a:buClr>
              <a:buSzPct val="120000"/>
              <a:defRPr/>
            </a:pPr>
            <a:r>
              <a:rPr lang="it-IT" sz="2585" b="1" smtClean="0">
                <a:solidFill>
                  <a:srgbClr val="FF6699"/>
                </a:solidFill>
                <a:latin typeface="Comic Sans MS" panose="030F0702030302020204" pitchFamily="66" charset="0"/>
              </a:rPr>
              <a:t>Mobbing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609600" y="365125"/>
            <a:ext cx="8043863" cy="547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2954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MOBBING: tipologie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egnaposto piè di pagina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400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100" b="1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100" b="1" smtClean="0">
                <a:solidFill>
                  <a:srgbClr val="FFFFFF"/>
                </a:solidFill>
              </a:rPr>
              <a:t>Prof. Giuseppe Renato Croce</a:t>
            </a:r>
          </a:p>
        </p:txBody>
      </p:sp>
      <p:sp>
        <p:nvSpPr>
          <p:cNvPr id="431107" name="Segnaposto numero diapositiva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BAA59E06-9E50-47EC-AB7D-891F0FBC7106}" type="slidenum">
              <a:rPr lang="it-IT" altLang="it-IT" sz="14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4</a:t>
            </a:fld>
            <a:endParaRPr lang="it-IT" altLang="it-IT" sz="1400" smtClean="0">
              <a:solidFill>
                <a:srgbClr val="FFFFFF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95263" y="188913"/>
            <a:ext cx="8785225" cy="6216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450" algn="ctr" eaLnBrk="0" hangingPunct="0">
              <a:lnSpc>
                <a:spcPct val="150000"/>
              </a:lnSpc>
              <a:spcBef>
                <a:spcPts val="1450"/>
              </a:spcBef>
              <a:defRPr/>
            </a:pPr>
            <a:r>
              <a:rPr lang="it-IT" sz="2800" b="1" i="1" u="sng" dirty="0">
                <a:solidFill>
                  <a:srgbClr val="FFFFFF"/>
                </a:solidFill>
                <a:latin typeface="Arial"/>
                <a:ea typeface="Times New Roman" pitchFamily="18" charset="0"/>
                <a:cs typeface="Garamond" pitchFamily="18" charset="0"/>
              </a:rPr>
              <a:t>Rischio e pericolo</a:t>
            </a:r>
          </a:p>
          <a:p>
            <a:pPr eaLnBrk="0" hangingPunct="0">
              <a:spcBef>
                <a:spcPts val="0"/>
              </a:spcBef>
              <a:defRPr/>
            </a:pPr>
            <a:endParaRPr lang="it-IT" sz="2000" b="1" dirty="0">
              <a:solidFill>
                <a:srgbClr val="FFFFFF"/>
              </a:solidFill>
              <a:latin typeface="Arial"/>
              <a:ea typeface="Times New Roman" pitchFamily="18" charset="0"/>
              <a:cs typeface="Garamond" pitchFamily="18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it-IT" sz="2000" b="1" dirty="0">
                <a:solidFill>
                  <a:srgbClr val="FFFFFF"/>
                </a:solidFill>
                <a:latin typeface="Arial"/>
                <a:ea typeface="Times New Roman" pitchFamily="18" charset="0"/>
                <a:cs typeface="Garamond" pitchFamily="18" charset="0"/>
              </a:rPr>
              <a:t>il </a:t>
            </a:r>
            <a:r>
              <a:rPr lang="it-IT" sz="3200" b="1" i="1" u="sng" dirty="0">
                <a:solidFill>
                  <a:srgbClr val="FFFFFF"/>
                </a:solidFill>
                <a:latin typeface="Arial"/>
                <a:ea typeface="Times New Roman" pitchFamily="18" charset="0"/>
                <a:cs typeface="Garamond" pitchFamily="18" charset="0"/>
              </a:rPr>
              <a:t>pericolo</a:t>
            </a:r>
            <a:r>
              <a:rPr lang="it-IT" sz="2000" b="1" i="1" dirty="0">
                <a:solidFill>
                  <a:srgbClr val="FFFFFF"/>
                </a:solidFill>
                <a:latin typeface="Arial"/>
                <a:ea typeface="Times New Roman" pitchFamily="18" charset="0"/>
                <a:cs typeface="Garamond" pitchFamily="18" charset="0"/>
              </a:rPr>
              <a:t>: </a:t>
            </a:r>
            <a:r>
              <a:rPr lang="it-IT" sz="2000" b="1" dirty="0">
                <a:solidFill>
                  <a:srgbClr val="FFFF00"/>
                </a:solidFill>
                <a:latin typeface="Arial"/>
                <a:ea typeface="Times New Roman" pitchFamily="18" charset="0"/>
                <a:cs typeface="Garamond" pitchFamily="18" charset="0"/>
              </a:rPr>
              <a:t>un evento dannoso futuro ed incerto il cui verificarsi,     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it-IT" sz="2000" b="1" dirty="0">
                <a:solidFill>
                  <a:srgbClr val="FFFF00"/>
                </a:solidFill>
                <a:latin typeface="Arial"/>
                <a:ea typeface="Times New Roman" pitchFamily="18" charset="0"/>
                <a:cs typeface="Garamond" pitchFamily="18" charset="0"/>
              </a:rPr>
              <a:t>                            sulla  base dell'esperienza acquisita, può ritenersi 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it-IT" sz="2000" b="1" dirty="0">
                <a:solidFill>
                  <a:srgbClr val="FFFF00"/>
                </a:solidFill>
                <a:latin typeface="Arial"/>
                <a:ea typeface="Times New Roman" pitchFamily="18" charset="0"/>
                <a:cs typeface="Garamond" pitchFamily="18" charset="0"/>
              </a:rPr>
              <a:t>                             </a:t>
            </a:r>
            <a:r>
              <a:rPr lang="it-IT" sz="2800" b="1" i="1" u="sng" dirty="0">
                <a:solidFill>
                  <a:srgbClr val="FFFFFF"/>
                </a:solidFill>
                <a:latin typeface="Arial"/>
                <a:ea typeface="Times New Roman" pitchFamily="18" charset="0"/>
                <a:cs typeface="Garamond" pitchFamily="18" charset="0"/>
              </a:rPr>
              <a:t>ragionevolmente  probabile</a:t>
            </a:r>
            <a:r>
              <a:rPr lang="it-IT" sz="2000" b="1" dirty="0">
                <a:solidFill>
                  <a:srgbClr val="FFFF00"/>
                </a:solidFill>
                <a:latin typeface="Arial"/>
                <a:ea typeface="Times New Roman" pitchFamily="18" charset="0"/>
                <a:cs typeface="Garamond" pitchFamily="18" charset="0"/>
              </a:rPr>
              <a:t>;</a:t>
            </a:r>
          </a:p>
          <a:p>
            <a:pPr marL="44450">
              <a:defRPr/>
            </a:pPr>
            <a:endParaRPr lang="it-IT" sz="2000" b="1" dirty="0">
              <a:solidFill>
                <a:srgbClr val="FFFF00"/>
              </a:solidFill>
              <a:latin typeface="Arial"/>
              <a:ea typeface="Times New Roman" pitchFamily="18" charset="0"/>
              <a:cs typeface="Garamond" pitchFamily="18" charset="0"/>
            </a:endParaRPr>
          </a:p>
          <a:p>
            <a:pPr marL="44450">
              <a:defRPr/>
            </a:pPr>
            <a:r>
              <a:rPr lang="it-IT" sz="2000" b="1" dirty="0">
                <a:solidFill>
                  <a:srgbClr val="FFFFFF"/>
                </a:solidFill>
                <a:latin typeface="Arial"/>
                <a:ea typeface="Times New Roman" pitchFamily="18" charset="0"/>
                <a:cs typeface="Garamond" pitchFamily="18" charset="0"/>
              </a:rPr>
              <a:t>il </a:t>
            </a:r>
            <a:r>
              <a:rPr lang="it-IT" sz="3200" b="1" i="1" u="sng" dirty="0">
                <a:solidFill>
                  <a:srgbClr val="FFFFFF"/>
                </a:solidFill>
                <a:latin typeface="Arial"/>
                <a:ea typeface="Times New Roman" pitchFamily="18" charset="0"/>
                <a:cs typeface="Garamond" pitchFamily="18" charset="0"/>
              </a:rPr>
              <a:t>rischio </a:t>
            </a:r>
            <a:r>
              <a:rPr lang="it-IT" sz="2400" b="1" i="1" dirty="0">
                <a:solidFill>
                  <a:srgbClr val="FFFFFF"/>
                </a:solidFill>
                <a:latin typeface="Arial"/>
                <a:ea typeface="Times New Roman" pitchFamily="18" charset="0"/>
                <a:cs typeface="Garamond" pitchFamily="18" charset="0"/>
              </a:rPr>
              <a:t> :</a:t>
            </a:r>
            <a:r>
              <a:rPr lang="it-IT" sz="2000" b="1" dirty="0">
                <a:solidFill>
                  <a:srgbClr val="FFFF00"/>
                </a:solidFill>
                <a:latin typeface="Arial"/>
                <a:ea typeface="Times New Roman" pitchFamily="18" charset="0"/>
                <a:cs typeface="Garamond" pitchFamily="18" charset="0"/>
              </a:rPr>
              <a:t>un evento dannoso futuro ed incerto   </a:t>
            </a:r>
          </a:p>
          <a:p>
            <a:pPr marL="44450">
              <a:defRPr/>
            </a:pPr>
            <a:r>
              <a:rPr lang="it-IT" sz="2000" b="1" dirty="0">
                <a:solidFill>
                  <a:srgbClr val="FFFF00"/>
                </a:solidFill>
                <a:latin typeface="Arial"/>
                <a:ea typeface="Times New Roman" pitchFamily="18" charset="0"/>
                <a:cs typeface="Garamond" pitchFamily="18" charset="0"/>
              </a:rPr>
              <a:t>                          di  cui  </a:t>
            </a:r>
            <a:r>
              <a:rPr lang="it-IT" sz="2400" b="1" i="1" u="sng" dirty="0">
                <a:solidFill>
                  <a:srgbClr val="FFFFFF"/>
                </a:solidFill>
                <a:latin typeface="Arial"/>
                <a:ea typeface="Times New Roman" pitchFamily="18" charset="0"/>
                <a:cs typeface="Garamond" pitchFamily="18" charset="0"/>
              </a:rPr>
              <a:t>non sia possibile, allo stato attuale delle</a:t>
            </a:r>
            <a:r>
              <a:rPr lang="it-IT" sz="2400" b="1" i="1" dirty="0">
                <a:solidFill>
                  <a:srgbClr val="FFFFFF"/>
                </a:solidFill>
                <a:latin typeface="Arial"/>
                <a:ea typeface="Times New Roman" pitchFamily="18" charset="0"/>
                <a:cs typeface="Garamond" pitchFamily="18" charset="0"/>
              </a:rPr>
              <a:t>   </a:t>
            </a:r>
          </a:p>
          <a:p>
            <a:pPr marL="44450">
              <a:defRPr/>
            </a:pPr>
            <a:r>
              <a:rPr lang="it-IT" sz="2400" b="1" i="1" dirty="0">
                <a:solidFill>
                  <a:srgbClr val="FFFFFF"/>
                </a:solidFill>
                <a:latin typeface="Arial"/>
                <a:ea typeface="Times New Roman" pitchFamily="18" charset="0"/>
                <a:cs typeface="Garamond" pitchFamily="18" charset="0"/>
              </a:rPr>
              <a:t>                      </a:t>
            </a:r>
            <a:r>
              <a:rPr lang="it-IT" sz="2400" b="1" i="1" u="sng" dirty="0">
                <a:solidFill>
                  <a:srgbClr val="FFFFFF"/>
                </a:solidFill>
                <a:latin typeface="Arial"/>
                <a:ea typeface="Times New Roman" pitchFamily="18" charset="0"/>
                <a:cs typeface="Garamond" pitchFamily="18" charset="0"/>
              </a:rPr>
              <a:t>conoscenze, valutare  in maniera </a:t>
            </a:r>
            <a:r>
              <a:rPr lang="it-IT" sz="2400" b="1" i="1" dirty="0">
                <a:solidFill>
                  <a:srgbClr val="FFFFFF"/>
                </a:solidFill>
                <a:latin typeface="Arial"/>
                <a:ea typeface="Times New Roman" pitchFamily="18" charset="0"/>
                <a:cs typeface="Garamond" pitchFamily="18" charset="0"/>
              </a:rPr>
              <a:t>   </a:t>
            </a:r>
          </a:p>
          <a:p>
            <a:pPr marL="44450">
              <a:defRPr/>
            </a:pPr>
            <a:r>
              <a:rPr lang="it-IT" sz="2400" b="1" i="1" dirty="0">
                <a:solidFill>
                  <a:srgbClr val="FFFFFF"/>
                </a:solidFill>
                <a:latin typeface="Arial"/>
                <a:ea typeface="Times New Roman" pitchFamily="18" charset="0"/>
                <a:cs typeface="Garamond" pitchFamily="18" charset="0"/>
              </a:rPr>
              <a:t>                      </a:t>
            </a:r>
            <a:r>
              <a:rPr lang="it-IT" sz="2400" b="1" i="1" u="sng" dirty="0">
                <a:solidFill>
                  <a:srgbClr val="FFFFFF"/>
                </a:solidFill>
                <a:latin typeface="Arial"/>
                <a:ea typeface="Times New Roman" pitchFamily="18" charset="0"/>
                <a:cs typeface="Garamond" pitchFamily="18" charset="0"/>
              </a:rPr>
              <a:t>sufficientemente sicura le probabilità                                  </a:t>
            </a:r>
          </a:p>
          <a:p>
            <a:pPr marL="44450">
              <a:defRPr/>
            </a:pPr>
            <a:r>
              <a:rPr lang="it-IT" sz="2400" b="1" i="1" dirty="0">
                <a:solidFill>
                  <a:srgbClr val="FFFFFF"/>
                </a:solidFill>
                <a:latin typeface="Arial"/>
                <a:ea typeface="Times New Roman" pitchFamily="18" charset="0"/>
                <a:cs typeface="Garamond" pitchFamily="18" charset="0"/>
              </a:rPr>
              <a:t>                      </a:t>
            </a:r>
            <a:r>
              <a:rPr lang="it-IT" sz="2400" b="1" i="1" u="sng" dirty="0">
                <a:solidFill>
                  <a:srgbClr val="FFFFFF"/>
                </a:solidFill>
                <a:latin typeface="Arial"/>
                <a:ea typeface="Times New Roman" pitchFamily="18" charset="0"/>
                <a:cs typeface="Garamond" pitchFamily="18" charset="0"/>
              </a:rPr>
              <a:t>o le  modalità di avveramento.</a:t>
            </a:r>
          </a:p>
          <a:p>
            <a:pPr marL="44450">
              <a:lnSpc>
                <a:spcPct val="150000"/>
              </a:lnSpc>
              <a:defRPr/>
            </a:pPr>
            <a:endParaRPr lang="it-IT" sz="2400" b="1" dirty="0">
              <a:solidFill>
                <a:srgbClr val="FFFF00"/>
              </a:solidFill>
              <a:latin typeface="Arial"/>
              <a:ea typeface="Times New Roman" pitchFamily="18" charset="0"/>
              <a:cs typeface="Garamond" pitchFamily="18" charset="0"/>
            </a:endParaRPr>
          </a:p>
          <a:p>
            <a:pPr marL="44450">
              <a:lnSpc>
                <a:spcPct val="150000"/>
              </a:lnSpc>
              <a:defRPr/>
            </a:pPr>
            <a:r>
              <a:rPr lang="it-IT" sz="2000" b="1" dirty="0">
                <a:solidFill>
                  <a:srgbClr val="FFFF00"/>
                </a:solidFill>
                <a:latin typeface="Arial"/>
                <a:ea typeface="Times New Roman" pitchFamily="18" charset="0"/>
                <a:cs typeface="Garamond" pitchFamily="18" charset="0"/>
              </a:rPr>
              <a:t>In sostanza</a:t>
            </a:r>
            <a:r>
              <a:rPr lang="it-IT" sz="2000" b="1" dirty="0">
                <a:solidFill>
                  <a:srgbClr val="1F497D"/>
                </a:solidFill>
                <a:latin typeface="Arial"/>
                <a:ea typeface="Times New Roman" pitchFamily="18" charset="0"/>
                <a:cs typeface="Garamond" pitchFamily="18" charset="0"/>
              </a:rPr>
              <a:t>: </a:t>
            </a:r>
            <a:r>
              <a:rPr lang="it-IT" sz="2000" b="1" dirty="0">
                <a:solidFill>
                  <a:srgbClr val="FFFFFF"/>
                </a:solidFill>
                <a:latin typeface="Arial"/>
                <a:ea typeface="Times New Roman" pitchFamily="18" charset="0"/>
                <a:cs typeface="Garamond" pitchFamily="18" charset="0"/>
              </a:rPr>
              <a:t>il </a:t>
            </a:r>
            <a:r>
              <a:rPr lang="it-IT" sz="2400" b="1" i="1" dirty="0">
                <a:solidFill>
                  <a:srgbClr val="FFFFFF"/>
                </a:solidFill>
                <a:latin typeface="Arial"/>
                <a:ea typeface="Times New Roman" pitchFamily="18" charset="0"/>
                <a:cs typeface="Garamond" pitchFamily="18" charset="0"/>
              </a:rPr>
              <a:t>pericolo </a:t>
            </a:r>
            <a:r>
              <a:rPr lang="it-IT" sz="2000" b="1" dirty="0">
                <a:solidFill>
                  <a:srgbClr val="FFFF00"/>
                </a:solidFill>
                <a:latin typeface="Arial"/>
                <a:ea typeface="Times New Roman" pitchFamily="18" charset="0"/>
                <a:cs typeface="Garamond" pitchFamily="18" charset="0"/>
              </a:rPr>
              <a:t>è correlato ad una sfera di certezza</a:t>
            </a:r>
          </a:p>
          <a:p>
            <a:pPr marL="44450">
              <a:lnSpc>
                <a:spcPct val="150000"/>
              </a:lnSpc>
              <a:defRPr/>
            </a:pPr>
            <a:r>
              <a:rPr lang="it-IT" sz="2000" b="1" dirty="0">
                <a:solidFill>
                  <a:srgbClr val="1F497D"/>
                </a:solidFill>
                <a:latin typeface="Arial"/>
                <a:ea typeface="Times New Roman" pitchFamily="18" charset="0"/>
                <a:cs typeface="Garamond" pitchFamily="18" charset="0"/>
              </a:rPr>
              <a:t>                       </a:t>
            </a:r>
            <a:r>
              <a:rPr lang="it-IT" sz="2000" b="1" dirty="0">
                <a:solidFill>
                  <a:srgbClr val="FFFFFF"/>
                </a:solidFill>
                <a:latin typeface="Arial"/>
                <a:ea typeface="Times New Roman" pitchFamily="18" charset="0"/>
                <a:cs typeface="Garamond" pitchFamily="18" charset="0"/>
              </a:rPr>
              <a:t>il </a:t>
            </a:r>
            <a:r>
              <a:rPr lang="it-IT" sz="2400" b="1" i="1" dirty="0">
                <a:solidFill>
                  <a:srgbClr val="FFFFFF"/>
                </a:solidFill>
                <a:latin typeface="Arial"/>
                <a:ea typeface="Times New Roman" pitchFamily="18" charset="0"/>
                <a:cs typeface="Garamond" pitchFamily="18" charset="0"/>
              </a:rPr>
              <a:t>rischio</a:t>
            </a:r>
            <a:r>
              <a:rPr lang="it-IT" sz="2000" b="1" dirty="0">
                <a:solidFill>
                  <a:srgbClr val="FFFFFF"/>
                </a:solidFill>
                <a:latin typeface="Arial"/>
                <a:ea typeface="Times New Roman" pitchFamily="18" charset="0"/>
                <a:cs typeface="Garamond" pitchFamily="18" charset="0"/>
              </a:rPr>
              <a:t> </a:t>
            </a:r>
            <a:r>
              <a:rPr lang="it-IT" sz="2000" b="1" dirty="0">
                <a:solidFill>
                  <a:srgbClr val="FFFF00"/>
                </a:solidFill>
                <a:latin typeface="Arial"/>
                <a:ea typeface="Times New Roman" pitchFamily="18" charset="0"/>
                <a:cs typeface="Garamond" pitchFamily="18" charset="0"/>
              </a:rPr>
              <a:t>è correlato ad una sfera di incertezza</a:t>
            </a:r>
          </a:p>
        </p:txBody>
      </p:sp>
    </p:spTree>
  </p:cSld>
  <p:clrMapOvr>
    <a:masterClrMapping/>
  </p:clrMapOvr>
  <p:transition>
    <p:wheel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 rot="-1640286">
            <a:off x="900113" y="1360488"/>
            <a:ext cx="18335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2585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Mobbing strategico (</a:t>
            </a:r>
            <a:r>
              <a:rPr lang="it-IT" sz="2585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Bossing</a:t>
            </a:r>
            <a:r>
              <a:rPr lang="it-IT" sz="2585" b="1" dirty="0" smtClean="0">
                <a:solidFill>
                  <a:srgbClr val="FF6699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643188" y="1303338"/>
            <a:ext cx="62484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Clr>
                <a:srgbClr val="FF6699"/>
              </a:buClr>
              <a:defRPr/>
            </a:pPr>
            <a:r>
              <a:rPr lang="it-IT" sz="2215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Azione programmata dalle strategie di management aziendale, finalizzate all’estromissione del lavoratore. Nasce in seguito a: esuberi, ristrutturazioni o fusioni, riorganizzazione aziendale</a:t>
            </a:r>
            <a:r>
              <a:rPr lang="it-IT" sz="2215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 rot="-1521865">
            <a:off x="588963" y="3852863"/>
            <a:ext cx="1820862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2585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Doppio Mobbing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511425" y="3195638"/>
            <a:ext cx="644842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Clr>
                <a:srgbClr val="FF6699"/>
              </a:buClr>
              <a:defRPr/>
            </a:pPr>
            <a:r>
              <a:rPr lang="it-IT" sz="2215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L’energia distruttiva con cui la vittima è caricata e che trova in famiglia la possibilità di scaricarsi, può giungere ad un livello tale da comportare la saturazione delle riserve familiari.</a:t>
            </a:r>
            <a:r>
              <a:rPr lang="it-IT" sz="2215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sz="2215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Il mobbizzato perde la valvola di sfogo rappresentata dalla famiglia e quindi è praticamente accerchiato</a:t>
            </a:r>
            <a:r>
              <a:rPr lang="it-IT" sz="2215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r>
              <a:rPr lang="it-IT" sz="221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114425" y="376238"/>
            <a:ext cx="7645400" cy="5476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2954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Altre Tipologie comuni di Mobbing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1309688"/>
            <a:ext cx="8032750" cy="44529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it-IT" sz="1846" dirty="0">
              <a:solidFill>
                <a:srgbClr val="497DB7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it-IT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Svuotamento </a:t>
            </a:r>
            <a:r>
              <a:rPr lang="it-IT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delle mansioni.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it-IT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Mancata assegnazione dei compiti lavorativi, con inattività forzata.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it-IT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Mancata assegnazione degli strumenti di lavoro.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it-IT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Marginalizzazione dalla attività lavorativa.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it-IT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Ripetuti </a:t>
            </a:r>
            <a:r>
              <a:rPr lang="it-IT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trasferimenti ingiustificati.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it-IT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Prolungata attribuzione di compiti dequalificanti rispetto al profilo professionale posseduto.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it-IT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Prolungata attribuzione di compiti esorbitanti.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it-IT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Impedimento sistematico e strutturale all’accesso a notizie.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it-IT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Esclusione reiterata del lavoratore rispetto ad iniziative formative, di riqualificazione e aggiornamento professionale.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it-IT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Esercizio esasperato ed eccessivo di forme di controllo.</a:t>
            </a:r>
            <a:endParaRPr lang="it-IT" sz="20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3732" name="Text Box 14"/>
          <p:cNvSpPr txBox="1">
            <a:spLocks noGrp="1" noChangeArrowheads="1"/>
          </p:cNvSpPr>
          <p:nvPr>
            <p:ph type="title"/>
          </p:nvPr>
        </p:nvSpPr>
        <p:spPr>
          <a:xfrm>
            <a:off x="609600" y="381000"/>
            <a:ext cx="8162925" cy="928688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dirty="0" smtClean="0"/>
              <a:t> </a:t>
            </a:r>
            <a:r>
              <a:rPr lang="it-IT" sz="3100" dirty="0">
                <a:solidFill>
                  <a:srgbClr val="FF0000"/>
                </a:solidFill>
              </a:rPr>
              <a:t>MOBBING</a:t>
            </a:r>
            <a:r>
              <a:rPr lang="it-IT" sz="2585" dirty="0">
                <a:solidFill>
                  <a:srgbClr val="FF0000"/>
                </a:solidFill>
              </a:rPr>
              <a:t> </a:t>
            </a:r>
            <a:br>
              <a:rPr lang="it-IT" sz="2585" dirty="0">
                <a:solidFill>
                  <a:srgbClr val="FF0000"/>
                </a:solidFill>
              </a:rPr>
            </a:br>
            <a:r>
              <a:rPr lang="it-IT" sz="2200" dirty="0">
                <a:solidFill>
                  <a:srgbClr val="FF0000"/>
                </a:solidFill>
              </a:rPr>
              <a:t>Le azioni dell’organizzazione verso il mobbizzato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3789363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marL="0" indent="0" eaLnBrk="1" hangingPunct="1">
              <a:buClr>
                <a:srgbClr val="FF6699"/>
              </a:buClr>
              <a:buFont typeface="Wingdings 2" pitchFamily="18" charset="2"/>
              <a:buNone/>
            </a:pPr>
            <a:r>
              <a:rPr lang="it-IT" altLang="it-IT" sz="6000" b="1" smtClean="0">
                <a:solidFill>
                  <a:srgbClr val="497DB7"/>
                </a:solidFill>
                <a:latin typeface="Arial Black" pitchFamily="34" charset="0"/>
                <a:cs typeface="Times New Roman" pitchFamily="18" charset="0"/>
              </a:rPr>
              <a:t>  </a:t>
            </a:r>
          </a:p>
          <a:p>
            <a:pPr marL="0" indent="0" eaLnBrk="1" hangingPunct="1">
              <a:buClr>
                <a:srgbClr val="FF6699"/>
              </a:buClr>
              <a:buFont typeface="Wingdings 2" pitchFamily="18" charset="2"/>
              <a:buNone/>
            </a:pPr>
            <a:r>
              <a:rPr lang="it-IT" altLang="it-IT" sz="6000" b="1" smtClean="0">
                <a:solidFill>
                  <a:srgbClr val="497DB7"/>
                </a:solidFill>
                <a:latin typeface="Arial Black" pitchFamily="34" charset="0"/>
                <a:cs typeface="Times New Roman" pitchFamily="18" charset="0"/>
              </a:rPr>
              <a:t>  LE EMERGENZE</a:t>
            </a:r>
          </a:p>
          <a:p>
            <a:pPr marL="0" indent="0" eaLnBrk="1" hangingPunct="1">
              <a:buClr>
                <a:srgbClr val="FF6699"/>
              </a:buClr>
              <a:buFont typeface="Wingdings 2" pitchFamily="18" charset="2"/>
              <a:buNone/>
            </a:pPr>
            <a:endParaRPr lang="it-IT" altLang="it-IT" sz="1000" b="1" smtClean="0">
              <a:solidFill>
                <a:srgbClr val="497DB7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6699"/>
              </a:buClr>
              <a:buFont typeface="Wingdings 2" pitchFamily="18" charset="2"/>
              <a:buNone/>
            </a:pPr>
            <a:endParaRPr lang="it-IT" altLang="it-IT" sz="1000" b="1" smtClean="0">
              <a:solidFill>
                <a:srgbClr val="497DB7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6699"/>
              </a:buClr>
              <a:buFont typeface="Wingdings 2" pitchFamily="18" charset="2"/>
              <a:buNone/>
            </a:pPr>
            <a:endParaRPr lang="it-IT" altLang="it-IT" sz="1000" b="1" smtClean="0">
              <a:solidFill>
                <a:srgbClr val="497DB7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6699"/>
              </a:buClr>
              <a:buFont typeface="Wingdings 2" pitchFamily="18" charset="2"/>
              <a:buNone/>
            </a:pPr>
            <a:endParaRPr lang="it-IT" altLang="it-IT" sz="1000" b="1" smtClean="0">
              <a:solidFill>
                <a:srgbClr val="497DB7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6699"/>
              </a:buClr>
              <a:buFont typeface="Wingdings 2" pitchFamily="18" charset="2"/>
              <a:buNone/>
            </a:pPr>
            <a:endParaRPr lang="it-IT" altLang="it-IT" sz="1000" b="1" smtClean="0">
              <a:solidFill>
                <a:srgbClr val="497DB7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6699"/>
              </a:buClr>
              <a:buFont typeface="Wingdings 2" pitchFamily="18" charset="2"/>
              <a:buNone/>
            </a:pPr>
            <a:endParaRPr lang="it-IT" altLang="it-IT" sz="1000" b="1" smtClean="0">
              <a:solidFill>
                <a:srgbClr val="497DB7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6699"/>
              </a:buClr>
              <a:buFont typeface="Wingdings 2" pitchFamily="18" charset="2"/>
              <a:buNone/>
            </a:pPr>
            <a:endParaRPr lang="it-IT" altLang="it-IT" sz="1000" b="1" smtClean="0">
              <a:solidFill>
                <a:srgbClr val="497DB7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6699"/>
              </a:buClr>
              <a:buFont typeface="Wingdings 2" pitchFamily="18" charset="2"/>
              <a:buNone/>
            </a:pPr>
            <a:endParaRPr lang="it-IT" altLang="it-IT" sz="1000" b="1" smtClean="0">
              <a:solidFill>
                <a:srgbClr val="497DB7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6699"/>
              </a:buClr>
              <a:buFont typeface="Wingdings 2" pitchFamily="18" charset="2"/>
              <a:buNone/>
            </a:pPr>
            <a:endParaRPr lang="it-IT" altLang="it-IT" sz="1000" b="1" smtClean="0">
              <a:solidFill>
                <a:srgbClr val="497DB7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6699"/>
              </a:buClr>
              <a:buFont typeface="Wingdings 2" pitchFamily="18" charset="2"/>
              <a:buNone/>
            </a:pPr>
            <a:endParaRPr lang="it-IT" altLang="it-IT" sz="1000" b="1" smtClean="0">
              <a:solidFill>
                <a:srgbClr val="497DB7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6699"/>
              </a:buClr>
              <a:buFont typeface="Wingdings 2" pitchFamily="18" charset="2"/>
              <a:buNone/>
            </a:pPr>
            <a:endParaRPr lang="it-IT" altLang="it-IT" sz="1000" b="1" smtClean="0">
              <a:solidFill>
                <a:srgbClr val="497DB7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6699"/>
              </a:buClr>
              <a:buFont typeface="Wingdings 2" pitchFamily="18" charset="2"/>
              <a:buNone/>
            </a:pPr>
            <a:endParaRPr lang="it-IT" altLang="it-IT" sz="1000" b="1" smtClean="0">
              <a:solidFill>
                <a:srgbClr val="497DB7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6699"/>
              </a:buClr>
              <a:buFont typeface="Wingdings 2" pitchFamily="18" charset="2"/>
              <a:buNone/>
            </a:pPr>
            <a:endParaRPr lang="it-IT" altLang="it-IT" sz="1000" b="1" smtClean="0">
              <a:solidFill>
                <a:srgbClr val="497DB7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6699"/>
              </a:buClr>
              <a:buFont typeface="Wingdings 2" pitchFamily="18" charset="2"/>
              <a:buNone/>
            </a:pPr>
            <a:r>
              <a:rPr lang="it-IT" altLang="it-IT" sz="900" b="1" smtClean="0">
                <a:solidFill>
                  <a:srgbClr val="497DB7"/>
                </a:solidFill>
                <a:latin typeface="Adobe Arabic" pitchFamily="18" charset="-78"/>
                <a:cs typeface="Adobe Arabic" pitchFamily="18" charset="-78"/>
              </a:rPr>
              <a:t>Tratto da Manuale  della sicurezza dopolavoro ATAC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4C5FF-A8D7-44E1-81C6-22480A1827D9}" type="slidenum">
              <a:rPr lang="it-IT"/>
              <a:pPr>
                <a:defRPr/>
              </a:pPr>
              <a:t>43</a:t>
            </a:fld>
            <a:endParaRPr lang="it-IT" dirty="0"/>
          </a:p>
        </p:txBody>
      </p:sp>
      <p:sp>
        <p:nvSpPr>
          <p:cNvPr id="18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</a:rPr>
              <a:t>ANTINCENDIO</a:t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grpSp>
        <p:nvGrpSpPr>
          <p:cNvPr id="500740" name="Gruppo 19"/>
          <p:cNvGrpSpPr>
            <a:grpSpLocks/>
          </p:cNvGrpSpPr>
          <p:nvPr/>
        </p:nvGrpSpPr>
        <p:grpSpPr bwMode="auto">
          <a:xfrm>
            <a:off x="1071563" y="1371600"/>
            <a:ext cx="7786687" cy="5305425"/>
            <a:chOff x="1071563" y="1123949"/>
            <a:chExt cx="7786687" cy="5305447"/>
          </a:xfrm>
        </p:grpSpPr>
        <p:sp>
          <p:nvSpPr>
            <p:cNvPr id="79878" name="Freeform 6"/>
            <p:cNvSpPr>
              <a:spLocks/>
            </p:cNvSpPr>
            <p:nvPr/>
          </p:nvSpPr>
          <p:spPr bwMode="auto">
            <a:xfrm>
              <a:off x="2017713" y="1963740"/>
              <a:ext cx="4297362" cy="1736732"/>
            </a:xfrm>
            <a:custGeom>
              <a:avLst/>
              <a:gdLst/>
              <a:ahLst/>
              <a:cxnLst>
                <a:cxn ang="0">
                  <a:pos x="9360" y="0"/>
                </a:cxn>
                <a:cxn ang="0">
                  <a:pos x="0" y="19993"/>
                </a:cxn>
                <a:cxn ang="0">
                  <a:pos x="19997" y="19993"/>
                </a:cxn>
                <a:cxn ang="0">
                  <a:pos x="9360" y="0"/>
                </a:cxn>
              </a:cxnLst>
              <a:rect l="0" t="0" r="r" b="b"/>
              <a:pathLst>
                <a:path w="20000" h="20000">
                  <a:moveTo>
                    <a:pt x="9360" y="0"/>
                  </a:moveTo>
                  <a:lnTo>
                    <a:pt x="0" y="19993"/>
                  </a:lnTo>
                  <a:lnTo>
                    <a:pt x="19997" y="19993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rgbClr val="FFC000"/>
              </a:solidFill>
              <a:headEnd type="none" w="sm" len="sm"/>
              <a:tailEnd type="triangle" w="sm" len="sm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79880" name="AutoShape 8"/>
            <p:cNvSpPr>
              <a:spLocks noChangeArrowheads="1"/>
            </p:cNvSpPr>
            <p:nvPr/>
          </p:nvSpPr>
          <p:spPr bwMode="auto">
            <a:xfrm>
              <a:off x="1071563" y="3790960"/>
              <a:ext cx="2378075" cy="687391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12700" tIns="12700" rIns="12700" bIns="1270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it-IT" altLang="it-IT" b="1" smtClean="0">
                  <a:solidFill>
                    <a:prstClr val="black"/>
                  </a:solidFill>
                </a:rPr>
                <a:t>COMBURENTE</a:t>
              </a:r>
            </a:p>
            <a:p>
              <a:pPr algn="ctr" eaLnBrk="1" hangingPunct="1">
                <a:defRPr/>
              </a:pPr>
              <a:r>
                <a:rPr lang="it-IT" altLang="it-IT" b="1" smtClean="0">
                  <a:solidFill>
                    <a:prstClr val="black"/>
                  </a:solidFill>
                </a:rPr>
                <a:t>(OSSIGENO)</a:t>
              </a:r>
            </a:p>
            <a:p>
              <a:pPr eaLnBrk="1" hangingPunct="1">
                <a:defRPr/>
              </a:pPr>
              <a:endParaRPr lang="it-IT" altLang="it-IT" smtClean="0">
                <a:solidFill>
                  <a:prstClr val="black"/>
                </a:solidFill>
              </a:endParaRPr>
            </a:p>
          </p:txBody>
        </p:sp>
        <p:sp>
          <p:nvSpPr>
            <p:cNvPr id="79882" name="AutoShape 10"/>
            <p:cNvSpPr>
              <a:spLocks noChangeArrowheads="1"/>
            </p:cNvSpPr>
            <p:nvPr/>
          </p:nvSpPr>
          <p:spPr bwMode="auto">
            <a:xfrm>
              <a:off x="3249613" y="2857500"/>
              <a:ext cx="1857375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12700" tIns="12700" rIns="12700" bIns="1270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  <a:defRPr/>
              </a:pPr>
              <a:r>
                <a:rPr lang="it-IT" altLang="it-IT" sz="2200" b="1" smtClean="0">
                  <a:solidFill>
                    <a:prstClr val="white"/>
                  </a:solidFill>
                </a:rPr>
                <a:t>IL FUOCO</a:t>
              </a:r>
              <a:endParaRPr lang="it-IT" altLang="it-IT" smtClean="0">
                <a:solidFill>
                  <a:prstClr val="white"/>
                </a:solidFill>
              </a:endParaRPr>
            </a:p>
          </p:txBody>
        </p:sp>
        <p:sp>
          <p:nvSpPr>
            <p:cNvPr id="79883" name="AutoShape 11"/>
            <p:cNvSpPr>
              <a:spLocks noChangeArrowheads="1"/>
            </p:cNvSpPr>
            <p:nvPr/>
          </p:nvSpPr>
          <p:spPr bwMode="auto">
            <a:xfrm>
              <a:off x="5503863" y="1123949"/>
              <a:ext cx="1565275" cy="804866"/>
            </a:xfrm>
            <a:prstGeom prst="roundRect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12700" tIns="12700" rIns="12700" bIns="12700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1" eaLnBrk="1" hangingPunct="1">
                <a:buSzPts val="1400"/>
                <a:defRPr/>
              </a:pPr>
              <a:r>
                <a:rPr lang="it-IT" altLang="it-IT" sz="1400" dirty="0" smtClean="0">
                  <a:solidFill>
                    <a:prstClr val="black"/>
                  </a:solidFill>
                </a:rPr>
                <a:t>solido</a:t>
              </a:r>
            </a:p>
            <a:p>
              <a:pPr lvl="1" eaLnBrk="1" hangingPunct="1">
                <a:buSzPts val="1400"/>
                <a:defRPr/>
              </a:pPr>
              <a:r>
                <a:rPr lang="it-IT" altLang="it-IT" sz="1400" dirty="0" smtClean="0">
                  <a:solidFill>
                    <a:prstClr val="black"/>
                  </a:solidFill>
                </a:rPr>
                <a:t>liquido</a:t>
              </a:r>
            </a:p>
            <a:p>
              <a:pPr lvl="1" eaLnBrk="1" hangingPunct="1">
                <a:buSzPts val="1400"/>
                <a:defRPr/>
              </a:pPr>
              <a:r>
                <a:rPr lang="it-IT" altLang="it-IT" sz="1400" dirty="0" smtClean="0">
                  <a:solidFill>
                    <a:prstClr val="black"/>
                  </a:solidFill>
                </a:rPr>
                <a:t>gassoso</a:t>
              </a:r>
              <a:endParaRPr lang="it-IT" altLang="it-IT" dirty="0" smtClean="0">
                <a:solidFill>
                  <a:prstClr val="black"/>
                </a:solidFill>
              </a:endParaRPr>
            </a:p>
          </p:txBody>
        </p:sp>
        <p:sp>
          <p:nvSpPr>
            <p:cNvPr id="79884" name="AutoShape 12"/>
            <p:cNvSpPr>
              <a:spLocks noChangeArrowheads="1"/>
            </p:cNvSpPr>
            <p:nvPr/>
          </p:nvSpPr>
          <p:spPr bwMode="auto">
            <a:xfrm>
              <a:off x="6477000" y="3714760"/>
              <a:ext cx="2381250" cy="1143005"/>
            </a:xfrm>
            <a:prstGeom prst="roundRect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12700" tIns="12700" rIns="12700" bIns="12700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742950" lvl="1" indent="-285750" eaLnBrk="1" hangingPunct="1">
                <a:buSzPts val="1400"/>
                <a:buFont typeface="Arial" panose="020B0604020202020204" pitchFamily="34" charset="0"/>
                <a:buChar char="•"/>
                <a:defRPr/>
              </a:pPr>
              <a:r>
                <a:rPr lang="it-IT" altLang="it-IT" sz="1400" dirty="0" smtClean="0">
                  <a:solidFill>
                    <a:prstClr val="black"/>
                  </a:solidFill>
                </a:rPr>
                <a:t>scintille</a:t>
              </a:r>
            </a:p>
            <a:p>
              <a:pPr marL="742950" lvl="1" indent="-285750" eaLnBrk="1" hangingPunct="1">
                <a:buSzPts val="1400"/>
                <a:buFont typeface="Arial" panose="020B0604020202020204" pitchFamily="34" charset="0"/>
                <a:buChar char="•"/>
                <a:defRPr/>
              </a:pPr>
              <a:r>
                <a:rPr lang="it-IT" altLang="it-IT" sz="1400" dirty="0" smtClean="0">
                  <a:solidFill>
                    <a:prstClr val="black"/>
                  </a:solidFill>
                </a:rPr>
                <a:t>materiali a </a:t>
              </a:r>
            </a:p>
            <a:p>
              <a:pPr lvl="1" eaLnBrk="1" hangingPunct="1">
                <a:buSzPts val="1400"/>
                <a:defRPr/>
              </a:pPr>
              <a:r>
                <a:rPr lang="it-IT" altLang="it-IT" sz="1400" dirty="0" smtClean="0">
                  <a:solidFill>
                    <a:prstClr val="black"/>
                  </a:solidFill>
                </a:rPr>
                <a:t>    temperatura elevata</a:t>
              </a:r>
            </a:p>
            <a:p>
              <a:pPr marL="742950" lvl="1" indent="-285750" eaLnBrk="1" hangingPunct="1">
                <a:buSzPts val="1400"/>
                <a:buFont typeface="Arial" panose="020B0604020202020204" pitchFamily="34" charset="0"/>
                <a:buChar char="•"/>
                <a:defRPr/>
              </a:pPr>
              <a:r>
                <a:rPr lang="it-IT" altLang="it-IT" sz="1400" dirty="0" smtClean="0">
                  <a:solidFill>
                    <a:prstClr val="black"/>
                  </a:solidFill>
                </a:rPr>
                <a:t>fiamme</a:t>
              </a:r>
              <a:endParaRPr lang="it-IT" altLang="it-IT" dirty="0" smtClean="0">
                <a:solidFill>
                  <a:prstClr val="black"/>
                </a:solidFill>
              </a:endParaRPr>
            </a:p>
          </p:txBody>
        </p:sp>
        <p:sp>
          <p:nvSpPr>
            <p:cNvPr id="79885" name="AutoShape 13"/>
            <p:cNvSpPr>
              <a:spLocks noChangeArrowheads="1"/>
            </p:cNvSpPr>
            <p:nvPr/>
          </p:nvSpPr>
          <p:spPr bwMode="auto">
            <a:xfrm>
              <a:off x="2171700" y="4643452"/>
              <a:ext cx="4114800" cy="549277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12700" tIns="12700" rIns="12700" bIns="1270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  <a:defRPr/>
              </a:pPr>
              <a:r>
                <a:rPr lang="it-IT" altLang="it-IT" sz="1600" b="1" smtClean="0">
                  <a:solidFill>
                    <a:prstClr val="black"/>
                  </a:solidFill>
                </a:rPr>
                <a:t>TEMPERATURA DI INFIAMMABILITÁ</a:t>
              </a:r>
              <a:endParaRPr lang="it-IT" altLang="it-IT" b="1" smtClean="0">
                <a:solidFill>
                  <a:prstClr val="black"/>
                </a:solidFill>
              </a:endParaRPr>
            </a:p>
            <a:p>
              <a:pPr eaLnBrk="1" hangingPunct="1">
                <a:defRPr/>
              </a:pPr>
              <a:endParaRPr lang="it-IT" altLang="it-IT" smtClean="0">
                <a:solidFill>
                  <a:prstClr val="black"/>
                </a:solidFill>
              </a:endParaRPr>
            </a:p>
          </p:txBody>
        </p:sp>
        <p:sp>
          <p:nvSpPr>
            <p:cNvPr id="79886" name="AutoShape 14"/>
            <p:cNvSpPr>
              <a:spLocks noChangeArrowheads="1"/>
            </p:cNvSpPr>
            <p:nvPr/>
          </p:nvSpPr>
          <p:spPr bwMode="auto">
            <a:xfrm>
              <a:off x="2171700" y="5257816"/>
              <a:ext cx="4114800" cy="549277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12700" tIns="12700" rIns="12700" bIns="1270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  <a:defRPr/>
              </a:pPr>
              <a:r>
                <a:rPr lang="it-IT" altLang="it-IT" sz="1600" b="1" dirty="0" smtClean="0">
                  <a:solidFill>
                    <a:prstClr val="black"/>
                  </a:solidFill>
                </a:rPr>
                <a:t>TEMPERATURA DI AUTOACCENSIONE</a:t>
              </a:r>
              <a:endParaRPr lang="it-IT" altLang="it-IT" b="1" dirty="0" smtClean="0">
                <a:solidFill>
                  <a:prstClr val="black"/>
                </a:solidFill>
              </a:endParaRPr>
            </a:p>
            <a:p>
              <a:pPr eaLnBrk="1" hangingPunct="1">
                <a:defRPr/>
              </a:pPr>
              <a:endParaRPr lang="it-IT" altLang="it-IT" dirty="0" smtClean="0">
                <a:solidFill>
                  <a:prstClr val="black"/>
                </a:solidFill>
              </a:endParaRPr>
            </a:p>
          </p:txBody>
        </p:sp>
        <p:sp>
          <p:nvSpPr>
            <p:cNvPr id="79887" name="AutoShape 15"/>
            <p:cNvSpPr>
              <a:spLocks noChangeArrowheads="1"/>
            </p:cNvSpPr>
            <p:nvPr/>
          </p:nvSpPr>
          <p:spPr bwMode="auto">
            <a:xfrm>
              <a:off x="2171700" y="5880119"/>
              <a:ext cx="4114800" cy="549277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12700" tIns="12700" rIns="12700" bIns="1270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800" b="1" smtClean="0">
                <a:solidFill>
                  <a:prstClr val="black"/>
                </a:solidFill>
              </a:endParaRPr>
            </a:p>
            <a:p>
              <a:pPr algn="ctr" eaLnBrk="1" hangingPunct="1">
                <a:spcAft>
                  <a:spcPts val="1000"/>
                </a:spcAft>
                <a:defRPr/>
              </a:pPr>
              <a:r>
                <a:rPr lang="it-IT" altLang="it-IT" sz="1600" b="1" smtClean="0">
                  <a:solidFill>
                    <a:prstClr val="black"/>
                  </a:solidFill>
                </a:rPr>
                <a:t>CAMPO DI INFIAMMABILITÁ</a:t>
              </a:r>
              <a:endParaRPr lang="it-IT" altLang="it-IT" b="1" smtClean="0">
                <a:solidFill>
                  <a:prstClr val="black"/>
                </a:solidFill>
              </a:endParaRPr>
            </a:p>
            <a:p>
              <a:pPr eaLnBrk="1" hangingPunct="1">
                <a:defRPr/>
              </a:pPr>
              <a:endParaRPr lang="it-IT" altLang="it-IT" smtClean="0">
                <a:solidFill>
                  <a:prstClr val="black"/>
                </a:solidFill>
              </a:endParaRPr>
            </a:p>
          </p:txBody>
        </p:sp>
        <p:sp>
          <p:nvSpPr>
            <p:cNvPr id="79881" name="AutoShape 9"/>
            <p:cNvSpPr>
              <a:spLocks noChangeArrowheads="1"/>
            </p:cNvSpPr>
            <p:nvPr/>
          </p:nvSpPr>
          <p:spPr bwMode="auto">
            <a:xfrm>
              <a:off x="3825875" y="3840173"/>
              <a:ext cx="2489200" cy="638178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12700" tIns="12700" rIns="12700" bIns="1270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it-IT" altLang="it-IT" b="1" dirty="0" smtClean="0">
                  <a:solidFill>
                    <a:prstClr val="black"/>
                  </a:solidFill>
                </a:rPr>
                <a:t>TEMPERATURA UTILE (INNESCO</a:t>
              </a:r>
              <a:r>
                <a:rPr lang="it-IT" altLang="it-IT" sz="1600" b="1" dirty="0" smtClean="0">
                  <a:solidFill>
                    <a:prstClr val="black"/>
                  </a:solidFill>
                </a:rPr>
                <a:t>)</a:t>
              </a:r>
              <a:endParaRPr lang="it-IT" altLang="it-IT" dirty="0" smtClean="0">
                <a:solidFill>
                  <a:prstClr val="black"/>
                </a:solidFill>
              </a:endParaRPr>
            </a:p>
          </p:txBody>
        </p:sp>
        <p:sp>
          <p:nvSpPr>
            <p:cNvPr id="79879" name="AutoShape 7"/>
            <p:cNvSpPr>
              <a:spLocks noChangeArrowheads="1"/>
            </p:cNvSpPr>
            <p:nvPr/>
          </p:nvSpPr>
          <p:spPr bwMode="auto">
            <a:xfrm>
              <a:off x="2927350" y="1142999"/>
              <a:ext cx="2287588" cy="639766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12700" tIns="12700" rIns="12700" bIns="1270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800" b="1" smtClean="0">
                <a:solidFill>
                  <a:prstClr val="black"/>
                </a:solidFill>
              </a:endParaRPr>
            </a:p>
            <a:p>
              <a:pPr algn="ctr" eaLnBrk="1" hangingPunct="1">
                <a:spcAft>
                  <a:spcPts val="1000"/>
                </a:spcAft>
                <a:defRPr/>
              </a:pPr>
              <a:r>
                <a:rPr lang="it-IT" altLang="it-IT" b="1" smtClean="0">
                  <a:solidFill>
                    <a:prstClr val="black"/>
                  </a:solidFill>
                </a:rPr>
                <a:t>COMBUSTIBILE</a:t>
              </a:r>
            </a:p>
            <a:p>
              <a:pPr eaLnBrk="1" hangingPunct="1">
                <a:defRPr/>
              </a:pPr>
              <a:endParaRPr lang="it-IT" altLang="it-IT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7" name="Rettangolo 16"/>
          <p:cNvSpPr/>
          <p:nvPr/>
        </p:nvSpPr>
        <p:spPr>
          <a:xfrm>
            <a:off x="6572264" y="285729"/>
            <a:ext cx="2428892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prstClr val="white"/>
                </a:solidFill>
              </a:rPr>
              <a:t>Concetti fondamentali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E52D2-48F1-4F8F-A2C9-342799481072}" type="slidenum">
              <a:rPr lang="it-IT"/>
              <a:pPr>
                <a:defRPr/>
              </a:pPr>
              <a:t>44</a:t>
            </a:fld>
            <a:endParaRPr lang="it-IT" dirty="0"/>
          </a:p>
        </p:txBody>
      </p:sp>
      <p:sp>
        <p:nvSpPr>
          <p:cNvPr id="501763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501764" name="Gruppo 23"/>
          <p:cNvGrpSpPr>
            <a:grpSpLocks/>
          </p:cNvGrpSpPr>
          <p:nvPr/>
        </p:nvGrpSpPr>
        <p:grpSpPr bwMode="auto">
          <a:xfrm>
            <a:off x="1285875" y="928688"/>
            <a:ext cx="7643813" cy="5608637"/>
            <a:chOff x="1285852" y="1006475"/>
            <a:chExt cx="7643866" cy="5608647"/>
          </a:xfrm>
        </p:grpSpPr>
        <p:sp>
          <p:nvSpPr>
            <p:cNvPr id="78854" name="Rectangle 6"/>
            <p:cNvSpPr>
              <a:spLocks noChangeArrowheads="1"/>
            </p:cNvSpPr>
            <p:nvPr/>
          </p:nvSpPr>
          <p:spPr bwMode="auto">
            <a:xfrm>
              <a:off x="1285852" y="1643050"/>
              <a:ext cx="641350" cy="307976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12700" tIns="12700" rIns="12700" bIns="12700"/>
            <a:lstStyle/>
            <a:p>
              <a:pPr algn="ctr">
                <a:spcAft>
                  <a:spcPts val="600"/>
                </a:spcAft>
                <a:defRPr/>
              </a:pPr>
              <a:endParaRPr lang="it-IT" b="1" dirty="0">
                <a:solidFill>
                  <a:prstClr val="black"/>
                </a:solidFill>
                <a:latin typeface="Century Schoolbook" pitchFamily="18" charset="0"/>
                <a:cs typeface="Arial" pitchFamily="34" charset="0"/>
              </a:endParaRPr>
            </a:p>
            <a:p>
              <a:pPr algn="ctr">
                <a:spcAft>
                  <a:spcPts val="600"/>
                </a:spcAft>
                <a:defRPr/>
              </a:pPr>
              <a:r>
                <a:rPr lang="it-IT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it-IT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it-IT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it-IT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it-IT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it-IT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it-IT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  <p:sp>
          <p:nvSpPr>
            <p:cNvPr id="78855" name="Rectangle 7"/>
            <p:cNvSpPr>
              <a:spLocks noChangeArrowheads="1"/>
            </p:cNvSpPr>
            <p:nvPr/>
          </p:nvSpPr>
          <p:spPr bwMode="auto">
            <a:xfrm>
              <a:off x="2071671" y="2009764"/>
              <a:ext cx="2286016" cy="365125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2700" tIns="12700" rIns="12700" bIns="12700"/>
            <a:lstStyle/>
            <a:p>
              <a:pPr algn="ctr">
                <a:spcAft>
                  <a:spcPts val="1000"/>
                </a:spcAft>
                <a:defRPr/>
              </a:pPr>
              <a:r>
                <a:rPr lang="it-IT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entury Gothic" pitchFamily="34" charset="0"/>
                  <a:cs typeface="Arial" pitchFamily="34" charset="0"/>
                </a:rPr>
                <a:t>CALORE</a:t>
              </a:r>
              <a:endParaRPr lang="it-IT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56" name="Rectangle 8"/>
            <p:cNvSpPr>
              <a:spLocks noChangeArrowheads="1"/>
            </p:cNvSpPr>
            <p:nvPr/>
          </p:nvSpPr>
          <p:spPr bwMode="auto">
            <a:xfrm>
              <a:off x="2071671" y="2473303"/>
              <a:ext cx="2286016" cy="366713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2700" tIns="12700" rIns="12700" bIns="12700"/>
            <a:lstStyle/>
            <a:p>
              <a:pPr algn="ctr">
                <a:spcAft>
                  <a:spcPts val="1000"/>
                </a:spcAft>
                <a:defRPr/>
              </a:pPr>
              <a:r>
                <a:rPr lang="it-IT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entury Gothic" pitchFamily="34" charset="0"/>
                  <a:cs typeface="Arial" pitchFamily="34" charset="0"/>
                </a:rPr>
                <a:t>FIAMMA</a:t>
              </a:r>
              <a:endParaRPr lang="it-IT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57" name="Rectangle 9"/>
            <p:cNvSpPr>
              <a:spLocks noChangeArrowheads="1"/>
            </p:cNvSpPr>
            <p:nvPr/>
          </p:nvSpPr>
          <p:spPr bwMode="auto">
            <a:xfrm>
              <a:off x="2086007" y="2930502"/>
              <a:ext cx="2286016" cy="365125"/>
            </a:xfrm>
            <a:prstGeom prst="rect">
              <a:avLst/>
            </a:prstGeom>
            <a:solidFill>
              <a:schemeClr val="tx1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2700" tIns="12700" rIns="12700" bIns="12700"/>
            <a:lstStyle/>
            <a:p>
              <a:pPr algn="ctr">
                <a:spcAft>
                  <a:spcPts val="1000"/>
                </a:spcAft>
                <a:defRPr/>
              </a:pPr>
              <a:r>
                <a:rPr lang="it-IT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entury Gothic" pitchFamily="34" charset="0"/>
                  <a:cs typeface="Arial" pitchFamily="34" charset="0"/>
                </a:rPr>
                <a:t>LUCE</a:t>
              </a:r>
              <a:endParaRPr lang="it-IT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58" name="Rectangle 10"/>
            <p:cNvSpPr>
              <a:spLocks noChangeArrowheads="1"/>
            </p:cNvSpPr>
            <p:nvPr/>
          </p:nvSpPr>
          <p:spPr bwMode="auto">
            <a:xfrm>
              <a:off x="4787906" y="1650978"/>
              <a:ext cx="641350" cy="307183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12700" tIns="12700" rIns="12700" bIns="12700"/>
            <a:lstStyle/>
            <a:p>
              <a:pPr algn="ctr">
                <a:spcAft>
                  <a:spcPts val="600"/>
                </a:spcAft>
                <a:defRPr/>
              </a:pPr>
              <a:r>
                <a:rPr lang="it-IT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it-IT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it-IT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it-IT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O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it-IT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N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it-IT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it-IT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it-IT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it-IT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</a:t>
              </a:r>
              <a:endParaRPr lang="it-IT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59" name="Rectangle 11"/>
            <p:cNvSpPr>
              <a:spLocks noChangeArrowheads="1"/>
            </p:cNvSpPr>
            <p:nvPr/>
          </p:nvSpPr>
          <p:spPr bwMode="auto">
            <a:xfrm>
              <a:off x="5727731" y="1650978"/>
              <a:ext cx="3201987" cy="366713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2700" tIns="12700" rIns="12700" bIns="12700"/>
            <a:lstStyle/>
            <a:p>
              <a:pPr algn="ctr">
                <a:spcAft>
                  <a:spcPts val="1000"/>
                </a:spcAft>
                <a:defRPr/>
              </a:pPr>
              <a:r>
                <a:rPr lang="it-IT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entury Gothic" pitchFamily="34" charset="0"/>
                  <a:cs typeface="Arial" pitchFamily="34" charset="0"/>
                </a:rPr>
                <a:t>FUMO</a:t>
              </a:r>
              <a:endParaRPr lang="it-IT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60" name="Rectangle 12"/>
            <p:cNvSpPr>
              <a:spLocks noChangeArrowheads="1"/>
            </p:cNvSpPr>
            <p:nvPr/>
          </p:nvSpPr>
          <p:spPr bwMode="auto">
            <a:xfrm>
              <a:off x="5727731" y="2108178"/>
              <a:ext cx="3201987" cy="365125"/>
            </a:xfrm>
            <a:prstGeom prst="rect">
              <a:avLst/>
            </a:prstGeom>
            <a:solidFill>
              <a:schemeClr val="tx1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2700" tIns="12700" rIns="12700" bIns="12700"/>
            <a:lstStyle/>
            <a:p>
              <a:pPr algn="ctr">
                <a:spcAft>
                  <a:spcPts val="1000"/>
                </a:spcAft>
                <a:defRPr/>
              </a:pPr>
              <a:r>
                <a:rPr lang="it-IT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entury Gothic" pitchFamily="34" charset="0"/>
                  <a:cs typeface="Arial" pitchFamily="34" charset="0"/>
                </a:rPr>
                <a:t>OSSIDO </a:t>
              </a:r>
              <a:r>
                <a:rPr lang="it-IT" sz="14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entury Gothic" pitchFamily="34" charset="0"/>
                  <a:cs typeface="Arial" pitchFamily="34" charset="0"/>
                </a:rPr>
                <a:t>DI</a:t>
              </a:r>
              <a:r>
                <a:rPr lang="it-IT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entury Gothic" pitchFamily="34" charset="0"/>
                  <a:cs typeface="Arial" pitchFamily="34" charset="0"/>
                </a:rPr>
                <a:t> CARBONIO</a:t>
              </a:r>
              <a:endPara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61" name="Rectangle 13"/>
            <p:cNvSpPr>
              <a:spLocks noChangeArrowheads="1"/>
            </p:cNvSpPr>
            <p:nvPr/>
          </p:nvSpPr>
          <p:spPr bwMode="auto">
            <a:xfrm>
              <a:off x="5727731" y="2565378"/>
              <a:ext cx="3201987" cy="365125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2700" tIns="12700" rIns="12700" bIns="12700"/>
            <a:lstStyle/>
            <a:p>
              <a:pPr algn="ctr">
                <a:spcAft>
                  <a:spcPts val="1000"/>
                </a:spcAft>
                <a:defRPr/>
              </a:pPr>
              <a:r>
                <a:rPr lang="it-IT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entury Gothic" pitchFamily="34" charset="0"/>
                  <a:cs typeface="Arial" pitchFamily="34" charset="0"/>
                </a:rPr>
                <a:t>ANIDRIDE CARBONICA</a:t>
              </a:r>
              <a:endPara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62" name="Rectangle 14"/>
            <p:cNvSpPr>
              <a:spLocks noChangeArrowheads="1"/>
            </p:cNvSpPr>
            <p:nvPr/>
          </p:nvSpPr>
          <p:spPr bwMode="auto">
            <a:xfrm>
              <a:off x="5710061" y="2988727"/>
              <a:ext cx="3201987" cy="365125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2700" tIns="12700" rIns="12700" bIns="12700"/>
            <a:lstStyle/>
            <a:p>
              <a:pPr algn="ctr">
                <a:spcAft>
                  <a:spcPts val="1000"/>
                </a:spcAft>
                <a:defRPr/>
              </a:pPr>
              <a:r>
                <a:rPr lang="it-IT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entury Gothic" pitchFamily="34" charset="0"/>
                  <a:cs typeface="Arial" pitchFamily="34" charset="0"/>
                </a:rPr>
                <a:t>VAPORE ACQUEO</a:t>
              </a:r>
              <a:endPara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63" name="Rectangle 15"/>
            <p:cNvSpPr>
              <a:spLocks noChangeArrowheads="1"/>
            </p:cNvSpPr>
            <p:nvPr/>
          </p:nvSpPr>
          <p:spPr bwMode="auto">
            <a:xfrm>
              <a:off x="5727731" y="3479778"/>
              <a:ext cx="3201987" cy="365125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2700" tIns="12700" rIns="12700" bIns="12700"/>
            <a:lstStyle/>
            <a:p>
              <a:pPr algn="ctr">
                <a:spcAft>
                  <a:spcPts val="1000"/>
                </a:spcAft>
                <a:defRPr/>
              </a:pPr>
              <a:r>
                <a:rPr lang="it-IT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entury Gothic" pitchFamily="34" charset="0"/>
                  <a:cs typeface="Arial" pitchFamily="34" charset="0"/>
                </a:rPr>
                <a:t>COMPOSTI GASSOSI</a:t>
              </a:r>
              <a:endPara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64" name="Rectangle 16"/>
            <p:cNvSpPr>
              <a:spLocks noChangeArrowheads="1"/>
            </p:cNvSpPr>
            <p:nvPr/>
          </p:nvSpPr>
          <p:spPr bwMode="auto">
            <a:xfrm>
              <a:off x="5727731" y="3936978"/>
              <a:ext cx="3201987" cy="365125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2700" tIns="12700" rIns="12700" bIns="12700"/>
            <a:lstStyle/>
            <a:p>
              <a:pPr algn="ctr">
                <a:spcAft>
                  <a:spcPts val="1000"/>
                </a:spcAft>
                <a:defRPr/>
              </a:pPr>
              <a:r>
                <a:rPr lang="it-IT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entury Gothic" pitchFamily="34" charset="0"/>
                  <a:cs typeface="Arial" pitchFamily="34" charset="0"/>
                </a:rPr>
                <a:t>ANIDRIDE SOLFOROSA/SOLFORICA</a:t>
              </a:r>
              <a:endPara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65" name="Rectangle 17"/>
            <p:cNvSpPr>
              <a:spLocks noChangeArrowheads="1"/>
            </p:cNvSpPr>
            <p:nvPr/>
          </p:nvSpPr>
          <p:spPr bwMode="auto">
            <a:xfrm>
              <a:off x="5727731" y="4394178"/>
              <a:ext cx="3201987" cy="365125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2700" tIns="12700" rIns="12700" bIns="12700"/>
            <a:lstStyle/>
            <a:p>
              <a:pPr algn="ctr">
                <a:spcAft>
                  <a:spcPts val="1000"/>
                </a:spcAft>
                <a:defRPr/>
              </a:pPr>
              <a:r>
                <a:rPr lang="it-IT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entury Gothic" pitchFamily="34" charset="0"/>
                  <a:cs typeface="Arial" pitchFamily="34" charset="0"/>
                </a:rPr>
                <a:t>CENERI</a:t>
              </a:r>
              <a:endPara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66" name="Rectangle 18"/>
            <p:cNvSpPr>
              <a:spLocks noChangeArrowheads="1"/>
            </p:cNvSpPr>
            <p:nvPr/>
          </p:nvSpPr>
          <p:spPr bwMode="auto">
            <a:xfrm>
              <a:off x="1285852" y="1006475"/>
              <a:ext cx="7643865" cy="54927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12700" tIns="12700" rIns="12700" bIns="12700"/>
            <a:lstStyle/>
            <a:p>
              <a:pPr algn="ctr">
                <a:spcAft>
                  <a:spcPts val="1000"/>
                </a:spcAft>
                <a:defRPr/>
              </a:pPr>
              <a:r>
                <a:rPr lang="it-IT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PRODOTTI DELLA COMBUSTIONE</a:t>
              </a:r>
            </a:p>
          </p:txBody>
        </p:sp>
        <p:sp>
          <p:nvSpPr>
            <p:cNvPr id="78867" name="Rectangle 19"/>
            <p:cNvSpPr>
              <a:spLocks noChangeArrowheads="1"/>
            </p:cNvSpPr>
            <p:nvPr/>
          </p:nvSpPr>
          <p:spPr bwMode="auto">
            <a:xfrm>
              <a:off x="2714612" y="4786322"/>
              <a:ext cx="641350" cy="18288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12700" tIns="12700" rIns="12700" bIns="12700"/>
            <a:lstStyle/>
            <a:p>
              <a:pPr algn="ctr">
                <a:spcAft>
                  <a:spcPts val="1000"/>
                </a:spcAft>
                <a:defRPr/>
              </a:pPr>
              <a:endParaRPr lang="it-IT" b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endParaRPr>
            </a:p>
            <a:p>
              <a:pPr algn="ctr">
                <a:spcAft>
                  <a:spcPts val="1000"/>
                </a:spcAft>
                <a:defRPr/>
              </a:pPr>
              <a:r>
                <a:rPr lang="it-IT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G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it-IT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it-IT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</a:t>
              </a:r>
            </a:p>
            <a:p>
              <a:pPr algn="ctr">
                <a:spcAft>
                  <a:spcPts val="1000"/>
                </a:spcAft>
                <a:defRPr/>
              </a:pPr>
              <a:endParaRPr lang="it-IT" b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endParaRPr>
            </a:p>
            <a:p>
              <a:pPr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68" name="Rectangle 20"/>
            <p:cNvSpPr>
              <a:spLocks noChangeArrowheads="1"/>
            </p:cNvSpPr>
            <p:nvPr/>
          </p:nvSpPr>
          <p:spPr bwMode="auto">
            <a:xfrm>
              <a:off x="3811575" y="4878397"/>
              <a:ext cx="3201987" cy="365125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2700" tIns="12700" rIns="12700" bIns="12700"/>
            <a:lstStyle/>
            <a:p>
              <a:pPr algn="ctr">
                <a:spcAft>
                  <a:spcPts val="1000"/>
                </a:spcAft>
                <a:defRPr/>
              </a:pPr>
              <a:r>
                <a:rPr lang="it-IT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entury Gothic" pitchFamily="34" charset="0"/>
                  <a:cs typeface="Arial" pitchFamily="34" charset="0"/>
                </a:rPr>
                <a:t>ASFISSIANTI</a:t>
              </a:r>
              <a:endPara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69" name="Rectangle 21"/>
            <p:cNvSpPr>
              <a:spLocks noChangeArrowheads="1"/>
            </p:cNvSpPr>
            <p:nvPr/>
          </p:nvSpPr>
          <p:spPr bwMode="auto">
            <a:xfrm>
              <a:off x="3811575" y="5335597"/>
              <a:ext cx="3201987" cy="365125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2700" tIns="12700" rIns="12700" bIns="12700"/>
            <a:lstStyle/>
            <a:p>
              <a:pPr algn="ctr">
                <a:spcAft>
                  <a:spcPts val="1000"/>
                </a:spcAft>
                <a:defRPr/>
              </a:pPr>
              <a:r>
                <a:rPr lang="it-IT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entury Gothic" pitchFamily="34" charset="0"/>
                  <a:cs typeface="Arial" pitchFamily="34" charset="0"/>
                </a:rPr>
                <a:t>CORROSIVI</a:t>
              </a:r>
              <a:endPara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70" name="Rectangle 22"/>
            <p:cNvSpPr>
              <a:spLocks noChangeArrowheads="1"/>
            </p:cNvSpPr>
            <p:nvPr/>
          </p:nvSpPr>
          <p:spPr bwMode="auto">
            <a:xfrm>
              <a:off x="3811575" y="5792797"/>
              <a:ext cx="3201987" cy="365125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2700" tIns="12700" rIns="12700" bIns="12700"/>
            <a:lstStyle/>
            <a:p>
              <a:pPr algn="ctr">
                <a:spcAft>
                  <a:spcPts val="1000"/>
                </a:spcAft>
                <a:defRPr/>
              </a:pPr>
              <a:r>
                <a:rPr lang="it-IT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entury Gothic" pitchFamily="34" charset="0"/>
                  <a:cs typeface="Arial" pitchFamily="34" charset="0"/>
                </a:rPr>
                <a:t>TOSSICI SISTEMA NERVOSO</a:t>
              </a:r>
              <a:endPara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71" name="Rectangle 23"/>
            <p:cNvSpPr>
              <a:spLocks noChangeArrowheads="1"/>
            </p:cNvSpPr>
            <p:nvPr/>
          </p:nvSpPr>
          <p:spPr bwMode="auto">
            <a:xfrm>
              <a:off x="3811575" y="6248410"/>
              <a:ext cx="3201987" cy="366712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2700" tIns="12700" rIns="12700" bIns="12700"/>
            <a:lstStyle/>
            <a:p>
              <a:pPr algn="ctr">
                <a:spcAft>
                  <a:spcPts val="1000"/>
                </a:spcAft>
                <a:defRPr/>
              </a:pPr>
              <a:r>
                <a:rPr lang="it-IT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entury Gothic" pitchFamily="34" charset="0"/>
                  <a:cs typeface="Arial" pitchFamily="34" charset="0"/>
                </a:rPr>
                <a:t>TOSSICI DEL SANGUE</a:t>
              </a:r>
              <a:endPara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</a:rPr>
              <a:t>ANTINCENDIO</a:t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500826" y="285729"/>
            <a:ext cx="242889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prstClr val="white"/>
                </a:solidFill>
              </a:rPr>
              <a:t>le emissioni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BA40B-1D05-4BEB-A02B-B4748C5ADACB}" type="slidenum">
              <a:rPr lang="it-IT"/>
              <a:pPr>
                <a:defRPr/>
              </a:pPr>
              <a:t>45</a:t>
            </a:fld>
            <a:endParaRPr lang="it-IT" dirty="0"/>
          </a:p>
        </p:txBody>
      </p:sp>
      <p:sp>
        <p:nvSpPr>
          <p:cNvPr id="502787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02788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214438" y="1316038"/>
            <a:ext cx="7786687" cy="3786187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sz="2000" dirty="0">
                <a:solidFill>
                  <a:prstClr val="black"/>
                </a:solidFill>
              </a:rPr>
              <a:t>I liquidi sono in equilibrio con i propri vapori che si sviluppano in misura differente a seconda delle condizioni di pressione e temperatura sulla superficie di separazione tra pelo libero del liquido e mezzo che lo sovrasta. </a:t>
            </a:r>
            <a:r>
              <a:rPr lang="it-IT" sz="2000" b="1" dirty="0">
                <a:solidFill>
                  <a:prstClr val="black"/>
                </a:solidFill>
              </a:rPr>
              <a:t>Nei liquidi infiammabili la combustione avviene proprio quando, in corrispondenza della suddetta superficie, i vapori dei liquidi, miscelandosi con l'ossigeno dell'aria in concentrazioni comprese nel campo di infiammabilità, sono opportunamente innescati. </a:t>
            </a:r>
            <a:r>
              <a:rPr lang="it-IT" sz="2000" dirty="0">
                <a:solidFill>
                  <a:prstClr val="black"/>
                </a:solidFill>
              </a:rPr>
              <a:t>Pertanto per bruciare in presenza di innesco, un liquido infiammabile deve passare dallo stato liquido allo stato di Vapore.  L'indice della maggiore o minore combustibilità di un liquido è fornito dalla </a:t>
            </a:r>
            <a:r>
              <a:rPr lang="it-IT" sz="2000" b="1" dirty="0">
                <a:solidFill>
                  <a:prstClr val="black"/>
                </a:solidFill>
              </a:rPr>
              <a:t>temperatura di infiammabilità, in base alla quale </a:t>
            </a:r>
            <a:r>
              <a:rPr lang="it-IT" sz="2000" dirty="0">
                <a:solidFill>
                  <a:prstClr val="black"/>
                </a:solidFill>
              </a:rPr>
              <a:t>i liquidi infiammabili sono classificati come indicato a lato.</a:t>
            </a:r>
          </a:p>
        </p:txBody>
      </p:sp>
      <p:sp>
        <p:nvSpPr>
          <p:cNvPr id="9" name="Rettangolo 8"/>
          <p:cNvSpPr/>
          <p:nvPr/>
        </p:nvSpPr>
        <p:spPr>
          <a:xfrm>
            <a:off x="5786446" y="357166"/>
            <a:ext cx="321471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prstClr val="white"/>
                </a:solidFill>
              </a:rPr>
              <a:t>La combustione dei</a:t>
            </a:r>
          </a:p>
          <a:p>
            <a:pPr algn="ctr">
              <a:defRPr/>
            </a:pPr>
            <a:r>
              <a:rPr lang="it-IT" sz="2400" b="1" dirty="0">
                <a:solidFill>
                  <a:prstClr val="white"/>
                </a:solidFill>
              </a:rPr>
              <a:t> liquidi infiammabili</a:t>
            </a:r>
            <a:endParaRPr lang="it-IT" sz="2400" dirty="0">
              <a:solidFill>
                <a:prstClr val="white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214438" y="5072063"/>
            <a:ext cx="7786687" cy="1323975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rgbClr val="FF0000"/>
                </a:solidFill>
              </a:rPr>
              <a:t>TEMPERATURA </a:t>
            </a:r>
            <a:r>
              <a:rPr lang="it-IT" sz="2000" b="1" dirty="0" err="1">
                <a:solidFill>
                  <a:srgbClr val="FF0000"/>
                </a:solidFill>
              </a:rPr>
              <a:t>DI</a:t>
            </a:r>
            <a:r>
              <a:rPr lang="it-IT" sz="2000" b="1" dirty="0">
                <a:solidFill>
                  <a:srgbClr val="FF0000"/>
                </a:solidFill>
              </a:rPr>
              <a:t> INFIAMMABILITÀ:</a:t>
            </a:r>
          </a:p>
          <a:p>
            <a:pPr algn="ctr">
              <a:defRPr/>
            </a:pPr>
            <a:r>
              <a:rPr lang="it-IT" sz="2000" b="1" dirty="0">
                <a:solidFill>
                  <a:srgbClr val="FF0000"/>
                </a:solidFill>
              </a:rPr>
              <a:t>TEMPERATURA MINIMA ALLA QUALE I LIQUIDI COMBUSTIBILI EMETTONO VAPORI IN QUANTITÀ TALI DA INCENDIARSI IN CASO </a:t>
            </a:r>
            <a:r>
              <a:rPr lang="it-IT" sz="2000" b="1" dirty="0" err="1">
                <a:solidFill>
                  <a:srgbClr val="FF0000"/>
                </a:solidFill>
              </a:rPr>
              <a:t>DI</a:t>
            </a:r>
            <a:r>
              <a:rPr lang="it-IT" sz="2000" b="1" dirty="0">
                <a:solidFill>
                  <a:srgbClr val="FF0000"/>
                </a:solidFill>
              </a:rPr>
              <a:t> INNESCO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587500" y="427038"/>
            <a:ext cx="749935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3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ANTINCENDIO</a:t>
            </a:r>
            <a:br>
              <a:rPr lang="it-IT" sz="43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</a:br>
            <a:endParaRPr lang="it-IT" sz="4300" b="1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2FB6E-1DD8-4B81-ADCC-F08FDCBC9140}" type="slidenum">
              <a:rPr lang="it-IT"/>
              <a:pPr>
                <a:defRPr/>
              </a:pPr>
              <a:t>46</a:t>
            </a:fld>
            <a:endParaRPr lang="it-IT" dirty="0"/>
          </a:p>
        </p:txBody>
      </p:sp>
      <p:sp>
        <p:nvSpPr>
          <p:cNvPr id="503811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03812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143000" y="4714875"/>
            <a:ext cx="7715250" cy="677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prstClr val="white"/>
                </a:solidFill>
              </a:rPr>
              <a:t>LIMITI </a:t>
            </a:r>
            <a:r>
              <a:rPr lang="it-IT" sz="2000" b="1" dirty="0" err="1">
                <a:solidFill>
                  <a:prstClr val="white"/>
                </a:solidFill>
              </a:rPr>
              <a:t>DI</a:t>
            </a:r>
            <a:r>
              <a:rPr lang="it-IT" sz="2000" b="1" dirty="0">
                <a:solidFill>
                  <a:prstClr val="white"/>
                </a:solidFill>
              </a:rPr>
              <a:t> INFIAMMABILITÀ</a:t>
            </a:r>
          </a:p>
          <a:p>
            <a:pPr algn="ctr">
              <a:defRPr/>
            </a:pPr>
            <a:r>
              <a:rPr lang="it-IT" dirty="0">
                <a:solidFill>
                  <a:prstClr val="white"/>
                </a:solidFill>
              </a:rPr>
              <a:t>% IN VOLUME ENTRO LA QUALE PUÓ AVERSI LA COMBUSTIONE</a:t>
            </a:r>
          </a:p>
        </p:txBody>
      </p:sp>
      <p:sp>
        <p:nvSpPr>
          <p:cNvPr id="8" name="Rettangolo 7"/>
          <p:cNvSpPr/>
          <p:nvPr/>
        </p:nvSpPr>
        <p:spPr>
          <a:xfrm>
            <a:off x="1143000" y="5505450"/>
            <a:ext cx="7715250" cy="954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prstClr val="white"/>
                </a:solidFill>
              </a:rPr>
              <a:t>CAMPO </a:t>
            </a:r>
            <a:r>
              <a:rPr lang="it-IT" sz="2000" b="1" dirty="0" err="1">
                <a:solidFill>
                  <a:prstClr val="white"/>
                </a:solidFill>
              </a:rPr>
              <a:t>DI</a:t>
            </a:r>
            <a:r>
              <a:rPr lang="it-IT" sz="2000" b="1" dirty="0">
                <a:solidFill>
                  <a:prstClr val="white"/>
                </a:solidFill>
              </a:rPr>
              <a:t> INFIAMMABILITÀ:</a:t>
            </a:r>
          </a:p>
          <a:p>
            <a:pPr algn="ctr">
              <a:defRPr/>
            </a:pPr>
            <a:r>
              <a:rPr lang="it-IT" b="1" dirty="0">
                <a:solidFill>
                  <a:prstClr val="white"/>
                </a:solidFill>
              </a:rPr>
              <a:t>campo di valori all’interno del quale si ha, in caso d’innesco, l’accensione e la propagazione della fiamma nella miscela aria/gas</a:t>
            </a:r>
            <a:endParaRPr lang="it-IT" dirty="0">
              <a:solidFill>
                <a:prstClr val="white"/>
              </a:solidFill>
            </a:endParaRPr>
          </a:p>
        </p:txBody>
      </p:sp>
      <p:graphicFrame>
        <p:nvGraphicFramePr>
          <p:cNvPr id="10" name="Diagramma 9"/>
          <p:cNvGraphicFramePr/>
          <p:nvPr/>
        </p:nvGraphicFramePr>
        <p:xfrm>
          <a:off x="1285852" y="928670"/>
          <a:ext cx="7643866" cy="349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</a:rPr>
              <a:t>ANTINCENDIO</a:t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786446" y="142852"/>
            <a:ext cx="321471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prstClr val="white"/>
                </a:solidFill>
              </a:rPr>
              <a:t>La combustione dei</a:t>
            </a:r>
          </a:p>
          <a:p>
            <a:pPr algn="ctr">
              <a:defRPr/>
            </a:pPr>
            <a:r>
              <a:rPr lang="it-IT" sz="2400" b="1" dirty="0">
                <a:solidFill>
                  <a:prstClr val="white"/>
                </a:solidFill>
              </a:rPr>
              <a:t> liquidi infiammabili</a:t>
            </a:r>
            <a:endParaRPr lang="it-IT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D01A4-9325-41CE-AE68-BBF57E353967}" type="slidenum">
              <a:rPr lang="it-IT"/>
              <a:pPr>
                <a:defRPr/>
              </a:pPr>
              <a:t>47</a:t>
            </a:fld>
            <a:endParaRPr lang="it-IT" dirty="0"/>
          </a:p>
        </p:txBody>
      </p:sp>
      <p:sp>
        <p:nvSpPr>
          <p:cNvPr id="504835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6328" t="19480" r="17382" b="25684"/>
          <a:stretch>
            <a:fillRect/>
          </a:stretch>
        </p:blipFill>
        <p:spPr bwMode="auto">
          <a:xfrm>
            <a:off x="2000232" y="1857364"/>
            <a:ext cx="6000792" cy="378621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</a:rPr>
              <a:t>ANTINCENDIO</a:t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572132" y="142852"/>
            <a:ext cx="321471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prstClr val="white"/>
                </a:solidFill>
              </a:rPr>
              <a:t>La combustione dei</a:t>
            </a:r>
          </a:p>
          <a:p>
            <a:pPr algn="ctr">
              <a:defRPr/>
            </a:pPr>
            <a:r>
              <a:rPr lang="it-IT" sz="2400" b="1" dirty="0">
                <a:solidFill>
                  <a:prstClr val="white"/>
                </a:solidFill>
              </a:rPr>
              <a:t> liquidi infiammabili</a:t>
            </a:r>
            <a:endParaRPr lang="it-IT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9E5EF-58C5-4FC8-8797-7A975F1AECC1}" type="slidenum">
              <a:rPr lang="it-IT"/>
              <a:pPr>
                <a:defRPr/>
              </a:pPr>
              <a:t>48</a:t>
            </a:fld>
            <a:endParaRPr lang="it-IT" dirty="0"/>
          </a:p>
        </p:txBody>
      </p:sp>
      <p:sp>
        <p:nvSpPr>
          <p:cNvPr id="505859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05860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6328" t="16558" r="17382" b="4545"/>
          <a:stretch>
            <a:fillRect/>
          </a:stretch>
        </p:blipFill>
        <p:spPr bwMode="auto">
          <a:xfrm>
            <a:off x="1928794" y="1285860"/>
            <a:ext cx="6286544" cy="514353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</a:rPr>
              <a:t>ANTINCENDIO</a:t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572132" y="142852"/>
            <a:ext cx="321471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prstClr val="white"/>
                </a:solidFill>
              </a:rPr>
              <a:t>La combustione dei</a:t>
            </a:r>
          </a:p>
          <a:p>
            <a:pPr algn="ctr">
              <a:defRPr/>
            </a:pPr>
            <a:r>
              <a:rPr lang="it-IT" sz="2400" b="1" dirty="0">
                <a:solidFill>
                  <a:prstClr val="white"/>
                </a:solidFill>
              </a:rPr>
              <a:t> liquidi infiammabili</a:t>
            </a:r>
            <a:endParaRPr lang="it-IT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695D5B-9208-4A83-8255-4806C5D3E0D1}" type="slidenum">
              <a:rPr lang="it-IT"/>
              <a:pPr>
                <a:defRPr/>
              </a:pPr>
              <a:t>49</a:t>
            </a:fld>
            <a:endParaRPr lang="it-IT" dirty="0"/>
          </a:p>
        </p:txBody>
      </p:sp>
      <p:sp>
        <p:nvSpPr>
          <p:cNvPr id="506883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graphicFrame>
        <p:nvGraphicFramePr>
          <p:cNvPr id="9" name="Diagramma 8"/>
          <p:cNvGraphicFramePr/>
          <p:nvPr/>
        </p:nvGraphicFramePr>
        <p:xfrm>
          <a:off x="1214414" y="862171"/>
          <a:ext cx="7786742" cy="592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</a:rPr>
              <a:t>ANTINCENDIO</a:t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786446" y="357166"/>
            <a:ext cx="321471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prstClr val="white"/>
                </a:solidFill>
              </a:rPr>
              <a:t>La protezione</a:t>
            </a:r>
            <a:endParaRPr lang="it-IT" sz="2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ttangolo 2"/>
          <p:cNvSpPr>
            <a:spLocks noChangeArrowheads="1"/>
          </p:cNvSpPr>
          <p:nvPr/>
        </p:nvSpPr>
        <p:spPr bwMode="auto">
          <a:xfrm>
            <a:off x="330200" y="585788"/>
            <a:ext cx="77295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it-IT" altLang="it-IT" sz="250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Stima del rischio</a:t>
            </a:r>
          </a:p>
        </p:txBody>
      </p:sp>
      <p:sp>
        <p:nvSpPr>
          <p:cNvPr id="2" name="Rettangolo 1"/>
          <p:cNvSpPr/>
          <p:nvPr/>
        </p:nvSpPr>
        <p:spPr>
          <a:xfrm>
            <a:off x="327025" y="1219200"/>
            <a:ext cx="8509000" cy="4986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= P x D x </a:t>
            </a:r>
            <a:r>
              <a:rPr lang="it-IT" altLang="it-IT" sz="2000" b="1" i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Fc</a:t>
            </a:r>
            <a:r>
              <a:rPr lang="it-IT" altLang="it-IT" sz="20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 Fu</a:t>
            </a:r>
            <a:endParaRPr lang="it-IT" altLang="it-IT" sz="2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76D6C"/>
              </a:buClr>
              <a:buSzPct val="80000"/>
              <a:defRPr/>
            </a:pPr>
            <a:r>
              <a:rPr lang="it-IT" altLang="it-IT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rischio ( R ) è la combinazione tra la Probabilità (P)  di accadimento dell’evento dannoso e il valore del Danno ( D) che potrebbe derivare dall’</a:t>
            </a:r>
            <a:r>
              <a:rPr lang="it-IT" altLang="ja-JP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esposizione al pericolo in funzione del Fattore di contatto (</a:t>
            </a:r>
            <a:r>
              <a:rPr lang="it-IT" altLang="ja-JP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Fc</a:t>
            </a:r>
            <a:r>
              <a:rPr lang="it-IT" altLang="ja-JP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 e del Fattore umano ( Fu).</a:t>
            </a:r>
            <a:r>
              <a:rPr lang="it-IT" altLang="it-IT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76D6C"/>
              </a:buClr>
              <a:buSzPct val="80000"/>
              <a:defRPr/>
            </a:pPr>
            <a:endParaRPr lang="it-IT" altLang="it-IT" sz="20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76D6C"/>
              </a:buClr>
              <a:buSzPct val="80000"/>
              <a:defRPr/>
            </a:pPr>
            <a:r>
              <a:rPr lang="it-IT" altLang="it-IT" sz="2000" kern="0" dirty="0">
                <a:solidFill>
                  <a:srgbClr val="FFFF00"/>
                </a:solidFill>
                <a:latin typeface="Bookman Old Style" pitchFamily="18" charset="0"/>
              </a:rPr>
              <a:t>Per Fu si intende il fattore integrato di: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AEAEA"/>
              </a:buClr>
              <a:buSzPct val="80000"/>
              <a:defRPr/>
            </a:pPr>
            <a:r>
              <a:rPr lang="it-IT" altLang="it-IT" sz="2000" b="1" kern="0" dirty="0">
                <a:solidFill>
                  <a:srgbClr val="FFFF00"/>
                </a:solidFill>
                <a:latin typeface="Bookman Old Style" pitchFamily="18" charset="0"/>
              </a:rPr>
              <a:t>1.      Informazione,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AEAEA"/>
              </a:buClr>
              <a:buSzPct val="80000"/>
              <a:defRPr/>
            </a:pPr>
            <a:r>
              <a:rPr lang="it-IT" altLang="it-IT" sz="2000" b="1" kern="0" dirty="0">
                <a:solidFill>
                  <a:srgbClr val="FFFF00"/>
                </a:solidFill>
                <a:latin typeface="Bookman Old Style" pitchFamily="18" charset="0"/>
              </a:rPr>
              <a:t>2.      Formazione,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AEAEA"/>
              </a:buClr>
              <a:buSzPct val="80000"/>
              <a:defRPr/>
            </a:pPr>
            <a:r>
              <a:rPr lang="it-IT" altLang="it-IT" sz="2000" b="1" kern="0" dirty="0">
                <a:solidFill>
                  <a:srgbClr val="FFFF00"/>
                </a:solidFill>
                <a:latin typeface="Bookman Old Style" pitchFamily="18" charset="0"/>
              </a:rPr>
              <a:t>3.      Addestramento,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AEAEA"/>
              </a:buClr>
              <a:buSzPct val="80000"/>
              <a:defRPr/>
            </a:pPr>
            <a:r>
              <a:rPr lang="it-IT" altLang="it-IT" sz="2000" b="1" kern="0" dirty="0">
                <a:solidFill>
                  <a:srgbClr val="FFFF00"/>
                </a:solidFill>
                <a:latin typeface="Bookman Old Style" pitchFamily="18" charset="0"/>
              </a:rPr>
              <a:t>4.      Istruzione,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AEAEA"/>
              </a:buClr>
              <a:buSzPct val="80000"/>
              <a:defRPr/>
            </a:pPr>
            <a:r>
              <a:rPr lang="it-IT" altLang="it-IT" sz="2000" b="1" kern="0" dirty="0">
                <a:solidFill>
                  <a:srgbClr val="FFFF00"/>
                </a:solidFill>
                <a:latin typeface="Bookman Old Style" pitchFamily="18" charset="0"/>
              </a:rPr>
              <a:t>5.      Aggiornamento,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AEAEA"/>
              </a:buClr>
              <a:buSzPct val="80000"/>
              <a:defRPr/>
            </a:pPr>
            <a:r>
              <a:rPr lang="it-IT" altLang="it-IT" sz="2000" b="1" kern="0" dirty="0">
                <a:solidFill>
                  <a:srgbClr val="FFFF00"/>
                </a:solidFill>
                <a:latin typeface="Bookman Old Style" pitchFamily="18" charset="0"/>
              </a:rPr>
              <a:t>6.      Equipaggiamento;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AEAEA"/>
              </a:buClr>
              <a:buSzPct val="80000"/>
              <a:defRPr/>
            </a:pPr>
            <a:r>
              <a:rPr lang="it-IT" altLang="it-IT" sz="2000" b="1" kern="0" dirty="0">
                <a:solidFill>
                  <a:srgbClr val="FFFF00"/>
                </a:solidFill>
                <a:latin typeface="Bookman Old Style" pitchFamily="18" charset="0"/>
              </a:rPr>
              <a:t>7.      Pronto intervento;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AEAEA"/>
              </a:buClr>
              <a:buSzPct val="80000"/>
              <a:defRPr/>
            </a:pPr>
            <a:r>
              <a:rPr lang="it-IT" altLang="it-IT" sz="2000" b="1" kern="0" dirty="0">
                <a:solidFill>
                  <a:srgbClr val="FFFF00"/>
                </a:solidFill>
                <a:latin typeface="Bookman Old Style" pitchFamily="18" charset="0"/>
              </a:rPr>
              <a:t>8.      Eliminazione di comportamenti errati o non idonei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Prof.Cons.Giuseppe Croce</a:t>
            </a:r>
            <a:endParaRPr lang="it-IT"/>
          </a:p>
        </p:txBody>
      </p:sp>
      <p:sp>
        <p:nvSpPr>
          <p:cNvPr id="461829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864884-88B1-4E6C-AC13-EDA49ADDB4F6}" type="slidenum">
              <a:rPr lang="it-IT" altLang="it-IT" smtClean="0"/>
              <a:pPr/>
              <a:t>5</a:t>
            </a:fld>
            <a:endParaRPr lang="it-IT" altLang="it-IT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22225-AB53-4CA0-94BC-B538F684C476}" type="slidenum">
              <a:rPr lang="it-IT"/>
              <a:pPr>
                <a:defRPr/>
              </a:pPr>
              <a:t>50</a:t>
            </a:fld>
            <a:endParaRPr lang="it-IT" dirty="0"/>
          </a:p>
        </p:txBody>
      </p:sp>
      <p:sp>
        <p:nvSpPr>
          <p:cNvPr id="507907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graphicFrame>
        <p:nvGraphicFramePr>
          <p:cNvPr id="9" name="Diagramma 8"/>
          <p:cNvGraphicFramePr/>
          <p:nvPr/>
        </p:nvGraphicFramePr>
        <p:xfrm>
          <a:off x="1214414" y="1071546"/>
          <a:ext cx="778674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</a:rPr>
              <a:t>ANTINCENDIO</a:t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786446" y="357166"/>
            <a:ext cx="321471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prstClr val="white"/>
                </a:solidFill>
              </a:rPr>
              <a:t>La protezione</a:t>
            </a:r>
            <a:endParaRPr lang="it-IT" sz="2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0295F-675A-4F02-996F-40FA0EC50DF3}" type="slidenum">
              <a:rPr lang="it-IT"/>
              <a:pPr>
                <a:defRPr/>
              </a:pPr>
              <a:t>51</a:t>
            </a:fld>
            <a:endParaRPr lang="it-IT" dirty="0"/>
          </a:p>
        </p:txBody>
      </p:sp>
      <p:sp>
        <p:nvSpPr>
          <p:cNvPr id="508931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graphicFrame>
        <p:nvGraphicFramePr>
          <p:cNvPr id="9" name="Diagramma 8"/>
          <p:cNvGraphicFramePr/>
          <p:nvPr/>
        </p:nvGraphicFramePr>
        <p:xfrm>
          <a:off x="1214414" y="1071546"/>
          <a:ext cx="778674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</a:rPr>
              <a:t>ANTINCENDIO</a:t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786446" y="357166"/>
            <a:ext cx="321471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prstClr val="white"/>
                </a:solidFill>
              </a:rPr>
              <a:t>La protezione</a:t>
            </a:r>
            <a:endParaRPr lang="it-IT" sz="2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879BB-5AA3-4E2B-B34E-4D8EEF910547}" type="slidenum">
              <a:rPr lang="it-IT"/>
              <a:pPr>
                <a:defRPr/>
              </a:pPr>
              <a:t>52</a:t>
            </a:fld>
            <a:endParaRPr lang="it-IT" dirty="0"/>
          </a:p>
        </p:txBody>
      </p:sp>
      <p:sp>
        <p:nvSpPr>
          <p:cNvPr id="509955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09956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36653" y="2092325"/>
            <a:ext cx="3429017" cy="353061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Rettangolo 6"/>
          <p:cNvSpPr/>
          <p:nvPr/>
        </p:nvSpPr>
        <p:spPr>
          <a:xfrm>
            <a:off x="1214415" y="1571612"/>
            <a:ext cx="364333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white"/>
                </a:solidFill>
              </a:rPr>
              <a:t>PROTEZIONE  PASSIVA</a:t>
            </a: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86379" y="2071679"/>
            <a:ext cx="3429026" cy="3571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Rettangolo 8"/>
          <p:cNvSpPr/>
          <p:nvPr/>
        </p:nvSpPr>
        <p:spPr>
          <a:xfrm>
            <a:off x="5143504" y="1571612"/>
            <a:ext cx="371477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white"/>
                </a:solidFill>
              </a:rPr>
              <a:t>PROTEZIONE  ATTIVA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</a:rPr>
              <a:t>ANTINCENDIO</a:t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786446" y="357166"/>
            <a:ext cx="321471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prstClr val="white"/>
                </a:solidFill>
              </a:rPr>
              <a:t>La protezione</a:t>
            </a:r>
            <a:endParaRPr lang="it-IT" sz="2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8E167-60D5-4A5F-A6AF-B980E7D95172}" type="slidenum">
              <a:rPr lang="it-IT"/>
              <a:pPr>
                <a:defRPr/>
              </a:pPr>
              <a:t>53</a:t>
            </a:fld>
            <a:endParaRPr lang="it-IT" dirty="0"/>
          </a:p>
        </p:txBody>
      </p:sp>
      <p:sp>
        <p:nvSpPr>
          <p:cNvPr id="510979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10980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graphicFrame>
        <p:nvGraphicFramePr>
          <p:cNvPr id="8" name="Diagramma 7"/>
          <p:cNvGraphicFramePr/>
          <p:nvPr/>
        </p:nvGraphicFramePr>
        <p:xfrm>
          <a:off x="1285852" y="1285860"/>
          <a:ext cx="714380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</a:rPr>
              <a:t>ANTINCENDIO</a:t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786446" y="357166"/>
            <a:ext cx="321471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prstClr val="white"/>
                </a:solidFill>
              </a:rPr>
              <a:t>I presidi</a:t>
            </a:r>
            <a:endParaRPr lang="it-IT" sz="2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90520-F992-421A-AD31-2560BF4346CF}" type="slidenum">
              <a:rPr lang="it-IT"/>
              <a:pPr>
                <a:defRPr/>
              </a:pPr>
              <a:t>54</a:t>
            </a:fld>
            <a:endParaRPr lang="it-IT" dirty="0"/>
          </a:p>
        </p:txBody>
      </p:sp>
      <p:sp>
        <p:nvSpPr>
          <p:cNvPr id="512003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1200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graphicFrame>
        <p:nvGraphicFramePr>
          <p:cNvPr id="8" name="Diagramma 7"/>
          <p:cNvGraphicFramePr/>
          <p:nvPr/>
        </p:nvGraphicFramePr>
        <p:xfrm>
          <a:off x="1285852" y="1285860"/>
          <a:ext cx="714380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</a:rPr>
              <a:t>ANTINCENDIO</a:t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786446" y="357166"/>
            <a:ext cx="321471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prstClr val="white"/>
                </a:solidFill>
              </a:rPr>
              <a:t>I presidi</a:t>
            </a:r>
            <a:endParaRPr lang="it-IT" sz="2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769D7-04AA-478F-A3BC-242875CDDF7B}" type="slidenum">
              <a:rPr lang="it-IT"/>
              <a:pPr>
                <a:defRPr/>
              </a:pPr>
              <a:t>55</a:t>
            </a:fld>
            <a:endParaRPr lang="it-IT" dirty="0"/>
          </a:p>
        </p:txBody>
      </p:sp>
      <p:sp>
        <p:nvSpPr>
          <p:cNvPr id="513027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13028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graphicFrame>
        <p:nvGraphicFramePr>
          <p:cNvPr id="13" name="Diagramma 12"/>
          <p:cNvGraphicFramePr/>
          <p:nvPr/>
        </p:nvGraphicFramePr>
        <p:xfrm>
          <a:off x="4714876" y="1500174"/>
          <a:ext cx="414340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ttangolo 18"/>
          <p:cNvSpPr/>
          <p:nvPr/>
        </p:nvSpPr>
        <p:spPr>
          <a:xfrm>
            <a:off x="1071563" y="1500188"/>
            <a:ext cx="3571875" cy="4857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prstClr val="black"/>
                </a:solidFill>
              </a:rPr>
              <a:t>I combustibili possono essere:</a:t>
            </a:r>
          </a:p>
          <a:p>
            <a:pPr>
              <a:defRPr/>
            </a:pPr>
            <a:r>
              <a:rPr lang="it-IT" sz="2000" dirty="0">
                <a:solidFill>
                  <a:prstClr val="black"/>
                </a:solidFill>
              </a:rPr>
              <a:t>• </a:t>
            </a:r>
            <a:r>
              <a:rPr lang="it-IT" sz="2000" dirty="0">
                <a:solidFill>
                  <a:srgbClr val="FF0000"/>
                </a:solidFill>
              </a:rPr>
              <a:t>Solidi</a:t>
            </a:r>
            <a:r>
              <a:rPr lang="it-IT" sz="2000" dirty="0">
                <a:solidFill>
                  <a:prstClr val="black"/>
                </a:solidFill>
              </a:rPr>
              <a:t>: ad esempio legno, carbone, carta, tessuto, gomma, plastica etc.</a:t>
            </a:r>
          </a:p>
          <a:p>
            <a:pPr>
              <a:defRPr/>
            </a:pPr>
            <a:r>
              <a:rPr lang="it-IT" sz="2000" dirty="0">
                <a:solidFill>
                  <a:prstClr val="black"/>
                </a:solidFill>
              </a:rPr>
              <a:t>• </a:t>
            </a:r>
            <a:r>
              <a:rPr lang="it-IT" sz="2000" dirty="0">
                <a:solidFill>
                  <a:srgbClr val="FF0000"/>
                </a:solidFill>
              </a:rPr>
              <a:t>Liquidi</a:t>
            </a:r>
            <a:r>
              <a:rPr lang="it-IT" sz="2000" dirty="0">
                <a:solidFill>
                  <a:prstClr val="black"/>
                </a:solidFill>
              </a:rPr>
              <a:t>: ad esempio petrolio, olio combustibile, benzina, alcool etc.</a:t>
            </a:r>
          </a:p>
          <a:p>
            <a:pPr>
              <a:defRPr/>
            </a:pPr>
            <a:r>
              <a:rPr lang="it-IT" sz="2000" dirty="0">
                <a:solidFill>
                  <a:prstClr val="black"/>
                </a:solidFill>
              </a:rPr>
              <a:t>• </a:t>
            </a:r>
            <a:r>
              <a:rPr lang="it-IT" sz="2000" dirty="0">
                <a:solidFill>
                  <a:srgbClr val="FF0000"/>
                </a:solidFill>
              </a:rPr>
              <a:t>Gassosi</a:t>
            </a:r>
            <a:r>
              <a:rPr lang="it-IT" sz="2000" dirty="0">
                <a:solidFill>
                  <a:prstClr val="black"/>
                </a:solidFill>
              </a:rPr>
              <a:t>:  ad esempio metano, propano, GPL, acetilene, idrogeno etc.</a:t>
            </a:r>
          </a:p>
          <a:p>
            <a:pPr>
              <a:defRPr/>
            </a:pPr>
            <a:endParaRPr lang="it-IT" sz="20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it-IT" sz="2000" dirty="0">
                <a:solidFill>
                  <a:prstClr val="black"/>
                </a:solidFill>
              </a:rPr>
              <a:t>In base al combustibile si definisce il </a:t>
            </a:r>
            <a:r>
              <a:rPr lang="it-IT" sz="2000" dirty="0">
                <a:solidFill>
                  <a:srgbClr val="FF0000"/>
                </a:solidFill>
              </a:rPr>
              <a:t>tipo di fuoco</a:t>
            </a:r>
            <a:r>
              <a:rPr lang="it-IT" sz="2000" dirty="0">
                <a:solidFill>
                  <a:prstClr val="black"/>
                </a:solidFill>
              </a:rPr>
              <a:t>:</a:t>
            </a:r>
          </a:p>
          <a:p>
            <a:pPr>
              <a:defRPr/>
            </a:pPr>
            <a:r>
              <a:rPr lang="it-IT" sz="2000" dirty="0">
                <a:solidFill>
                  <a:prstClr val="black"/>
                </a:solidFill>
              </a:rPr>
              <a:t>- classificazione dei fuochi secondo la norma </a:t>
            </a:r>
            <a:r>
              <a:rPr lang="it-IT" sz="2000" dirty="0">
                <a:solidFill>
                  <a:srgbClr val="FF0000"/>
                </a:solidFill>
              </a:rPr>
              <a:t>UNI EN 2</a:t>
            </a:r>
          </a:p>
        </p:txBody>
      </p:sp>
      <p:sp>
        <p:nvSpPr>
          <p:cNvPr id="21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</a:rPr>
              <a:t>ANTINCENDIO</a:t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6143636" y="214290"/>
            <a:ext cx="285752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prstClr val="white"/>
                </a:solidFill>
              </a:rPr>
              <a:t>Classificazione</a:t>
            </a:r>
          </a:p>
          <a:p>
            <a:pPr algn="ctr">
              <a:defRPr/>
            </a:pPr>
            <a:r>
              <a:rPr lang="it-IT" sz="2800" b="1" dirty="0">
                <a:solidFill>
                  <a:prstClr val="white"/>
                </a:solidFill>
              </a:rPr>
              <a:t>dei fuochi</a:t>
            </a:r>
            <a:endParaRPr lang="it-IT" sz="2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4588-2D8B-48AD-8C53-69F6E363CCB0}" type="slidenum">
              <a:rPr lang="it-IT"/>
              <a:pPr>
                <a:defRPr/>
              </a:pPr>
              <a:t>56</a:t>
            </a:fld>
            <a:endParaRPr lang="it-IT" dirty="0"/>
          </a:p>
        </p:txBody>
      </p:sp>
      <p:sp>
        <p:nvSpPr>
          <p:cNvPr id="514051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285875" y="1285875"/>
            <a:ext cx="7572375" cy="5143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b="1" dirty="0">
                <a:solidFill>
                  <a:srgbClr val="FF0000"/>
                </a:solidFill>
                <a:latin typeface="Arial" charset="0"/>
              </a:rPr>
              <a:t>ESAURIMENTO DEL COMBUSTIBILE</a:t>
            </a:r>
            <a:r>
              <a:rPr lang="it-IT" dirty="0">
                <a:solidFill>
                  <a:srgbClr val="FF0000"/>
                </a:solidFill>
                <a:latin typeface="Arial" charset="0"/>
              </a:rPr>
              <a:t>  </a:t>
            </a:r>
            <a:endParaRPr lang="it-IT" dirty="0">
              <a:solidFill>
                <a:prstClr val="black"/>
              </a:solidFill>
              <a:latin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it-IT" sz="1000" dirty="0">
              <a:solidFill>
                <a:prstClr val="black"/>
              </a:solidFill>
              <a:latin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b="1" dirty="0">
                <a:solidFill>
                  <a:srgbClr val="FF0000"/>
                </a:solidFill>
                <a:latin typeface="Arial" charset="0"/>
              </a:rPr>
              <a:t>SEPARAZIONE o SOFFOCAMENTO</a:t>
            </a:r>
            <a:r>
              <a:rPr lang="it-IT" dirty="0">
                <a:solidFill>
                  <a:srgbClr val="FEB80A"/>
                </a:solidFill>
                <a:latin typeface="Arial" charset="0"/>
              </a:rPr>
              <a:t> </a:t>
            </a:r>
            <a:r>
              <a:rPr lang="it-IT" dirty="0">
                <a:solidFill>
                  <a:prstClr val="black"/>
                </a:solidFill>
                <a:latin typeface="Arial" charset="0"/>
              </a:rPr>
              <a:t>(separazione tra aria e combustibile o porto l’ossigeno al di sotto del 15%)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it-IT" sz="1000" dirty="0">
              <a:solidFill>
                <a:prstClr val="black"/>
              </a:solidFill>
              <a:latin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b="1" dirty="0">
                <a:solidFill>
                  <a:srgbClr val="FF0000"/>
                </a:solidFill>
                <a:latin typeface="Arial" charset="0"/>
              </a:rPr>
              <a:t>RAFFREDDAMENTO</a:t>
            </a:r>
            <a:r>
              <a:rPr lang="it-IT" dirty="0">
                <a:solidFill>
                  <a:srgbClr val="FEB80A"/>
                </a:solidFill>
                <a:latin typeface="Arial" charset="0"/>
              </a:rPr>
              <a:t> </a:t>
            </a:r>
            <a:r>
              <a:rPr lang="it-IT" dirty="0">
                <a:solidFill>
                  <a:prstClr val="black"/>
                </a:solidFill>
                <a:latin typeface="Arial" charset="0"/>
              </a:rPr>
              <a:t>(sottrarre calore)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it-IT" dirty="0">
              <a:solidFill>
                <a:prstClr val="black"/>
              </a:solidFill>
              <a:latin typeface="Arial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Acqua</a:t>
            </a:r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  <a:r>
              <a:rPr lang="it-IT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		I  	abbassamento della temperatura</a:t>
            </a:r>
          </a:p>
          <a:p>
            <a:pPr lvl="4" algn="just">
              <a:lnSpc>
                <a:spcPct val="80000"/>
              </a:lnSpc>
              <a:defRPr/>
            </a:pPr>
            <a:r>
              <a:rPr lang="it-IT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II  	azione di soffocamento</a:t>
            </a:r>
          </a:p>
          <a:p>
            <a:pPr lvl="4" algn="just">
              <a:lnSpc>
                <a:spcPct val="80000"/>
              </a:lnSpc>
              <a:defRPr/>
            </a:pPr>
            <a:endParaRPr lang="it-IT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Schiuma</a:t>
            </a:r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  <a:r>
              <a:rPr lang="it-IT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	I  	separazione del combustibile dal  comburente</a:t>
            </a:r>
          </a:p>
          <a:p>
            <a:pPr lvl="4" algn="just">
              <a:lnSpc>
                <a:spcPct val="80000"/>
              </a:lnSpc>
              <a:defRPr/>
            </a:pPr>
            <a:r>
              <a:rPr lang="it-IT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II  	abbassamento della temperatura</a:t>
            </a:r>
          </a:p>
          <a:p>
            <a:pPr lvl="4" algn="just">
              <a:lnSpc>
                <a:spcPct val="80000"/>
              </a:lnSpc>
              <a:defRPr/>
            </a:pPr>
            <a:endParaRPr lang="it-IT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Polveri</a:t>
            </a:r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		</a:t>
            </a:r>
            <a:r>
              <a:rPr lang="it-IT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 	azione anticatalitica (interruzione chimica della 				reazione di combustione)</a:t>
            </a:r>
          </a:p>
          <a:p>
            <a:pPr lvl="4" algn="just">
              <a:lnSpc>
                <a:spcPct val="80000"/>
              </a:lnSpc>
              <a:defRPr/>
            </a:pPr>
            <a:r>
              <a:rPr lang="it-IT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II  	separazione del combustibile dal comburente</a:t>
            </a:r>
          </a:p>
          <a:p>
            <a:pPr algn="just">
              <a:lnSpc>
                <a:spcPct val="80000"/>
              </a:lnSpc>
              <a:defRPr/>
            </a:pPr>
            <a:endParaRPr lang="it-IT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Sostituti </a:t>
            </a:r>
          </a:p>
          <a:p>
            <a:pPr algn="just">
              <a:lnSpc>
                <a:spcPct val="80000"/>
              </a:lnSpc>
              <a:defRPr/>
            </a:pPr>
            <a:r>
              <a:rPr lang="it-IT" sz="1600" dirty="0">
                <a:solidFill>
                  <a:srgbClr val="FEB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</a:t>
            </a:r>
            <a:r>
              <a:rPr lang="it-IT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Halon</a:t>
            </a:r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  <a:r>
              <a:rPr lang="it-IT" sz="1600" dirty="0">
                <a:solidFill>
                  <a:prstClr val="black"/>
                </a:solidFill>
                <a:latin typeface="Arial" charset="0"/>
              </a:rPr>
              <a:t> 	I	azione di soffocamento (riducono la % O</a:t>
            </a:r>
            <a:r>
              <a:rPr lang="it-IT" sz="1600" baseline="-25000" dirty="0">
                <a:solidFill>
                  <a:prstClr val="black"/>
                </a:solidFill>
                <a:latin typeface="Arial" charset="0"/>
              </a:rPr>
              <a:t>2   </a:t>
            </a:r>
            <a:endParaRPr lang="it-IT" sz="1600" dirty="0">
              <a:solidFill>
                <a:prstClr val="black"/>
              </a:solidFill>
              <a:latin typeface="Arial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it-IT" sz="1600" dirty="0">
                <a:solidFill>
                  <a:prstClr val="black"/>
                </a:solidFill>
                <a:latin typeface="Arial" charset="0"/>
              </a:rPr>
              <a:t>		II 	azione anticatalitica</a:t>
            </a:r>
          </a:p>
          <a:p>
            <a:pPr algn="just">
              <a:lnSpc>
                <a:spcPct val="80000"/>
              </a:lnSpc>
              <a:defRPr/>
            </a:pPr>
            <a:endParaRPr lang="it-IT" sz="1600" dirty="0">
              <a:solidFill>
                <a:prstClr val="black"/>
              </a:solidFill>
              <a:latin typeface="Arial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it-IT" b="1" dirty="0">
                <a:solidFill>
                  <a:srgbClr val="FF0000"/>
                </a:solidFill>
                <a:latin typeface="Arial" charset="0"/>
              </a:rPr>
              <a:t>CO2</a:t>
            </a:r>
            <a:r>
              <a:rPr lang="it-IT" sz="1600" dirty="0">
                <a:solidFill>
                  <a:srgbClr val="FF0000"/>
                </a:solidFill>
                <a:latin typeface="Arial" charset="0"/>
              </a:rPr>
              <a:t>:</a:t>
            </a:r>
            <a:r>
              <a:rPr lang="it-IT" sz="1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1600" dirty="0">
                <a:solidFill>
                  <a:prstClr val="black"/>
                </a:solidFill>
                <a:latin typeface="Arial" charset="0"/>
              </a:rPr>
              <a:t>		I  	 azione di soffocamento (riduce la % di O</a:t>
            </a:r>
            <a:r>
              <a:rPr lang="it-IT" sz="1600" baseline="-25000" dirty="0">
                <a:solidFill>
                  <a:prstClr val="black"/>
                </a:solidFill>
                <a:latin typeface="Arial" charset="0"/>
              </a:rPr>
              <a:t>2</a:t>
            </a:r>
            <a:r>
              <a:rPr lang="it-IT" sz="1600" dirty="0">
                <a:solidFill>
                  <a:prstClr val="black"/>
                </a:solidFill>
                <a:latin typeface="Arial" charset="0"/>
              </a:rPr>
              <a:t>)</a:t>
            </a:r>
          </a:p>
          <a:p>
            <a:pPr algn="just">
              <a:lnSpc>
                <a:spcPct val="80000"/>
              </a:lnSpc>
              <a:defRPr/>
            </a:pPr>
            <a:r>
              <a:rPr lang="it-IT" sz="1600" dirty="0">
                <a:solidFill>
                  <a:prstClr val="black"/>
                </a:solidFill>
                <a:latin typeface="Arial" charset="0"/>
              </a:rPr>
              <a:t>		II  	 abbassamento della temperatura</a:t>
            </a:r>
            <a:endParaRPr lang="it-IT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3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ANTINCENDIO</a:t>
            </a:r>
            <a:br>
              <a:rPr lang="it-IT" sz="43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</a:br>
            <a:endParaRPr lang="it-IT" sz="4300" b="1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ill Sans MT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715008" y="142852"/>
            <a:ext cx="321471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prstClr val="white"/>
                </a:solidFill>
              </a:rPr>
              <a:t>Sostanze estinguenti</a:t>
            </a:r>
            <a:endParaRPr lang="it-IT" sz="2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E17A9-60F6-4A12-91BB-E7BD10739948}" type="slidenum">
              <a:rPr lang="it-IT"/>
              <a:pPr>
                <a:defRPr/>
              </a:pPr>
              <a:t>57</a:t>
            </a:fld>
            <a:endParaRPr lang="it-IT" dirty="0"/>
          </a:p>
        </p:txBody>
      </p:sp>
      <p:sp>
        <p:nvSpPr>
          <p:cNvPr id="515075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15076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515077" name="Picture 4"/>
          <p:cNvPicPr>
            <a:picLocks noChangeAspect="1" noChangeArrowheads="1"/>
          </p:cNvPicPr>
          <p:nvPr/>
        </p:nvPicPr>
        <p:blipFill>
          <a:blip r:embed="rId2" cstate="print"/>
          <a:srcRect l="30225" t="20528" r="26563" b="7317"/>
          <a:stretch>
            <a:fillRect/>
          </a:stretch>
        </p:blipFill>
        <p:spPr bwMode="auto">
          <a:xfrm>
            <a:off x="4786313" y="1428750"/>
            <a:ext cx="4143375" cy="507206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</a:rPr>
              <a:t>ANTINCENDIO</a:t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572132" y="262574"/>
            <a:ext cx="3286148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prstClr val="white"/>
                </a:solidFill>
              </a:rPr>
              <a:t>Etichetta estintori</a:t>
            </a:r>
            <a:endParaRPr lang="it-IT" sz="2800" dirty="0">
              <a:solidFill>
                <a:prstClr val="white"/>
              </a:solidFill>
            </a:endParaRPr>
          </a:p>
        </p:txBody>
      </p:sp>
      <p:pic>
        <p:nvPicPr>
          <p:cNvPr id="515082" name="Picture 3"/>
          <p:cNvPicPr>
            <a:picLocks noChangeAspect="1" noChangeArrowheads="1"/>
          </p:cNvPicPr>
          <p:nvPr/>
        </p:nvPicPr>
        <p:blipFill>
          <a:blip r:embed="rId3" cstate="print"/>
          <a:srcRect l="15381" t="30692" r="49463" b="27438"/>
          <a:stretch>
            <a:fillRect/>
          </a:stretch>
        </p:blipFill>
        <p:spPr bwMode="auto">
          <a:xfrm>
            <a:off x="1173163" y="2643188"/>
            <a:ext cx="3398837" cy="28575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15083" name="CasellaDiTesto 16"/>
          <p:cNvSpPr txBox="1">
            <a:spLocks noChangeArrowheads="1"/>
          </p:cNvSpPr>
          <p:nvPr/>
        </p:nvSpPr>
        <p:spPr bwMode="auto">
          <a:xfrm>
            <a:off x="1143000" y="1428750"/>
            <a:ext cx="3500438" cy="9239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>
                <a:solidFill>
                  <a:srgbClr val="000000"/>
                </a:solidFill>
              </a:rPr>
              <a:t>All’esterno del serbatoio, viene</a:t>
            </a:r>
          </a:p>
          <a:p>
            <a:r>
              <a:rPr lang="it-IT" altLang="it-IT">
                <a:solidFill>
                  <a:srgbClr val="000000"/>
                </a:solidFill>
              </a:rPr>
              <a:t>applicata un’etichetta adesiva </a:t>
            </a:r>
          </a:p>
          <a:p>
            <a:r>
              <a:rPr lang="it-IT" altLang="it-IT">
                <a:solidFill>
                  <a:srgbClr val="000000"/>
                </a:solidFill>
              </a:rPr>
              <a:t>recante le seguenti indicazioni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EFD05-FFD9-4DAC-89BD-1CB4F25D635F}" type="slidenum">
              <a:rPr lang="it-IT"/>
              <a:pPr>
                <a:defRPr/>
              </a:pPr>
              <a:t>58</a:t>
            </a:fld>
            <a:endParaRPr lang="it-IT" dirty="0"/>
          </a:p>
        </p:txBody>
      </p:sp>
      <p:sp>
        <p:nvSpPr>
          <p:cNvPr id="516099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16100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516101" name="Picture 2"/>
          <p:cNvPicPr>
            <a:picLocks noChangeAspect="1" noChangeArrowheads="1"/>
          </p:cNvPicPr>
          <p:nvPr/>
        </p:nvPicPr>
        <p:blipFill>
          <a:blip r:embed="rId2" cstate="print"/>
          <a:srcRect l="26369" t="34818" r="21631" b="15649"/>
          <a:stretch>
            <a:fillRect/>
          </a:stretch>
        </p:blipFill>
        <p:spPr bwMode="auto">
          <a:xfrm>
            <a:off x="1500188" y="1143000"/>
            <a:ext cx="7143750" cy="533241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1371600" y="228600"/>
            <a:ext cx="7627938" cy="685800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3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ANTINCENDIO</a:t>
            </a:r>
            <a:br>
              <a:rPr lang="it-IT" sz="43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</a:br>
            <a:endParaRPr lang="it-IT" sz="4300" b="1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ill Sans MT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572132" y="285728"/>
            <a:ext cx="3286148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>
                <a:solidFill>
                  <a:srgbClr val="FFFFFF"/>
                </a:solidFill>
                <a:cs typeface="Arial" pitchFamily="34" charset="0"/>
              </a:rPr>
              <a:t>Tipologia estintori</a:t>
            </a:r>
            <a:endParaRPr lang="it-IT" sz="280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5A725B-E898-49FF-A706-43B9D087A329}" type="slidenum">
              <a:rPr lang="it-IT"/>
              <a:pPr>
                <a:defRPr/>
              </a:pPr>
              <a:t>59</a:t>
            </a:fld>
            <a:endParaRPr lang="it-IT" dirty="0"/>
          </a:p>
        </p:txBody>
      </p:sp>
      <p:sp>
        <p:nvSpPr>
          <p:cNvPr id="517123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3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ANTINCENDIO</a:t>
            </a:r>
            <a:br>
              <a:rPr lang="it-IT" sz="43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</a:br>
            <a:endParaRPr lang="it-IT" sz="4300" b="1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ill Sans MT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715008" y="222890"/>
            <a:ext cx="321471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FFFFFF"/>
                </a:solidFill>
                <a:cs typeface="Arial" pitchFamily="34" charset="0"/>
              </a:rPr>
              <a:t>utilizzo estintori</a:t>
            </a:r>
            <a:endParaRPr lang="it-IT" sz="2800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17128" name="Picture 3" descr="Vignette_A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219200"/>
            <a:ext cx="571500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129" name="Picture 4" descr="Vignette_B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3962400"/>
            <a:ext cx="57150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7643834" y="1214422"/>
            <a:ext cx="85725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prstClr val="white"/>
                </a:solidFill>
              </a:rPr>
              <a:t>SI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7643834" y="4000504"/>
            <a:ext cx="85725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prstClr val="white"/>
                </a:solidFill>
              </a:rPr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Titolo 1"/>
          <p:cNvSpPr txBox="1">
            <a:spLocks/>
          </p:cNvSpPr>
          <p:nvPr/>
        </p:nvSpPr>
        <p:spPr bwMode="auto">
          <a:xfrm>
            <a:off x="276225" y="457200"/>
            <a:ext cx="84566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/>
            <a:r>
              <a:rPr lang="it-IT" altLang="it-IT" sz="25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La stima del rischio</a:t>
            </a:r>
          </a:p>
        </p:txBody>
      </p:sp>
      <p:pic>
        <p:nvPicPr>
          <p:cNvPr id="4628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2338388"/>
            <a:ext cx="838835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Prof.Cons.Giuseppe Croce</a:t>
            </a:r>
            <a:endParaRPr lang="it-IT"/>
          </a:p>
        </p:txBody>
      </p:sp>
      <p:sp>
        <p:nvSpPr>
          <p:cNvPr id="462853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9D1B60-80E9-4EDA-AF01-43C11F06F6CF}" type="slidenum">
              <a:rPr lang="it-IT" altLang="it-IT" smtClean="0"/>
              <a:pPr/>
              <a:t>6</a:t>
            </a:fld>
            <a:endParaRPr lang="it-IT" altLang="it-IT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63A59-A469-4512-BEED-894FCF2C3CA4}" type="slidenum">
              <a:rPr lang="it-IT"/>
              <a:pPr>
                <a:defRPr/>
              </a:pPr>
              <a:t>60</a:t>
            </a:fld>
            <a:endParaRPr lang="it-IT" dirty="0"/>
          </a:p>
        </p:txBody>
      </p:sp>
      <p:sp>
        <p:nvSpPr>
          <p:cNvPr id="518147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3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ANTINCENDIO</a:t>
            </a:r>
            <a:br>
              <a:rPr lang="it-IT" sz="43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</a:br>
            <a:endParaRPr lang="it-IT" sz="4300" b="1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ill Sans MT"/>
            </a:endParaRPr>
          </a:p>
        </p:txBody>
      </p:sp>
      <p:pic>
        <p:nvPicPr>
          <p:cNvPr id="518149" name="Picture 5" descr="Vignette_A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492250"/>
            <a:ext cx="571500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150" name="Picture 6" descr="Vignette_B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4235450"/>
            <a:ext cx="5715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7929586" y="1548458"/>
            <a:ext cx="85725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prstClr val="white"/>
                </a:solidFill>
              </a:rPr>
              <a:t>SI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929586" y="4334540"/>
            <a:ext cx="85725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prstClr val="white"/>
                </a:solidFill>
              </a:rPr>
              <a:t>NO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715008" y="285728"/>
            <a:ext cx="321471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FFFFFF"/>
                </a:solidFill>
                <a:cs typeface="Arial" pitchFamily="34" charset="0"/>
              </a:rPr>
              <a:t>utilizzo estintori</a:t>
            </a:r>
            <a:endParaRPr lang="it-IT" sz="2800" dirty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176FD-5DA8-4997-BBED-6FE546D16F36}" type="slidenum">
              <a:rPr lang="it-IT"/>
              <a:pPr>
                <a:defRPr/>
              </a:pPr>
              <a:t>61</a:t>
            </a:fld>
            <a:endParaRPr lang="it-IT" dirty="0"/>
          </a:p>
        </p:txBody>
      </p:sp>
      <p:sp>
        <p:nvSpPr>
          <p:cNvPr id="519171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3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ANTINCENDIO</a:t>
            </a:r>
            <a:br>
              <a:rPr lang="it-IT" sz="43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</a:br>
            <a:endParaRPr lang="it-IT" sz="4300" b="1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ill Sans MT"/>
            </a:endParaRPr>
          </a:p>
        </p:txBody>
      </p:sp>
      <p:pic>
        <p:nvPicPr>
          <p:cNvPr id="519173" name="Picture 5" descr="Vignette_C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09725"/>
            <a:ext cx="571500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174" name="Picture 6" descr="Vignette_D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200525"/>
            <a:ext cx="5715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8072462" y="1548458"/>
            <a:ext cx="85725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prstClr val="white"/>
                </a:solidFill>
              </a:rPr>
              <a:t>SI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072462" y="4334540"/>
            <a:ext cx="85725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prstClr val="white"/>
                </a:solidFill>
              </a:rPr>
              <a:t>NO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715008" y="262574"/>
            <a:ext cx="321471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FFFFFF"/>
                </a:solidFill>
                <a:cs typeface="Arial" pitchFamily="34" charset="0"/>
              </a:rPr>
              <a:t>utilizzo estintori</a:t>
            </a:r>
            <a:endParaRPr lang="it-IT" sz="2800" dirty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78A6F-88E1-4530-BE51-9E5B86DB16FA}" type="slidenum">
              <a:rPr lang="it-IT" smtClean="0"/>
              <a:pPr>
                <a:defRPr/>
              </a:pPr>
              <a:t>62</a:t>
            </a:fld>
            <a:endParaRPr lang="it-IT"/>
          </a:p>
        </p:txBody>
      </p:sp>
      <p:sp>
        <p:nvSpPr>
          <p:cNvPr id="520195" name="Rettangolo 22"/>
          <p:cNvSpPr>
            <a:spLocks noChangeArrowheads="1"/>
          </p:cNvSpPr>
          <p:nvPr/>
        </p:nvSpPr>
        <p:spPr bwMode="auto">
          <a:xfrm>
            <a:off x="6824663" y="2643188"/>
            <a:ext cx="2247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altLang="it-IT" sz="1600">
                <a:solidFill>
                  <a:srgbClr val="000000"/>
                </a:solidFill>
              </a:rPr>
              <a:t>Direzione per estintore</a:t>
            </a:r>
          </a:p>
        </p:txBody>
      </p:sp>
      <p:grpSp>
        <p:nvGrpSpPr>
          <p:cNvPr id="520196" name="Gruppo 31"/>
          <p:cNvGrpSpPr>
            <a:grpSpLocks/>
          </p:cNvGrpSpPr>
          <p:nvPr/>
        </p:nvGrpSpPr>
        <p:grpSpPr bwMode="auto">
          <a:xfrm>
            <a:off x="928688" y="1214438"/>
            <a:ext cx="8001000" cy="5643562"/>
            <a:chOff x="928662" y="1214422"/>
            <a:chExt cx="8001056" cy="5643578"/>
          </a:xfrm>
        </p:grpSpPr>
        <p:pic>
          <p:nvPicPr>
            <p:cNvPr id="520201" name="Picture 1" descr="E:\ATAC\SICUREZZA\626\formazio\segnaletica\segnaletica completa\antincendio\estintore_carrellat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2862" y="1214422"/>
              <a:ext cx="1187182" cy="1416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0202" name="Picture 2" descr="E:\ATAC\SICUREZZA\626\formazio\segnaletica\segnaletica completa\antincendio\idrante_2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58082" y="5000636"/>
              <a:ext cx="1187182" cy="1416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0203" name="Picture 3" descr="E:\ATAC\SICUREZZA\626\formazio\segnaletica\segnaletica completa\antincendio\naspo_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57818" y="5000636"/>
              <a:ext cx="1187182" cy="1416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0204" name="Picture 4" descr="E:\ATAC\SICUREZZA\626\formazio\segnaletica\segnaletica completa\antincendio\porta_tagliafuoco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13380" y="5013215"/>
              <a:ext cx="1187182" cy="1416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0205" name="Picture 5" descr="E:\ATAC\SICUREZZA\626\formazio\segnaletica\segnaletica completa\antincendio\saracinesca_rete_antincendio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58082" y="3155827"/>
              <a:ext cx="1187182" cy="1416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0206" name="Picture 6" descr="E:\ATAC\SICUREZZA\626\formazio\segnaletica\segnaletica completa\antincendio\telefono_antincendio.BM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85082" y="3143248"/>
              <a:ext cx="1187182" cy="1416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0207" name="Picture 7" descr="E:\ATAC\SICUREZZA\626\formazio\segnaletica\segnaletica completa\antincendio\usare_in_caso_incendio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86116" y="3143248"/>
              <a:ext cx="1187182" cy="1416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0208" name="Picture 8" descr="E:\ATAC\SICUREZZA\626\formazio\segnaletica\segnaletica completa\antincendio\zona_rilevatori_fumo.BMP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02862" y="5000636"/>
              <a:ext cx="1187182" cy="1416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0209" name="Picture 9" descr="E:\ATAC\SICUREZZA\626\formazio\segnaletica\segnaletica completa\antincendio\attacco_VVFF.BMP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41678" y="3143248"/>
              <a:ext cx="1187182" cy="1416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0210" name="Picture 10" descr="E:\ATAC\SICUREZZA\626\formazio\segnaletica\segnaletica completa\antincendio\direzione_per_estintore1.BMP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58082" y="1214422"/>
              <a:ext cx="1187182" cy="1416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0211" name="Picture 11" descr="E:\ATAC\SICUREZZA\626\formazio\segnaletica\segnaletica completa\antincendio\estintore_2.BMP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357818" y="1214422"/>
              <a:ext cx="1187182" cy="1416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0212" name="Picture 12" descr="E:\ATAC\SICUREZZA\626\formazio\segnaletica\segnaletica completa\antincendio\estintore_automatico1.BMP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286116" y="1214422"/>
              <a:ext cx="1187182" cy="1416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0213" name="Rettangolo 19"/>
            <p:cNvSpPr>
              <a:spLocks noChangeArrowheads="1"/>
            </p:cNvSpPr>
            <p:nvPr/>
          </p:nvSpPr>
          <p:spPr bwMode="auto">
            <a:xfrm>
              <a:off x="962417" y="2643182"/>
              <a:ext cx="189507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 sz="1600">
                  <a:solidFill>
                    <a:srgbClr val="000000"/>
                  </a:solidFill>
                </a:rPr>
                <a:t>Estintore carrellato</a:t>
              </a:r>
            </a:p>
          </p:txBody>
        </p:sp>
        <p:sp>
          <p:nvSpPr>
            <p:cNvPr id="520214" name="Rettangolo 20"/>
            <p:cNvSpPr>
              <a:spLocks noChangeArrowheads="1"/>
            </p:cNvSpPr>
            <p:nvPr/>
          </p:nvSpPr>
          <p:spPr bwMode="auto">
            <a:xfrm>
              <a:off x="2945257" y="2643182"/>
              <a:ext cx="205537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 sz="1600">
                  <a:solidFill>
                    <a:srgbClr val="000000"/>
                  </a:solidFill>
                </a:rPr>
                <a:t>Estintore automatico</a:t>
              </a:r>
            </a:p>
          </p:txBody>
        </p:sp>
        <p:sp>
          <p:nvSpPr>
            <p:cNvPr id="520215" name="Rettangolo 21"/>
            <p:cNvSpPr>
              <a:spLocks noChangeArrowheads="1"/>
            </p:cNvSpPr>
            <p:nvPr/>
          </p:nvSpPr>
          <p:spPr bwMode="auto">
            <a:xfrm>
              <a:off x="5317698" y="2643182"/>
              <a:ext cx="11657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 sz="1600">
                  <a:solidFill>
                    <a:srgbClr val="000000"/>
                  </a:solidFill>
                </a:rPr>
                <a:t>Estintore 2</a:t>
              </a:r>
            </a:p>
          </p:txBody>
        </p:sp>
        <p:sp>
          <p:nvSpPr>
            <p:cNvPr id="520216" name="Rettangolo 23"/>
            <p:cNvSpPr>
              <a:spLocks noChangeArrowheads="1"/>
            </p:cNvSpPr>
            <p:nvPr/>
          </p:nvSpPr>
          <p:spPr bwMode="auto">
            <a:xfrm>
              <a:off x="1122300" y="4572008"/>
              <a:ext cx="14494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 sz="1600">
                  <a:solidFill>
                    <a:srgbClr val="000000"/>
                  </a:solidFill>
                </a:rPr>
                <a:t>Attacco VVFF</a:t>
              </a:r>
            </a:p>
          </p:txBody>
        </p:sp>
        <p:sp>
          <p:nvSpPr>
            <p:cNvPr id="520217" name="Rettangolo 24"/>
            <p:cNvSpPr>
              <a:spLocks noChangeArrowheads="1"/>
            </p:cNvSpPr>
            <p:nvPr/>
          </p:nvSpPr>
          <p:spPr bwMode="auto">
            <a:xfrm>
              <a:off x="2814717" y="4572008"/>
              <a:ext cx="225734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 sz="1600">
                  <a:solidFill>
                    <a:srgbClr val="000000"/>
                  </a:solidFill>
                </a:rPr>
                <a:t>Usare in caso incendio</a:t>
              </a:r>
            </a:p>
          </p:txBody>
        </p:sp>
        <p:sp>
          <p:nvSpPr>
            <p:cNvPr id="520218" name="Rettangolo 25"/>
            <p:cNvSpPr>
              <a:spLocks noChangeArrowheads="1"/>
            </p:cNvSpPr>
            <p:nvPr/>
          </p:nvSpPr>
          <p:spPr bwMode="auto">
            <a:xfrm>
              <a:off x="4997724" y="4572008"/>
              <a:ext cx="207460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 sz="1600">
                  <a:solidFill>
                    <a:srgbClr val="000000"/>
                  </a:solidFill>
                </a:rPr>
                <a:t>telefono_antincendio</a:t>
              </a:r>
            </a:p>
          </p:txBody>
        </p:sp>
        <p:sp>
          <p:nvSpPr>
            <p:cNvPr id="520219" name="Rettangolo 26"/>
            <p:cNvSpPr>
              <a:spLocks noChangeArrowheads="1"/>
            </p:cNvSpPr>
            <p:nvPr/>
          </p:nvSpPr>
          <p:spPr bwMode="auto">
            <a:xfrm>
              <a:off x="7207772" y="4487299"/>
              <a:ext cx="17219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 sz="1600">
                  <a:solidFill>
                    <a:srgbClr val="000000"/>
                  </a:solidFill>
                </a:rPr>
                <a:t>Saracinesca</a:t>
              </a:r>
            </a:p>
            <a:p>
              <a:pPr algn="ctr"/>
              <a:r>
                <a:rPr lang="it-IT" altLang="it-IT" sz="1600">
                  <a:solidFill>
                    <a:srgbClr val="000000"/>
                  </a:solidFill>
                </a:rPr>
                <a:t>Rete antincendio</a:t>
              </a:r>
            </a:p>
          </p:txBody>
        </p:sp>
        <p:sp>
          <p:nvSpPr>
            <p:cNvPr id="520220" name="Rettangolo 27"/>
            <p:cNvSpPr>
              <a:spLocks noChangeArrowheads="1"/>
            </p:cNvSpPr>
            <p:nvPr/>
          </p:nvSpPr>
          <p:spPr bwMode="auto">
            <a:xfrm>
              <a:off x="928662" y="6519446"/>
              <a:ext cx="19976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 sz="1600">
                  <a:solidFill>
                    <a:srgbClr val="000000"/>
                  </a:solidFill>
                </a:rPr>
                <a:t>Zona rilevatori fumo</a:t>
              </a:r>
            </a:p>
          </p:txBody>
        </p:sp>
        <p:sp>
          <p:nvSpPr>
            <p:cNvPr id="520221" name="Rettangolo 28"/>
            <p:cNvSpPr>
              <a:spLocks noChangeArrowheads="1"/>
            </p:cNvSpPr>
            <p:nvPr/>
          </p:nvSpPr>
          <p:spPr bwMode="auto">
            <a:xfrm>
              <a:off x="3029103" y="6519446"/>
              <a:ext cx="172354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 sz="1600">
                  <a:solidFill>
                    <a:srgbClr val="000000"/>
                  </a:solidFill>
                </a:rPr>
                <a:t>Porta tagliafuoco</a:t>
              </a:r>
            </a:p>
          </p:txBody>
        </p:sp>
        <p:sp>
          <p:nvSpPr>
            <p:cNvPr id="520222" name="Rettangolo 29"/>
            <p:cNvSpPr>
              <a:spLocks noChangeArrowheads="1"/>
            </p:cNvSpPr>
            <p:nvPr/>
          </p:nvSpPr>
          <p:spPr bwMode="auto">
            <a:xfrm>
              <a:off x="5581775" y="6488668"/>
              <a:ext cx="7761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 sz="1600">
                  <a:solidFill>
                    <a:srgbClr val="000000"/>
                  </a:solidFill>
                </a:rPr>
                <a:t>Naspo</a:t>
              </a:r>
            </a:p>
          </p:txBody>
        </p:sp>
        <p:sp>
          <p:nvSpPr>
            <p:cNvPr id="520223" name="Rettangolo 30"/>
            <p:cNvSpPr>
              <a:spLocks noChangeArrowheads="1"/>
            </p:cNvSpPr>
            <p:nvPr/>
          </p:nvSpPr>
          <p:spPr bwMode="auto">
            <a:xfrm>
              <a:off x="7546773" y="6488668"/>
              <a:ext cx="81144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 sz="1600">
                  <a:solidFill>
                    <a:srgbClr val="000000"/>
                  </a:solidFill>
                </a:rPr>
                <a:t>idrante</a:t>
              </a:r>
            </a:p>
          </p:txBody>
        </p:sp>
      </p:grpSp>
      <p:sp>
        <p:nvSpPr>
          <p:cNvPr id="29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6"/>
                </a:solidFill>
              </a:rPr>
              <a:t>LA SEGNALETICA </a:t>
            </a:r>
            <a:br>
              <a:rPr lang="it-IT" dirty="0" smtClean="0">
                <a:solidFill>
                  <a:schemeClr val="accent6"/>
                </a:solidFill>
              </a:rPr>
            </a:br>
            <a:endParaRPr lang="it-IT" dirty="0">
              <a:solidFill>
                <a:schemeClr val="accent6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6143636" y="285728"/>
            <a:ext cx="235745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prstClr val="white"/>
                </a:solidFill>
              </a:rPr>
              <a:t>antincendio</a:t>
            </a:r>
            <a:endParaRPr lang="it-IT" sz="2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EA347-1236-4A62-8BD9-BB94A35F9381}" type="slidenum">
              <a:rPr lang="it-IT" smtClean="0"/>
              <a:pPr>
                <a:defRPr/>
              </a:pPr>
              <a:t>63</a:t>
            </a:fld>
            <a:endParaRPr lang="it-IT"/>
          </a:p>
        </p:txBody>
      </p:sp>
      <p:grpSp>
        <p:nvGrpSpPr>
          <p:cNvPr id="521219" name="Gruppo 31"/>
          <p:cNvGrpSpPr>
            <a:grpSpLocks/>
          </p:cNvGrpSpPr>
          <p:nvPr/>
        </p:nvGrpSpPr>
        <p:grpSpPr bwMode="auto">
          <a:xfrm>
            <a:off x="928688" y="1071563"/>
            <a:ext cx="8143875" cy="5756275"/>
            <a:chOff x="928662" y="1071546"/>
            <a:chExt cx="8143932" cy="5755676"/>
          </a:xfrm>
        </p:grpSpPr>
        <p:pic>
          <p:nvPicPr>
            <p:cNvPr id="521224" name="Picture 1" descr="E:\ATAC\SICUREZZA\626\formazio\segnaletica\segnaletica completa\salvataggio\telefono_emergenza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5032" y="5019602"/>
              <a:ext cx="1135148" cy="1466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1225" name="Picture 2" descr="E:\ATAC\SICUREZZA\626\formazio\segnaletica\segnaletica completa\salvataggio\uscita_emergenza_sx1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70538" y="3071810"/>
              <a:ext cx="1135148" cy="1466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1226" name="Picture 3" descr="E:\ATAC\SICUREZZA\626\formazio\segnaletica\segnaletica completa\salvataggio\cassetta_pronto_soccorso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2802" y="3071810"/>
              <a:ext cx="1135148" cy="1466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1227" name="Picture 4" descr="E:\ATAC\SICUREZZA\626\formazio\segnaletica\segnaletica completa\salvataggio\direz_uscita_emerg_dx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414" y="3071810"/>
              <a:ext cx="1135148" cy="1466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1228" name="Picture 5" descr="E:\ATAC\SICUREZZA\626\formazio\segnaletica\segnaletica completa\salvataggio\doccia_di_emergenza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8728" y="3071810"/>
              <a:ext cx="1135148" cy="1466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1229" name="Picture 6" descr="E:\ATAC\SICUREZZA\626\formazio\segnaletica\segnaletica completa\salvataggio\infermeria.BM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70538" y="1071546"/>
              <a:ext cx="1135148" cy="1466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1230" name="Picture 7" descr="E:\ATAC\SICUREZZA\626\formazio\segnaletica\segnaletica completa\salvataggio\lasciare_libero_il_passaggio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13150" y="1071546"/>
              <a:ext cx="1135148" cy="1466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1231" name="Picture 8" descr="E:\ATAC\SICUREZZA\626\formazio\segnaletica\segnaletica completa\salvataggio\punto_di_raccolta.BMP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365414" y="1071546"/>
              <a:ext cx="1135148" cy="1466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1232" name="Picture 9" descr="E:\ATAC\SICUREZZA\626\formazio\segnaletica\segnaletica completa\salvataggio\salita_scala_emerg_dx.BMP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28728" y="1071546"/>
              <a:ext cx="1135148" cy="1466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1233" name="Picture 10" descr="E:\ATAC\SICUREZZA\626\formazio\segnaletica\segnaletica completa\salvataggio\direzione3.gif"/>
            <p:cNvPicPr>
              <a:picLocks noChangeAspect="1" noChangeArrowheads="1"/>
            </p:cNvPicPr>
            <p:nvPr/>
          </p:nvPicPr>
          <p:blipFill>
            <a:blip r:embed="rId11" cstate="print"/>
            <a:srcRect l="10715" t="7143" r="10713" b="10713"/>
            <a:stretch>
              <a:fillRect/>
            </a:stretch>
          </p:blipFill>
          <p:spPr bwMode="auto">
            <a:xfrm>
              <a:off x="7070538" y="5000636"/>
              <a:ext cx="1216238" cy="1271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1234" name="Picture 11" descr="E:\ATAC\SICUREZZA\626\formazio\segnaletica\segnaletica completa\salvataggio\lavaocchi_di_emergenza.BMP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214942" y="5033987"/>
              <a:ext cx="1135148" cy="1466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1235" name="Picture 12" descr="E:\ATAC\SICUREZZA\626\formazio\segnaletica\segnaletica completa\salvataggio\locale_fumatori.BMP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41718" y="5019602"/>
              <a:ext cx="1135148" cy="1466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1236" name="Rettangolo 19"/>
            <p:cNvSpPr>
              <a:spLocks noChangeArrowheads="1"/>
            </p:cNvSpPr>
            <p:nvPr/>
          </p:nvSpPr>
          <p:spPr bwMode="auto">
            <a:xfrm>
              <a:off x="1111497" y="2500306"/>
              <a:ext cx="174599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 sz="1600">
                  <a:solidFill>
                    <a:srgbClr val="000000"/>
                  </a:solidFill>
                </a:rPr>
                <a:t>scala emergenza</a:t>
              </a:r>
            </a:p>
            <a:p>
              <a:pPr algn="ctr"/>
              <a:r>
                <a:rPr lang="it-IT" altLang="it-IT" sz="1600">
                  <a:solidFill>
                    <a:srgbClr val="000000"/>
                  </a:solidFill>
                </a:rPr>
                <a:t>Salita  destra</a:t>
              </a:r>
            </a:p>
          </p:txBody>
        </p:sp>
        <p:sp>
          <p:nvSpPr>
            <p:cNvPr id="521237" name="Rettangolo 20"/>
            <p:cNvSpPr>
              <a:spLocks noChangeArrowheads="1"/>
            </p:cNvSpPr>
            <p:nvPr/>
          </p:nvSpPr>
          <p:spPr bwMode="auto">
            <a:xfrm>
              <a:off x="3002548" y="2643182"/>
              <a:ext cx="17123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 sz="1600">
                  <a:solidFill>
                    <a:srgbClr val="000000"/>
                  </a:solidFill>
                </a:rPr>
                <a:t>Punto di raccolta</a:t>
              </a:r>
            </a:p>
          </p:txBody>
        </p:sp>
        <p:sp>
          <p:nvSpPr>
            <p:cNvPr id="521238" name="Rettangolo 21"/>
            <p:cNvSpPr>
              <a:spLocks noChangeArrowheads="1"/>
            </p:cNvSpPr>
            <p:nvPr/>
          </p:nvSpPr>
          <p:spPr bwMode="auto">
            <a:xfrm>
              <a:off x="5055503" y="2500306"/>
              <a:ext cx="151676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 sz="1600">
                  <a:solidFill>
                    <a:srgbClr val="000000"/>
                  </a:solidFill>
                </a:rPr>
                <a:t>Lasciare libero</a:t>
              </a:r>
            </a:p>
            <a:p>
              <a:pPr algn="ctr"/>
              <a:r>
                <a:rPr lang="it-IT" altLang="it-IT" sz="1600">
                  <a:solidFill>
                    <a:srgbClr val="000000"/>
                  </a:solidFill>
                </a:rPr>
                <a:t> il passaggio</a:t>
              </a:r>
            </a:p>
          </p:txBody>
        </p:sp>
        <p:sp>
          <p:nvSpPr>
            <p:cNvPr id="521239" name="Rettangolo 22"/>
            <p:cNvSpPr>
              <a:spLocks noChangeArrowheads="1"/>
            </p:cNvSpPr>
            <p:nvPr/>
          </p:nvSpPr>
          <p:spPr bwMode="auto">
            <a:xfrm>
              <a:off x="7118564" y="2571744"/>
              <a:ext cx="10967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 sz="1600">
                  <a:solidFill>
                    <a:srgbClr val="000000"/>
                  </a:solidFill>
                </a:rPr>
                <a:t>infermeria</a:t>
              </a:r>
            </a:p>
          </p:txBody>
        </p:sp>
        <p:sp>
          <p:nvSpPr>
            <p:cNvPr id="521240" name="Rettangolo 23"/>
            <p:cNvSpPr>
              <a:spLocks noChangeArrowheads="1"/>
            </p:cNvSpPr>
            <p:nvPr/>
          </p:nvSpPr>
          <p:spPr bwMode="auto">
            <a:xfrm>
              <a:off x="928662" y="4572008"/>
              <a:ext cx="210987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 sz="1600">
                  <a:solidFill>
                    <a:srgbClr val="000000"/>
                  </a:solidFill>
                </a:rPr>
                <a:t>Doccia di emergenza</a:t>
              </a:r>
            </a:p>
          </p:txBody>
        </p:sp>
        <p:sp>
          <p:nvSpPr>
            <p:cNvPr id="521241" name="Rettangolo 24"/>
            <p:cNvSpPr>
              <a:spLocks noChangeArrowheads="1"/>
            </p:cNvSpPr>
            <p:nvPr/>
          </p:nvSpPr>
          <p:spPr bwMode="auto">
            <a:xfrm>
              <a:off x="2996345" y="4429132"/>
              <a:ext cx="186140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 sz="1600">
                  <a:solidFill>
                    <a:srgbClr val="000000"/>
                  </a:solidFill>
                </a:rPr>
                <a:t>Direzione uscita</a:t>
              </a:r>
            </a:p>
            <a:p>
              <a:pPr algn="ctr"/>
              <a:r>
                <a:rPr lang="it-IT" altLang="it-IT" sz="1600">
                  <a:solidFill>
                    <a:srgbClr val="000000"/>
                  </a:solidFill>
                </a:rPr>
                <a:t>Emergenza destra</a:t>
              </a:r>
            </a:p>
          </p:txBody>
        </p:sp>
        <p:sp>
          <p:nvSpPr>
            <p:cNvPr id="521242" name="Rettangolo 25"/>
            <p:cNvSpPr>
              <a:spLocks noChangeArrowheads="1"/>
            </p:cNvSpPr>
            <p:nvPr/>
          </p:nvSpPr>
          <p:spPr bwMode="auto">
            <a:xfrm>
              <a:off x="4942595" y="4429132"/>
              <a:ext cx="16674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 sz="1600">
                  <a:solidFill>
                    <a:srgbClr val="000000"/>
                  </a:solidFill>
                </a:rPr>
                <a:t>Cassetta </a:t>
              </a:r>
            </a:p>
            <a:p>
              <a:pPr algn="ctr"/>
              <a:r>
                <a:rPr lang="it-IT" altLang="it-IT" sz="1600">
                  <a:solidFill>
                    <a:srgbClr val="000000"/>
                  </a:solidFill>
                </a:rPr>
                <a:t>Pronto soccorso</a:t>
              </a:r>
            </a:p>
          </p:txBody>
        </p:sp>
        <p:sp>
          <p:nvSpPr>
            <p:cNvPr id="521243" name="Rettangolo 26"/>
            <p:cNvSpPr>
              <a:spLocks noChangeArrowheads="1"/>
            </p:cNvSpPr>
            <p:nvPr/>
          </p:nvSpPr>
          <p:spPr bwMode="auto">
            <a:xfrm>
              <a:off x="6528308" y="4572008"/>
              <a:ext cx="254428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 sz="1600">
                  <a:solidFill>
                    <a:srgbClr val="000000"/>
                  </a:solidFill>
                </a:rPr>
                <a:t>Uscita emergenza sinistra</a:t>
              </a:r>
            </a:p>
          </p:txBody>
        </p:sp>
        <p:sp>
          <p:nvSpPr>
            <p:cNvPr id="521244" name="Rettangolo 27"/>
            <p:cNvSpPr>
              <a:spLocks noChangeArrowheads="1"/>
            </p:cNvSpPr>
            <p:nvPr/>
          </p:nvSpPr>
          <p:spPr bwMode="auto">
            <a:xfrm>
              <a:off x="958137" y="6488668"/>
              <a:ext cx="20422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 sz="1600">
                  <a:solidFill>
                    <a:srgbClr val="000000"/>
                  </a:solidFill>
                </a:rPr>
                <a:t>Telefono emergenza</a:t>
              </a:r>
            </a:p>
          </p:txBody>
        </p:sp>
        <p:sp>
          <p:nvSpPr>
            <p:cNvPr id="521245" name="Rettangolo 28"/>
            <p:cNvSpPr>
              <a:spLocks noChangeArrowheads="1"/>
            </p:cNvSpPr>
            <p:nvPr/>
          </p:nvSpPr>
          <p:spPr bwMode="auto">
            <a:xfrm>
              <a:off x="3127582" y="6488668"/>
              <a:ext cx="158729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 sz="1600">
                  <a:solidFill>
                    <a:srgbClr val="000000"/>
                  </a:solidFill>
                </a:rPr>
                <a:t>Locale fumatori</a:t>
              </a:r>
            </a:p>
          </p:txBody>
        </p:sp>
        <p:sp>
          <p:nvSpPr>
            <p:cNvPr id="521246" name="Rettangolo 29"/>
            <p:cNvSpPr>
              <a:spLocks noChangeArrowheads="1"/>
            </p:cNvSpPr>
            <p:nvPr/>
          </p:nvSpPr>
          <p:spPr bwMode="auto">
            <a:xfrm>
              <a:off x="4665901" y="6488668"/>
              <a:ext cx="240642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 sz="1600">
                  <a:solidFill>
                    <a:srgbClr val="000000"/>
                  </a:solidFill>
                </a:rPr>
                <a:t>Lavaocchi di emergenza</a:t>
              </a:r>
            </a:p>
          </p:txBody>
        </p:sp>
        <p:sp>
          <p:nvSpPr>
            <p:cNvPr id="521247" name="Rettangolo 30"/>
            <p:cNvSpPr>
              <a:spLocks noChangeArrowheads="1"/>
            </p:cNvSpPr>
            <p:nvPr/>
          </p:nvSpPr>
          <p:spPr bwMode="auto">
            <a:xfrm>
              <a:off x="6786578" y="6215082"/>
              <a:ext cx="16770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 sz="1600">
                  <a:solidFill>
                    <a:srgbClr val="000000"/>
                  </a:solidFill>
                </a:rPr>
                <a:t>Direzione destra</a:t>
              </a:r>
            </a:p>
          </p:txBody>
        </p:sp>
      </p:grpSp>
      <p:sp>
        <p:nvSpPr>
          <p:cNvPr id="29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accent6"/>
                </a:solidFill>
                <a:effectLst/>
              </a:rPr>
              <a:t>LA SEGNALETICA </a:t>
            </a:r>
            <a:r>
              <a:rPr lang="it-IT" dirty="0" smtClean="0">
                <a:solidFill>
                  <a:schemeClr val="accent6"/>
                </a:solidFill>
              </a:rPr>
              <a:t/>
            </a:r>
            <a:br>
              <a:rPr lang="it-IT" dirty="0" smtClean="0">
                <a:solidFill>
                  <a:schemeClr val="accent6"/>
                </a:solidFill>
              </a:rPr>
            </a:br>
            <a:endParaRPr lang="it-IT" dirty="0">
              <a:solidFill>
                <a:schemeClr val="accent6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6143636" y="285728"/>
            <a:ext cx="235745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prstClr val="white"/>
                </a:solidFill>
              </a:rPr>
              <a:t>salvataggio</a:t>
            </a:r>
            <a:endParaRPr lang="it-IT" sz="2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4294967295"/>
          </p:nvPr>
        </p:nvSpPr>
        <p:spPr>
          <a:xfrm>
            <a:off x="3200400" y="6445250"/>
            <a:ext cx="3581400" cy="384175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schemeClr val="tx1"/>
                </a:solidFill>
              </a:rPr>
              <a:t>Prof. Giuseppe Renato Croce 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181725"/>
            <a:ext cx="609600" cy="457200"/>
          </a:xfrm>
        </p:spPr>
        <p:txBody>
          <a:bodyPr/>
          <a:lstStyle/>
          <a:p>
            <a:pPr>
              <a:defRPr/>
            </a:pPr>
            <a:fld id="{5B603546-69EC-4F0A-817F-543A85D70216}" type="slidenum">
              <a:rPr lang="it-IT" smtClean="0"/>
              <a:pPr>
                <a:defRPr/>
              </a:pPr>
              <a:t>64</a:t>
            </a:fld>
            <a:endParaRPr lang="it-IT"/>
          </a:p>
        </p:txBody>
      </p:sp>
      <p:sp>
        <p:nvSpPr>
          <p:cNvPr id="522244" name="Rettangolo 4"/>
          <p:cNvSpPr>
            <a:spLocks noChangeArrowheads="1"/>
          </p:cNvSpPr>
          <p:nvPr/>
        </p:nvSpPr>
        <p:spPr bwMode="auto">
          <a:xfrm>
            <a:off x="228600" y="304800"/>
            <a:ext cx="8761413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3200" b="1">
                <a:solidFill>
                  <a:srgbClr val="C00000"/>
                </a:solidFill>
                <a:latin typeface="Arial Black" pitchFamily="34" charset="0"/>
              </a:rPr>
              <a:t>IL PIANO DI EMERGENZA</a:t>
            </a:r>
          </a:p>
          <a:p>
            <a:r>
              <a:rPr lang="it-IT" altLang="it-IT">
                <a:solidFill>
                  <a:srgbClr val="000000"/>
                </a:solidFill>
                <a:latin typeface="Arial Black" pitchFamily="34" charset="0"/>
              </a:rPr>
              <a:t>Il piano di emergenza consiste in un insieme di misure tecnico-organizzative, preparate per fronteggiare</a:t>
            </a:r>
          </a:p>
          <a:p>
            <a:r>
              <a:rPr lang="it-IT" altLang="it-IT">
                <a:solidFill>
                  <a:srgbClr val="000000"/>
                </a:solidFill>
                <a:latin typeface="Arial Black" pitchFamily="34" charset="0"/>
              </a:rPr>
              <a:t>il verificarsi di un’emergenza su di un luo go di lavoro.</a:t>
            </a:r>
          </a:p>
          <a:p>
            <a:endParaRPr lang="it-IT" altLang="it-IT" b="1" i="1" u="sng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it-IT" altLang="it-IT" b="1" i="1" u="sng">
                <a:solidFill>
                  <a:srgbClr val="C00000"/>
                </a:solidFill>
                <a:latin typeface="Arial Black" pitchFamily="34" charset="0"/>
              </a:rPr>
              <a:t>Finalita’ del piano di emergenza</a:t>
            </a:r>
          </a:p>
          <a:p>
            <a:endParaRPr lang="it-IT" altLang="it-IT">
              <a:solidFill>
                <a:srgbClr val="000000"/>
              </a:solidFill>
              <a:latin typeface="Arial Black" pitchFamily="34" charset="0"/>
            </a:endParaRPr>
          </a:p>
          <a:p>
            <a:r>
              <a:rPr lang="it-IT" altLang="it-IT">
                <a:solidFill>
                  <a:srgbClr val="000000"/>
                </a:solidFill>
                <a:latin typeface="Arial Black" pitchFamily="34" charset="0"/>
              </a:rPr>
              <a:t>Il piano di emergenza ha il fine di fornire ai lavoratori (ovvero agli addetti) idonee istruzioni comportamentali in una qualsiasi situazione di pericolo.</a:t>
            </a:r>
          </a:p>
          <a:p>
            <a:r>
              <a:rPr lang="it-IT" altLang="it-IT">
                <a:solidFill>
                  <a:srgbClr val="000000"/>
                </a:solidFill>
                <a:latin typeface="Arial Black" pitchFamily="34" charset="0"/>
              </a:rPr>
              <a:t>Il piano di emergenza è costituito:</a:t>
            </a:r>
          </a:p>
          <a:p>
            <a:r>
              <a:rPr lang="it-IT" altLang="it-IT">
                <a:solidFill>
                  <a:srgbClr val="000000"/>
                </a:solidFill>
                <a:latin typeface="Arial Black" pitchFamily="34" charset="0"/>
              </a:rPr>
              <a:t>a) dalle misure che devono essere adottate, dalle attrezzature, dagli impianti e dai dispositivi di sicurezza che devono essere installati presso i luoghi di lavoro, dal datore di lavoro; (piano di emergenza passivo).</a:t>
            </a:r>
          </a:p>
          <a:p>
            <a:r>
              <a:rPr lang="it-IT" altLang="it-IT">
                <a:solidFill>
                  <a:srgbClr val="000000"/>
                </a:solidFill>
                <a:latin typeface="Arial Black" pitchFamily="34" charset="0"/>
              </a:rPr>
              <a:t>b) dagli interventi e dalle azioni che devono essere attuati dal personale incaricato</a:t>
            </a:r>
          </a:p>
          <a:p>
            <a:r>
              <a:rPr lang="it-IT" altLang="it-IT">
                <a:solidFill>
                  <a:srgbClr val="000000"/>
                </a:solidFill>
                <a:latin typeface="Arial Black" pitchFamily="34" charset="0"/>
              </a:rPr>
              <a:t>della gestione delle emergenze e dai comportamenti che devono essere adottati da ciascun</a:t>
            </a:r>
          </a:p>
          <a:p>
            <a:r>
              <a:rPr lang="it-IT" altLang="it-IT">
                <a:solidFill>
                  <a:srgbClr val="000000"/>
                </a:solidFill>
                <a:latin typeface="Arial Black" pitchFamily="34" charset="0"/>
              </a:rPr>
              <a:t>lavoratore al verificarsi di un’emergenza sui luoghi di lavoro; (piano di emergenza attivo).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it-IT" altLang="it-IT" smtClean="0">
                <a:solidFill>
                  <a:srgbClr val="000000"/>
                </a:solidFill>
                <a:latin typeface="Arial Black" pitchFamily="34" charset="0"/>
              </a:rPr>
              <a:t>           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it-IT" altLang="it-IT" b="1" smtClean="0">
                <a:solidFill>
                  <a:srgbClr val="000000"/>
                </a:solidFill>
                <a:latin typeface="Arial Black" pitchFamily="34" charset="0"/>
              </a:rPr>
              <a:t>        </a:t>
            </a:r>
            <a:r>
              <a:rPr lang="it-IT" altLang="it-IT" b="1" smtClean="0">
                <a:solidFill>
                  <a:srgbClr val="C00000"/>
                </a:solidFill>
                <a:latin typeface="Arial Black" pitchFamily="34" charset="0"/>
              </a:rPr>
              <a:t>Il piano di emergenza passivo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endParaRPr lang="it-IT" altLang="it-IT" b="1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endParaRPr lang="it-IT" altLang="it-IT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it-IT" altLang="it-IT" sz="1800" smtClean="0">
                <a:solidFill>
                  <a:srgbClr val="000000"/>
                </a:solidFill>
                <a:latin typeface="Arial Black" pitchFamily="34" charset="0"/>
              </a:rPr>
              <a:t>Il piano di emergenza passivo è composto: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it-IT" altLang="it-IT" sz="1800" smtClean="0">
                <a:solidFill>
                  <a:srgbClr val="1AFF00"/>
                </a:solidFill>
                <a:latin typeface="Arial Black" pitchFamily="34" charset="0"/>
              </a:rPr>
              <a:t>• </a:t>
            </a:r>
            <a:r>
              <a:rPr lang="it-IT" altLang="it-IT" sz="1800" smtClean="0">
                <a:solidFill>
                  <a:srgbClr val="000000"/>
                </a:solidFill>
                <a:latin typeface="Arial Black" pitchFamily="34" charset="0"/>
              </a:rPr>
              <a:t>dalla segnaletica di sicurezza conforme al dettato del D. Lgs. 81.08 (allegato XXV);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it-IT" altLang="it-IT" sz="1800" smtClean="0">
                <a:solidFill>
                  <a:srgbClr val="1AFF00"/>
                </a:solidFill>
                <a:latin typeface="Arial Black" pitchFamily="34" charset="0"/>
              </a:rPr>
              <a:t>• </a:t>
            </a:r>
            <a:r>
              <a:rPr lang="it-IT" altLang="it-IT" sz="1800" smtClean="0">
                <a:solidFill>
                  <a:srgbClr val="000000"/>
                </a:solidFill>
                <a:latin typeface="Arial Black" pitchFamily="34" charset="0"/>
              </a:rPr>
              <a:t>dalle istruzioni esposte per il personale (eventuali);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it-IT" altLang="it-IT" sz="1800" smtClean="0">
                <a:solidFill>
                  <a:srgbClr val="1AFF00"/>
                </a:solidFill>
                <a:latin typeface="Arial Black" pitchFamily="34" charset="0"/>
              </a:rPr>
              <a:t>• </a:t>
            </a:r>
            <a:r>
              <a:rPr lang="it-IT" altLang="it-IT" sz="1800" smtClean="0">
                <a:solidFill>
                  <a:srgbClr val="000000"/>
                </a:solidFill>
                <a:latin typeface="Arial Black" pitchFamily="34" charset="0"/>
              </a:rPr>
              <a:t>dalle uscite di emergenza;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it-IT" altLang="it-IT" sz="1800" smtClean="0">
                <a:solidFill>
                  <a:srgbClr val="1AFF00"/>
                </a:solidFill>
                <a:latin typeface="Arial Black" pitchFamily="34" charset="0"/>
              </a:rPr>
              <a:t>• </a:t>
            </a:r>
            <a:r>
              <a:rPr lang="it-IT" altLang="it-IT" sz="1800" smtClean="0">
                <a:solidFill>
                  <a:srgbClr val="000000"/>
                </a:solidFill>
                <a:latin typeface="Arial Black" pitchFamily="34" charset="0"/>
              </a:rPr>
              <a:t>dai dispositivi di allarme;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it-IT" altLang="it-IT" sz="1800" smtClean="0">
                <a:solidFill>
                  <a:srgbClr val="1AFF00"/>
                </a:solidFill>
                <a:latin typeface="Arial Black" pitchFamily="34" charset="0"/>
              </a:rPr>
              <a:t>• </a:t>
            </a:r>
            <a:r>
              <a:rPr lang="it-IT" altLang="it-IT" sz="1800" smtClean="0">
                <a:solidFill>
                  <a:srgbClr val="000000"/>
                </a:solidFill>
                <a:latin typeface="Arial Black" pitchFamily="34" charset="0"/>
              </a:rPr>
              <a:t>dai mezzi di comunicazione con gli Enti esterni;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it-IT" altLang="it-IT" sz="1800" smtClean="0">
                <a:solidFill>
                  <a:srgbClr val="1AFF00"/>
                </a:solidFill>
                <a:latin typeface="Arial Black" pitchFamily="34" charset="0"/>
              </a:rPr>
              <a:t>• </a:t>
            </a:r>
            <a:r>
              <a:rPr lang="it-IT" altLang="it-IT" sz="1800" smtClean="0">
                <a:solidFill>
                  <a:srgbClr val="000000"/>
                </a:solidFill>
                <a:latin typeface="Arial Black" pitchFamily="34" charset="0"/>
              </a:rPr>
              <a:t>dall’interruttore generale dell’alimentazione elettrica;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it-IT" altLang="it-IT" sz="1800" smtClean="0">
                <a:solidFill>
                  <a:srgbClr val="1AFF00"/>
                </a:solidFill>
                <a:latin typeface="Arial Black" pitchFamily="34" charset="0"/>
              </a:rPr>
              <a:t>• </a:t>
            </a:r>
            <a:r>
              <a:rPr lang="it-IT" altLang="it-IT" sz="1800" smtClean="0">
                <a:solidFill>
                  <a:srgbClr val="000000"/>
                </a:solidFill>
                <a:latin typeface="Arial Black" pitchFamily="34" charset="0"/>
              </a:rPr>
              <a:t>dalle attrezzature e gl impianti per fronteggiare un incendio, come: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it-IT" altLang="it-IT" sz="1800" smtClean="0">
                <a:solidFill>
                  <a:srgbClr val="1AFF00"/>
                </a:solidFill>
                <a:latin typeface="Arial Black" pitchFamily="34" charset="0"/>
              </a:rPr>
              <a:t>• </a:t>
            </a:r>
            <a:r>
              <a:rPr lang="it-IT" altLang="it-IT" sz="1800" smtClean="0">
                <a:solidFill>
                  <a:srgbClr val="000000"/>
                </a:solidFill>
                <a:latin typeface="Arial Black" pitchFamily="34" charset="0"/>
              </a:rPr>
              <a:t>gli impianti automatici di rilevazione incendio;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it-IT" altLang="it-IT" sz="1800" smtClean="0">
                <a:solidFill>
                  <a:srgbClr val="1AFF00"/>
                </a:solidFill>
                <a:latin typeface="Arial Black" pitchFamily="34" charset="0"/>
              </a:rPr>
              <a:t>• </a:t>
            </a:r>
            <a:r>
              <a:rPr lang="it-IT" altLang="it-IT" sz="1800" smtClean="0">
                <a:solidFill>
                  <a:srgbClr val="000000"/>
                </a:solidFill>
                <a:latin typeface="Arial Black" pitchFamily="34" charset="0"/>
              </a:rPr>
              <a:t>gli impianti automatici di spegnimento d’incendio;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it-IT" altLang="it-IT" sz="1800" smtClean="0">
                <a:solidFill>
                  <a:srgbClr val="1AFF00"/>
                </a:solidFill>
                <a:latin typeface="Arial Black" pitchFamily="34" charset="0"/>
              </a:rPr>
              <a:t>• </a:t>
            </a:r>
            <a:r>
              <a:rPr lang="it-IT" altLang="it-IT" sz="1800" smtClean="0">
                <a:solidFill>
                  <a:srgbClr val="000000"/>
                </a:solidFill>
                <a:latin typeface="Arial Black" pitchFamily="34" charset="0"/>
              </a:rPr>
              <a:t>le attrezzature mobili di estinzione incendi (estintori portatili o carrellati) e fisse di estinzione incendi (idranti).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it-IT" altLang="it-IT" sz="1600" smtClean="0">
                <a:solidFill>
                  <a:srgbClr val="1AFF00"/>
                </a:solidFill>
                <a:latin typeface="Arial Black" pitchFamily="34" charset="0"/>
              </a:rPr>
              <a:t>1</a:t>
            </a:r>
            <a:endParaRPr lang="it-IT" altLang="it-IT" sz="160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1844E-561A-4B03-BDFB-B32A8C458505}" type="slidenum">
              <a:rPr lang="it-IT" smtClean="0"/>
              <a:pPr>
                <a:defRPr/>
              </a:pPr>
              <a:t>65</a:t>
            </a:fld>
            <a:endParaRPr lang="it-IT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82550" indent="0">
              <a:buFont typeface="Wingdings 2" pitchFamily="18" charset="2"/>
              <a:buNone/>
              <a:defRPr/>
            </a:pPr>
            <a:r>
              <a:rPr lang="it-IT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       </a:t>
            </a:r>
            <a:r>
              <a:rPr lang="it-IT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Il </a:t>
            </a:r>
            <a:r>
              <a:rPr lang="it-IT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piano </a:t>
            </a:r>
            <a:r>
              <a:rPr lang="it-IT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di emergenza </a:t>
            </a:r>
            <a:r>
              <a:rPr lang="it-IT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attivo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Il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piano di emergenza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attivo è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composto: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. dagli interventi del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personale incaricato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per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la gestione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delle emergenze;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2. dalle modalità di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comportamento di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tutti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i lavoratori. 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it-IT" sz="1600" b="1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Interventi </a:t>
            </a:r>
            <a:r>
              <a:rPr lang="it-IT" sz="160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del personale </a:t>
            </a:r>
            <a:r>
              <a:rPr lang="it-IT" sz="1600" b="1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incaricato per </a:t>
            </a:r>
            <a:r>
              <a:rPr lang="it-IT" sz="160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la </a:t>
            </a:r>
            <a:r>
              <a:rPr lang="it-IT" sz="1600" b="1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gestione delle </a:t>
            </a:r>
            <a:r>
              <a:rPr lang="it-IT" sz="160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emergenze: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ogni soggetto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appartenente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al personale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incaricato per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la gestione delle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emergenze, deve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essere a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conoscenza di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quali sono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le mansioni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che gli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competono al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verificarsi di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una emergenza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sui luoghi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di lavoro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a loro assegnati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e che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comprendono: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•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l'accertamento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dell'entità del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sinistro;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•</a:t>
            </a:r>
            <a:r>
              <a:rPr lang="it-IT" sz="1400" dirty="0">
                <a:solidFill>
                  <a:srgbClr val="1AFF00"/>
                </a:solidFill>
                <a:latin typeface="Arial Black" panose="020B0A04020102020204" pitchFamily="34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la segnalazione a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tutto il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personale del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verificarsi di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una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situazione di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pericolo, mediante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i dispositivi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di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comando (pulsanti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) collegati ai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sistemi di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allarme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acustici e/o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ottici, posti a sua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disposizione);</a:t>
            </a:r>
            <a:endParaRPr lang="it-IT" sz="14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82550" indent="0">
              <a:buFont typeface="Wingdings 2" pitchFamily="18" charset="2"/>
              <a:buNone/>
              <a:defRPr/>
            </a:pP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•</a:t>
            </a:r>
            <a:r>
              <a:rPr lang="it-IT" sz="1400" dirty="0">
                <a:solidFill>
                  <a:srgbClr val="1AFF00"/>
                </a:solidFill>
                <a:latin typeface="Arial Black" panose="020B0A04020102020204" pitchFamily="34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l'esclusione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dell'alimentazione elettrica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a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tutte le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utenze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dell'impianto, ad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eccezione di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quelle collegate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alle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eventuali pompe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antincendio;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it-IT" sz="1400" dirty="0">
                <a:solidFill>
                  <a:srgbClr val="1AFF00"/>
                </a:solidFill>
                <a:latin typeface="Arial Black" panose="020B0A04020102020204" pitchFamily="34" charset="0"/>
              </a:rPr>
              <a:t>•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la richiesta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d’intervento degli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Enti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preposti alla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gestione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delle emergenze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(VV.F., CRI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,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 Protezione Civile,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Polizia ecc.);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 un eventuale primo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intervento sulle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fiamme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,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 (emergenza incendio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), utilizzando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tutte le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attrezzature ed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i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dispositivi</a:t>
            </a:r>
            <a:r>
              <a:rPr lang="it-IT" sz="1400" dirty="0">
                <a:solidFill>
                  <a:srgbClr val="1AFF00"/>
                </a:solidFill>
                <a:latin typeface="Arial Black" panose="020B0A04020102020204" pitchFamily="34" charset="0"/>
              </a:rPr>
              <a:t>•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per la lotta agli incendi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,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 installati presso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i luoghi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di lavoro;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it-IT" sz="1400" dirty="0">
                <a:solidFill>
                  <a:srgbClr val="1AFF00"/>
                </a:solidFill>
                <a:latin typeface="Arial Black" panose="020B0A04020102020204" pitchFamily="34" charset="0"/>
              </a:rPr>
              <a:t>•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l'assistenza alle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persone disabili, anziane alle donne in stato di gravidanza</a:t>
            </a:r>
          </a:p>
          <a:p>
            <a:pPr>
              <a:defRPr/>
            </a:pP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i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l coordinamento delle personale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, nelle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delicate fasi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di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evacuazione dai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luoghi di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lavoro,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ponendo particolare attenzione se nell’area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è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presente pubblico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occasionale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,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 ovvero persone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che non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hanno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familiarità con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i luoghi di lavoro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e con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le relative vie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ed uscite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di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emergenza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;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it-IT" sz="1400" dirty="0" smtClean="0">
                <a:solidFill>
                  <a:srgbClr val="1AFF00"/>
                </a:solidFill>
                <a:latin typeface="Arial Black" panose="020B0A04020102020204" pitchFamily="34" charset="0"/>
              </a:rPr>
              <a:t>•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il controllo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dell'avvenuto abbandono di tutte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le persone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presenti dai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luoghi di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lavoro e successivamente  verificando, una volta fuori </a:t>
            </a:r>
            <a:r>
              <a:rPr lang="it-IT" sz="1400" dirty="0">
                <a:solidFill>
                  <a:srgbClr val="000000"/>
                </a:solidFill>
                <a:latin typeface="Arial Black" panose="020B0A04020102020204" pitchFamily="34" charset="0"/>
              </a:rPr>
              <a:t>dall'edificio, </a:t>
            </a:r>
            <a:r>
              <a:rPr lang="it-IT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le persone presenti. </a:t>
            </a:r>
            <a:endParaRPr lang="it-IT" sz="14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it-IT" sz="14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it-IT" sz="14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82550" indent="0">
              <a:buFont typeface="Wingdings 2" pitchFamily="18" charset="2"/>
              <a:buNone/>
              <a:defRPr/>
            </a:pPr>
            <a:endParaRPr lang="it-IT" sz="14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82550" indent="0">
              <a:buFont typeface="Wingdings 2" pitchFamily="18" charset="2"/>
              <a:buNone/>
              <a:defRPr/>
            </a:pPr>
            <a:endParaRPr lang="it-IT" sz="14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it-IT" sz="14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it-IT" sz="1400" dirty="0">
              <a:solidFill>
                <a:srgbClr val="000000"/>
              </a:solidFill>
              <a:latin typeface="FrutigerLTStd-Light"/>
            </a:endParaRPr>
          </a:p>
          <a:p>
            <a:pPr>
              <a:defRPr/>
            </a:pPr>
            <a:endParaRPr lang="it-IT" sz="1400" dirty="0">
              <a:solidFill>
                <a:srgbClr val="000000"/>
              </a:solidFill>
              <a:latin typeface="FrutigerLTStd-Light"/>
            </a:endParaRPr>
          </a:p>
          <a:p>
            <a:pPr>
              <a:defRPr/>
            </a:pPr>
            <a:endParaRPr lang="it-IT" sz="1200" dirty="0">
              <a:solidFill>
                <a:srgbClr val="000000"/>
              </a:solidFill>
              <a:latin typeface="FrutigerLTStd-Light"/>
            </a:endParaRPr>
          </a:p>
          <a:p>
            <a:pPr>
              <a:defRPr/>
            </a:pPr>
            <a:endParaRPr lang="it-IT" sz="1200" dirty="0">
              <a:solidFill>
                <a:srgbClr val="000000"/>
              </a:solidFill>
              <a:latin typeface="FrutigerLTStd-Light"/>
            </a:endParaRPr>
          </a:p>
          <a:p>
            <a:pPr marL="82550" indent="0">
              <a:buFont typeface="Wingdings 2" pitchFamily="18" charset="2"/>
              <a:buNone/>
              <a:defRPr/>
            </a:pPr>
            <a:endParaRPr lang="it-IT" sz="1200" dirty="0">
              <a:solidFill>
                <a:srgbClr val="000000"/>
              </a:solidFill>
              <a:latin typeface="FrutigerLTStd-Light"/>
            </a:endParaRPr>
          </a:p>
          <a:p>
            <a:pPr>
              <a:defRPr/>
            </a:pPr>
            <a:endParaRPr lang="it-IT" sz="1200" dirty="0">
              <a:solidFill>
                <a:srgbClr val="000000"/>
              </a:solidFill>
              <a:latin typeface="FrutigerLTStd-Light"/>
            </a:endParaRPr>
          </a:p>
          <a:p>
            <a:pPr>
              <a:defRPr/>
            </a:pPr>
            <a:endParaRPr lang="it-IT" sz="1200" dirty="0">
              <a:solidFill>
                <a:srgbClr val="000000"/>
              </a:solidFill>
              <a:latin typeface="FrutigerLTStd-Light"/>
            </a:endParaRPr>
          </a:p>
          <a:p>
            <a:pPr>
              <a:defRPr/>
            </a:pPr>
            <a:endParaRPr lang="it-IT" sz="1200" dirty="0">
              <a:solidFill>
                <a:srgbClr val="000000"/>
              </a:solidFill>
              <a:latin typeface="FrutigerLTStd-Light"/>
            </a:endParaRPr>
          </a:p>
          <a:p>
            <a:pPr marL="82550" indent="0">
              <a:buFont typeface="Wingdings 2" pitchFamily="18" charset="2"/>
              <a:buNone/>
              <a:defRPr/>
            </a:pPr>
            <a:endParaRPr lang="it-IT" sz="1200" dirty="0">
              <a:solidFill>
                <a:srgbClr val="000000"/>
              </a:solidFill>
              <a:latin typeface="FrutigerLTStd-Light"/>
            </a:endParaRPr>
          </a:p>
          <a:p>
            <a:pPr>
              <a:defRPr/>
            </a:pPr>
            <a:endParaRPr lang="it-IT" sz="1200" dirty="0">
              <a:solidFill>
                <a:srgbClr val="000000"/>
              </a:solidFill>
              <a:latin typeface="FrutigerLTStd-Light"/>
            </a:endParaRPr>
          </a:p>
          <a:p>
            <a:pPr>
              <a:defRPr/>
            </a:pPr>
            <a:endParaRPr lang="it-IT" sz="1200" dirty="0">
              <a:solidFill>
                <a:srgbClr val="000000"/>
              </a:solidFill>
              <a:latin typeface="FrutigerLTStd-Light"/>
            </a:endParaRPr>
          </a:p>
          <a:p>
            <a:pPr marL="82550" indent="0">
              <a:buFont typeface="Wingdings 2" pitchFamily="18" charset="2"/>
              <a:buNone/>
              <a:defRPr/>
            </a:pPr>
            <a:endParaRPr lang="it-IT" sz="1200" dirty="0">
              <a:solidFill>
                <a:srgbClr val="000000"/>
              </a:solidFill>
              <a:latin typeface="FrutigerLTStd-Light"/>
            </a:endParaRPr>
          </a:p>
          <a:p>
            <a:pPr marL="82550" indent="0">
              <a:buFont typeface="Wingdings 2" pitchFamily="18" charset="2"/>
              <a:buNone/>
              <a:defRPr/>
            </a:pPr>
            <a:endParaRPr lang="it-IT" sz="1200" dirty="0">
              <a:solidFill>
                <a:srgbClr val="000000"/>
              </a:solidFill>
              <a:latin typeface="FrutigerLTStd-Light"/>
            </a:endParaRPr>
          </a:p>
          <a:p>
            <a:pPr marL="82550" indent="0">
              <a:buFont typeface="Wingdings 2" pitchFamily="18" charset="2"/>
              <a:buNone/>
              <a:defRPr/>
            </a:pPr>
            <a:endParaRPr lang="it-IT" sz="1200" dirty="0">
              <a:solidFill>
                <a:srgbClr val="000000"/>
              </a:solidFill>
              <a:latin typeface="FrutigerLTStd-Light"/>
            </a:endParaRPr>
          </a:p>
          <a:p>
            <a:pPr marL="82550" indent="0">
              <a:buFont typeface="Wingdings 2" pitchFamily="18" charset="2"/>
              <a:buNone/>
              <a:defRPr/>
            </a:pPr>
            <a:endParaRPr lang="it-IT" sz="1200" dirty="0">
              <a:solidFill>
                <a:srgbClr val="000000"/>
              </a:solidFill>
              <a:latin typeface="FrutigerLTStd-Ligh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F2CC6-D1AF-446B-B880-FDAEAC72DF74}" type="slidenum">
              <a:rPr lang="it-IT" smtClean="0"/>
              <a:pPr>
                <a:defRPr/>
              </a:pPr>
              <a:t>66</a:t>
            </a:fld>
            <a:endParaRPr lang="it-IT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82550" indent="0">
              <a:buFont typeface="Wingdings 2" pitchFamily="18" charset="2"/>
              <a:buNone/>
              <a:defRPr/>
            </a:pPr>
            <a:r>
              <a:rPr lang="it-IT" sz="2800" b="1" dirty="0" smtClean="0">
                <a:solidFill>
                  <a:srgbClr val="C00000"/>
                </a:solidFill>
                <a:latin typeface="FrutigerLTStd-Light"/>
              </a:rPr>
              <a:t>    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it-IT" sz="2800" b="1" dirty="0">
                <a:solidFill>
                  <a:srgbClr val="C00000"/>
                </a:solidFill>
                <a:latin typeface="FrutigerLTStd-Light"/>
              </a:rPr>
              <a:t> </a:t>
            </a:r>
            <a:r>
              <a:rPr lang="it-IT" sz="2800" b="1" dirty="0" smtClean="0">
                <a:solidFill>
                  <a:srgbClr val="C00000"/>
                </a:solidFill>
                <a:latin typeface="FrutigerLTStd-Light"/>
              </a:rPr>
              <a:t>        Modalità di comportamento dei lavoratori</a:t>
            </a:r>
          </a:p>
          <a:p>
            <a:pPr marL="82550" indent="0">
              <a:buFont typeface="Wingdings 2" pitchFamily="18" charset="2"/>
              <a:buNone/>
              <a:defRPr/>
            </a:pPr>
            <a:endParaRPr lang="it-IT" sz="2800" b="1" dirty="0">
              <a:solidFill>
                <a:srgbClr val="C00000"/>
              </a:solidFill>
              <a:latin typeface="FrutigerLTStd-Light"/>
            </a:endParaRPr>
          </a:p>
          <a:p>
            <a:pPr marL="82550" indent="0">
              <a:buFont typeface="Wingdings 2" pitchFamily="18" charset="2"/>
              <a:buNone/>
              <a:defRPr/>
            </a:pP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Ogni lavoratore deve essere a conoscenza sulle modalità di comportamento da  adottare al verificarsi di una  emergenza 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sui luoghi di 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lavoro. Questo 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quindi 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dovrà essere 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in grado di 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comprendere con 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immediatezza il 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significato delle segnalazioni acustiche 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(ovvero ottiche 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o vocali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), che lo informano 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su di 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una emergenza in 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atto, in 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relazione alle quali, 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dovrà provvedere: ad 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abbandonare il 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proprio posto 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di 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lavoro, ad abbandonare l'area senza 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indugi, in 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maniera ordinata 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ed 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evitando di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:</a:t>
            </a:r>
          </a:p>
          <a:p>
            <a:pPr>
              <a:defRPr/>
            </a:pP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- correre;</a:t>
            </a:r>
          </a:p>
          <a:p>
            <a:pPr>
              <a:defRPr/>
            </a:pP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- creare allarmismi 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e panico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;</a:t>
            </a:r>
          </a:p>
          <a:p>
            <a:pPr>
              <a:defRPr/>
            </a:pP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- portare con sé 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oggetti pericolosi 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e 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contundenti (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come 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bastoni, ombrelli 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ecc.);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 - 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oggetti pesanti od ingombranti;</a:t>
            </a:r>
          </a:p>
          <a:p>
            <a:pPr>
              <a:defRPr/>
            </a:pP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- tornare indietro (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intralciando l'esodo delle 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altre persone);</a:t>
            </a:r>
          </a:p>
          <a:p>
            <a:pPr>
              <a:defRPr/>
            </a:pP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- ostruire le uscite 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della struttura 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edilizia, 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sostando in prossimità di 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queste dopo 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l'esodo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;</a:t>
            </a:r>
          </a:p>
          <a:p>
            <a:pPr>
              <a:defRPr/>
            </a:pP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- intralciare la 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movimentazione dei mezzi 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di soccorso (VV.F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.,CRI 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ecc.); e 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proteggendosi:</a:t>
            </a:r>
            <a:endParaRPr lang="it-IT" sz="1600" dirty="0">
              <a:solidFill>
                <a:srgbClr val="000000"/>
              </a:solidFill>
              <a:latin typeface="FrutigerLTStd-Light"/>
            </a:endParaRPr>
          </a:p>
          <a:p>
            <a:pPr>
              <a:defRPr/>
            </a:pP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a. in presenza di fumo 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o fiamme 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le vie 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respiratorie con 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fazzoletti 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possibilmente molto umidi, per 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filtrare quanto 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possibile l'aria respirata in presenza di calore;</a:t>
            </a:r>
          </a:p>
          <a:p>
            <a:pPr>
              <a:defRPr/>
            </a:pP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b. in presenza di calore anche 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il capo con 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indumenti pesanti 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di lana 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o cotone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, </a:t>
            </a:r>
            <a:r>
              <a:rPr lang="it-IT" sz="1600" dirty="0" smtClean="0">
                <a:solidFill>
                  <a:srgbClr val="000000"/>
                </a:solidFill>
                <a:latin typeface="FrutigerLTStd-Light"/>
              </a:rPr>
              <a:t>possibilmente bagnati evitando i tessuti di </a:t>
            </a:r>
            <a:r>
              <a:rPr lang="it-IT" sz="1600" dirty="0">
                <a:solidFill>
                  <a:srgbClr val="000000"/>
                </a:solidFill>
                <a:latin typeface="FrutigerLTStd-Light"/>
              </a:rPr>
              <a:t>origine sintetica</a:t>
            </a:r>
          </a:p>
          <a:p>
            <a:pPr>
              <a:defRPr/>
            </a:pPr>
            <a:endParaRPr lang="it-IT" sz="1600" dirty="0">
              <a:solidFill>
                <a:srgbClr val="000000"/>
              </a:solidFill>
              <a:latin typeface="FrutigerLTStd-Ligh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D4FD1-2F33-46BD-BE1F-951AAAD58BA8}" type="slidenum">
              <a:rPr lang="it-IT" smtClean="0"/>
              <a:pPr>
                <a:defRPr/>
              </a:pPr>
              <a:t>67</a:t>
            </a:fld>
            <a:endParaRPr lang="it-IT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Segnaposto numero diapositiva 5"/>
          <p:cNvSpPr txBox="1">
            <a:spLocks noGrp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18C0BA12-015C-46B0-91D0-BC4045A0E8C1}" type="slidenum">
              <a:rPr lang="it-IT" altLang="it-IT" sz="1200">
                <a:solidFill>
                  <a:srgbClr val="B5A788"/>
                </a:solidFill>
                <a:latin typeface="Gill Sans MT" pitchFamily="34" charset="0"/>
              </a:rPr>
              <a:pPr algn="ctr"/>
              <a:t>68</a:t>
            </a:fld>
            <a:endParaRPr lang="it-IT" altLang="it-IT" sz="1200">
              <a:solidFill>
                <a:srgbClr val="B5A788"/>
              </a:solidFill>
              <a:latin typeface="Gill Sans MT" pitchFamily="34" charset="0"/>
            </a:endParaRPr>
          </a:p>
        </p:txBody>
      </p:sp>
      <p:sp>
        <p:nvSpPr>
          <p:cNvPr id="526339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526340" name="Picture 2" descr="strut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778000"/>
            <a:ext cx="2500313" cy="250825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26341" name="Picture 3" descr="int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3688" y="1782763"/>
            <a:ext cx="2770187" cy="2473325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Rettangolo 6"/>
          <p:cNvSpPr>
            <a:spLocks noChangeArrowheads="1"/>
          </p:cNvSpPr>
          <p:nvPr/>
        </p:nvSpPr>
        <p:spPr bwMode="auto">
          <a:xfrm rot="5400000">
            <a:off x="4361286" y="-702263"/>
            <a:ext cx="738664" cy="257176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prstClr val="white"/>
                </a:solidFill>
              </a:rPr>
              <a:t>terremoto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84A32-77AE-4736-B6C4-795AB04FE086}" type="slidenum">
              <a:rPr lang="it-IT" smtClean="0"/>
              <a:pPr>
                <a:defRPr/>
              </a:pPr>
              <a:t>68</a:t>
            </a:fld>
            <a:endParaRPr lang="it-IT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343025" y="-114300"/>
            <a:ext cx="7499350" cy="1143000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>
              <a:defRPr/>
            </a:pPr>
            <a:r>
              <a:rPr lang="it-IT" sz="3900" dirty="0">
                <a:solidFill>
                  <a:srgbClr val="C0654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</a:rPr>
              <a:t/>
            </a:r>
            <a:br>
              <a:rPr lang="it-IT" sz="3900" dirty="0">
                <a:solidFill>
                  <a:srgbClr val="C0654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</a:rPr>
            </a:br>
            <a:endParaRPr lang="it-IT" sz="3900" dirty="0">
              <a:solidFill>
                <a:srgbClr val="C0654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142976" y="1071546"/>
            <a:ext cx="778674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prstClr val="white"/>
                </a:solidFill>
              </a:rPr>
              <a:t>Struttura della Terra – crosta terrestre</a:t>
            </a:r>
            <a:endParaRPr lang="it-IT" sz="2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Segnaposto numero diapositiva 5"/>
          <p:cNvSpPr txBox="1">
            <a:spLocks noGrp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C62650AA-A629-4838-8C15-108436FC838F}" type="slidenum">
              <a:rPr lang="it-IT" altLang="it-IT" sz="1200">
                <a:solidFill>
                  <a:srgbClr val="B5A788"/>
                </a:solidFill>
                <a:latin typeface="Gill Sans MT" pitchFamily="34" charset="0"/>
              </a:rPr>
              <a:pPr algn="ctr"/>
              <a:t>69</a:t>
            </a:fld>
            <a:endParaRPr lang="it-IT" altLang="it-IT" sz="1200">
              <a:solidFill>
                <a:srgbClr val="B5A788"/>
              </a:solidFill>
              <a:latin typeface="Gill Sans MT" pitchFamily="34" charset="0"/>
            </a:endParaRPr>
          </a:p>
        </p:txBody>
      </p:sp>
      <p:sp>
        <p:nvSpPr>
          <p:cNvPr id="527363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527364" name="Picture 1" descr="E:\TERREMOTO\terremoto1\scala mercalli.jpg"/>
          <p:cNvPicPr>
            <a:picLocks noChangeAspect="1" noChangeArrowheads="1"/>
          </p:cNvPicPr>
          <p:nvPr/>
        </p:nvPicPr>
        <p:blipFill>
          <a:blip r:embed="rId2" cstate="print"/>
          <a:srcRect t="-1201" b="56436"/>
          <a:stretch>
            <a:fillRect/>
          </a:stretch>
        </p:blipFill>
        <p:spPr bwMode="auto">
          <a:xfrm>
            <a:off x="1214438" y="1643063"/>
            <a:ext cx="3643312" cy="4789487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1115061" y="418047"/>
            <a:ext cx="778674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prstClr val="white"/>
                </a:solidFill>
              </a:rPr>
              <a:t>scale di misura</a:t>
            </a:r>
            <a:endParaRPr lang="it-IT" sz="3600" dirty="0">
              <a:solidFill>
                <a:prstClr val="white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11E54-022E-4BA3-B7A4-633C2D66B13E}" type="slidenum">
              <a:rPr lang="it-IT" smtClean="0"/>
              <a:pPr>
                <a:defRPr/>
              </a:pPr>
              <a:t>69</a:t>
            </a:fld>
            <a:endParaRPr lang="it-IT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>
              <a:defRPr/>
            </a:pPr>
            <a:endParaRPr lang="it-IT" sz="3900" dirty="0">
              <a:solidFill>
                <a:srgbClr val="C0654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/>
            </a:endParaRPr>
          </a:p>
        </p:txBody>
      </p:sp>
      <p:pic>
        <p:nvPicPr>
          <p:cNvPr id="527370" name="Picture 1" descr="E:\TERREMOTO\terremoto1\scala mercalli.jpg"/>
          <p:cNvPicPr>
            <a:picLocks noChangeAspect="1" noChangeArrowheads="1"/>
          </p:cNvPicPr>
          <p:nvPr/>
        </p:nvPicPr>
        <p:blipFill>
          <a:blip r:embed="rId2" cstate="print"/>
          <a:srcRect t="43555"/>
          <a:stretch>
            <a:fillRect/>
          </a:stretch>
        </p:blipFill>
        <p:spPr bwMode="auto">
          <a:xfrm>
            <a:off x="5162550" y="1644650"/>
            <a:ext cx="3695700" cy="4824413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ChangeArrowheads="1"/>
          </p:cNvSpPr>
          <p:nvPr/>
        </p:nvSpPr>
        <p:spPr bwMode="auto">
          <a:xfrm>
            <a:off x="762000" y="534988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44463" algn="l"/>
              </a:tabLst>
            </a:pPr>
            <a:r>
              <a:rPr lang="it-IT" altLang="it-IT" sz="2400" b="1">
                <a:solidFill>
                  <a:srgbClr val="FFFFFF"/>
                </a:solidFill>
                <a:latin typeface="Garamond" pitchFamily="18" charset="0"/>
              </a:rPr>
              <a:t>SCALA DELLA GRAVITA’ DEL DANNO (D)</a:t>
            </a:r>
            <a:r>
              <a:rPr lang="it-IT" altLang="it-IT" b="1" u="sng">
                <a:solidFill>
                  <a:srgbClr val="FFFFFF"/>
                </a:solidFill>
                <a:latin typeface="Garamond" pitchFamily="18" charset="0"/>
              </a:rPr>
              <a:t> </a:t>
            </a:r>
          </a:p>
        </p:txBody>
      </p:sp>
      <p:pic>
        <p:nvPicPr>
          <p:cNvPr id="565251" name="Picture 4" descr="nuovo-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95400" y="1600200"/>
            <a:ext cx="6367463" cy="344646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63876" name="Segnaposto piè di pagina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altLang="it-IT" smtClean="0"/>
              <a:t>Prof.Cons.Giuseppe Croce</a:t>
            </a:r>
          </a:p>
        </p:txBody>
      </p:sp>
      <p:sp>
        <p:nvSpPr>
          <p:cNvPr id="463877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D8AE48-43EA-4F26-A826-E19C3075A972}" type="slidenum">
              <a:rPr lang="it-IT" altLang="it-IT" smtClean="0"/>
              <a:pPr/>
              <a:t>7</a:t>
            </a:fld>
            <a:endParaRPr lang="it-IT" altLang="it-IT" smtClean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Segnaposto numero diapositiva 5"/>
          <p:cNvSpPr txBox="1">
            <a:spLocks noGrp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0DA10911-F558-4508-A868-ECBA8823EE83}" type="slidenum">
              <a:rPr lang="it-IT" altLang="it-IT" sz="1200">
                <a:solidFill>
                  <a:srgbClr val="B5A788"/>
                </a:solidFill>
                <a:latin typeface="Gill Sans MT" pitchFamily="34" charset="0"/>
              </a:rPr>
              <a:pPr algn="ctr"/>
              <a:t>70</a:t>
            </a:fld>
            <a:endParaRPr lang="it-IT" altLang="it-IT" sz="1200">
              <a:solidFill>
                <a:srgbClr val="B5A788"/>
              </a:solidFill>
              <a:latin typeface="Gill Sans MT" pitchFamily="34" charset="0"/>
            </a:endParaRPr>
          </a:p>
        </p:txBody>
      </p:sp>
      <p:sp>
        <p:nvSpPr>
          <p:cNvPr id="528387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528388" name="Picture 1" descr="E:\TERREMOTO\terremoto1\scala mercalli.jpg"/>
          <p:cNvPicPr>
            <a:picLocks noChangeAspect="1" noChangeArrowheads="1"/>
          </p:cNvPicPr>
          <p:nvPr/>
        </p:nvPicPr>
        <p:blipFill>
          <a:blip r:embed="rId2" cstate="print"/>
          <a:srcRect t="-1201" b="56436"/>
          <a:stretch>
            <a:fillRect/>
          </a:stretch>
        </p:blipFill>
        <p:spPr bwMode="auto">
          <a:xfrm>
            <a:off x="1214438" y="1643063"/>
            <a:ext cx="3643312" cy="4789487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1209911" y="685800"/>
            <a:ext cx="778674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prstClr val="white"/>
                </a:solidFill>
              </a:rPr>
              <a:t>scale di misura</a:t>
            </a:r>
            <a:endParaRPr lang="it-IT" sz="3600" dirty="0">
              <a:solidFill>
                <a:prstClr val="white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13005-09F3-4F2A-9AE6-3018D20234F5}" type="slidenum">
              <a:rPr lang="it-IT" smtClean="0"/>
              <a:pPr>
                <a:defRPr/>
              </a:pPr>
              <a:t>70</a:t>
            </a:fld>
            <a:endParaRPr lang="it-IT"/>
          </a:p>
        </p:txBody>
      </p:sp>
      <p:pic>
        <p:nvPicPr>
          <p:cNvPr id="528393" name="Picture 1" descr="E:\TERREMOTO\terremoto1\scala mercalli.jpg"/>
          <p:cNvPicPr>
            <a:picLocks noChangeAspect="1" noChangeArrowheads="1"/>
          </p:cNvPicPr>
          <p:nvPr/>
        </p:nvPicPr>
        <p:blipFill>
          <a:blip r:embed="rId2" cstate="print"/>
          <a:srcRect t="43555"/>
          <a:stretch>
            <a:fillRect/>
          </a:stretch>
        </p:blipFill>
        <p:spPr bwMode="auto">
          <a:xfrm>
            <a:off x="5162550" y="1644650"/>
            <a:ext cx="3695700" cy="4824413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696200" cy="3789363"/>
          </a:xfrm>
        </p:spPr>
        <p:txBody>
          <a:bodyPr/>
          <a:lstStyle/>
          <a:p>
            <a:pPr marL="0" indent="0" eaLnBrk="1" hangingPunct="1">
              <a:buClr>
                <a:srgbClr val="FF6699"/>
              </a:buClr>
              <a:buFont typeface="Wingdings" panose="05000000000000000000" pitchFamily="2" charset="2"/>
              <a:buChar char="Ø"/>
              <a:defRPr/>
            </a:pPr>
            <a:endParaRPr lang="it-IT" sz="2585" b="1" dirty="0">
              <a:solidFill>
                <a:srgbClr val="497DB7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529412" name="Picture 3" descr="E:\TERREMOTO\terremoto1\scale mercalli riscter.gif"/>
          <p:cNvPicPr>
            <a:picLocks noChangeAspect="1" noChangeArrowheads="1"/>
          </p:cNvPicPr>
          <p:nvPr/>
        </p:nvPicPr>
        <p:blipFill>
          <a:blip r:embed="rId2" cstate="print"/>
          <a:srcRect l="35573"/>
          <a:stretch>
            <a:fillRect/>
          </a:stretch>
        </p:blipFill>
        <p:spPr bwMode="auto">
          <a:xfrm>
            <a:off x="2286000" y="1219200"/>
            <a:ext cx="4876800" cy="4929188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1115061" y="418047"/>
            <a:ext cx="7786742" cy="646331"/>
          </a:xfrm>
          <a:prstGeom prst="rect">
            <a:avLst/>
          </a:prstGeom>
          <a:gradFill rotWithShape="1">
            <a:gsLst>
              <a:gs pos="0">
                <a:srgbClr val="475A8D">
                  <a:shade val="45000"/>
                  <a:satMod val="155000"/>
                </a:srgbClr>
              </a:gs>
              <a:gs pos="60000">
                <a:srgbClr val="475A8D">
                  <a:shade val="95000"/>
                  <a:satMod val="150000"/>
                </a:srgbClr>
              </a:gs>
              <a:gs pos="100000">
                <a:srgbClr val="475A8D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kern="0" dirty="0">
                <a:solidFill>
                  <a:prstClr val="white"/>
                </a:solidFill>
                <a:latin typeface="Gill Sans MT"/>
                <a:cs typeface="+mn-cs"/>
              </a:rPr>
              <a:t>scale di misura</a:t>
            </a:r>
            <a:endParaRPr lang="it-IT" sz="3600" kern="0" dirty="0">
              <a:solidFill>
                <a:prstClr val="white"/>
              </a:solidFill>
              <a:latin typeface="Gill Sans M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7772400" cy="6019800"/>
          </a:xfrm>
        </p:spPr>
        <p:txBody>
          <a:bodyPr/>
          <a:lstStyle/>
          <a:p>
            <a:pPr>
              <a:defRPr/>
            </a:pPr>
            <a:r>
              <a:rPr lang="it-IT" sz="1400" b="1" dirty="0" smtClean="0">
                <a:solidFill>
                  <a:srgbClr val="002060"/>
                </a:solidFill>
              </a:rPr>
              <a:t>Secondo l'ordinanza P.C.M. n. 3274/2003, aggiornata al 16/01/2006 con le indicazioni delle regioni, venivano delegati gli enti locali a effettuare la classificazione sismica di ogni singolo comune, al fine di prevenire eventuali situazioni di danni a edifici e persone a seguito di un eventuale terremoto. Pertanto tutti i  comuni sono stati classificati in 4 categorie principali, indicative del loro rischio sismico, calcolato in base alla PGA (</a:t>
            </a:r>
            <a:r>
              <a:rPr lang="it-IT" sz="1400" b="1" i="1" dirty="0" err="1" smtClean="0">
                <a:solidFill>
                  <a:srgbClr val="002060"/>
                </a:solidFill>
              </a:rPr>
              <a:t>Peak</a:t>
            </a:r>
            <a:r>
              <a:rPr lang="it-IT" sz="1400" b="1" i="1" dirty="0" smtClean="0">
                <a:solidFill>
                  <a:srgbClr val="002060"/>
                </a:solidFill>
              </a:rPr>
              <a:t> Ground Acceleration</a:t>
            </a:r>
            <a:r>
              <a:rPr lang="it-IT" sz="1400" b="1" dirty="0" smtClean="0">
                <a:solidFill>
                  <a:srgbClr val="002060"/>
                </a:solidFill>
              </a:rPr>
              <a:t>, cioè il picco di accelerazione al suolo) e per frequenza e intensità degli eventi, inoltre la classificazione dei comuni è in continuo aggiornamento man mano che vengono effettuati nuovi studi territoriali dalla regione di appartenenza o per variazioni statistiche significative nel lungo periodo:</a:t>
            </a:r>
          </a:p>
          <a:p>
            <a:pPr>
              <a:buFont typeface="Arial"/>
              <a:buChar char="•"/>
              <a:defRPr/>
            </a:pPr>
            <a:endParaRPr lang="it-IT" sz="2400" b="1" i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/>
              <a:buChar char="•"/>
              <a:defRPr/>
            </a:pPr>
            <a:r>
              <a:rPr lang="it-IT" sz="2400" b="1" i="1" u="sng" dirty="0" smtClean="0">
                <a:solidFill>
                  <a:schemeClr val="accent6">
                    <a:lumMod val="50000"/>
                  </a:schemeClr>
                </a:solidFill>
              </a:rPr>
              <a:t>Zona 1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: sismicità alta (PGA oltre 0,25g), comprende 708 comuni.</a:t>
            </a:r>
          </a:p>
          <a:p>
            <a:pPr>
              <a:buFont typeface="Arial"/>
              <a:buChar char="•"/>
              <a:defRPr/>
            </a:pPr>
            <a:r>
              <a:rPr lang="it-IT" sz="2400" b="1" i="1" u="sng" dirty="0" smtClean="0">
                <a:solidFill>
                  <a:schemeClr val="accent6">
                    <a:lumMod val="50000"/>
                  </a:schemeClr>
                </a:solidFill>
              </a:rPr>
              <a:t>Zona 2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: sismicità medio-alta (PGA fra 0,15 e 0,25 g), comprende 2.345 comuni).</a:t>
            </a:r>
          </a:p>
          <a:p>
            <a:pPr>
              <a:buFont typeface="Arial"/>
              <a:buChar char="•"/>
              <a:defRPr/>
            </a:pPr>
            <a:r>
              <a:rPr lang="it-IT" sz="2400" b="1" i="1" u="sng" dirty="0" smtClean="0">
                <a:solidFill>
                  <a:schemeClr val="accent1">
                    <a:lumMod val="50000"/>
                  </a:schemeClr>
                </a:solidFill>
              </a:rPr>
              <a:t>Zona 3: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 sismicità medio-bassa (PGA fra 0,05 e 0,15 g), comprende 1.560 comuni.</a:t>
            </a:r>
          </a:p>
          <a:p>
            <a:pPr>
              <a:buFont typeface="Arial"/>
              <a:buChar char="•"/>
              <a:defRPr/>
            </a:pPr>
            <a:r>
              <a:rPr lang="it-IT" sz="2400" b="1" i="1" u="sng" dirty="0" smtClean="0">
                <a:solidFill>
                  <a:schemeClr val="accent6">
                    <a:lumMod val="50000"/>
                  </a:schemeClr>
                </a:solidFill>
              </a:rPr>
              <a:t>Zona 4: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 sismicità bassa (PGA inferiore a 0,05 g), comprende 3.488 comuni.</a:t>
            </a:r>
          </a:p>
          <a:p>
            <a:pPr marL="0" indent="0" eaLnBrk="1" hangingPunct="1">
              <a:buClr>
                <a:srgbClr val="FF6699"/>
              </a:buClr>
              <a:buFont typeface="Wingdings" panose="05000000000000000000" pitchFamily="2" charset="2"/>
              <a:buChar char="Ø"/>
              <a:defRPr/>
            </a:pPr>
            <a:endParaRPr lang="it-IT" sz="20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4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8650" y="735013"/>
            <a:ext cx="47228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1459" name="Rettangolo 2"/>
          <p:cNvSpPr>
            <a:spLocks noChangeArrowheads="1"/>
          </p:cNvSpPr>
          <p:nvPr/>
        </p:nvSpPr>
        <p:spPr bwMode="auto">
          <a:xfrm>
            <a:off x="1447800" y="366713"/>
            <a:ext cx="594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b="1">
                <a:solidFill>
                  <a:srgbClr val="C00000"/>
                </a:solidFill>
              </a:rPr>
              <a:t>Classificazione sismica del territorio italiano al 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46283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Segnaposto numero diapositiva 5"/>
          <p:cNvSpPr txBox="1">
            <a:spLocks noGrp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6093BA9F-B337-4A80-824A-C8D29D93E1E4}" type="slidenum">
              <a:rPr lang="it-IT" altLang="it-IT" sz="1200">
                <a:solidFill>
                  <a:srgbClr val="B5A788"/>
                </a:solidFill>
                <a:latin typeface="Gill Sans MT" pitchFamily="34" charset="0"/>
              </a:rPr>
              <a:pPr algn="ctr"/>
              <a:t>75</a:t>
            </a:fld>
            <a:endParaRPr lang="it-IT" altLang="it-IT" sz="1200">
              <a:solidFill>
                <a:srgbClr val="B5A788"/>
              </a:solidFill>
              <a:latin typeface="Gill Sans MT" pitchFamily="34" charset="0"/>
            </a:endParaRPr>
          </a:p>
        </p:txBody>
      </p:sp>
      <p:sp>
        <p:nvSpPr>
          <p:cNvPr id="533507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37456" y="152400"/>
            <a:ext cx="7786742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600" b="1" dirty="0">
                <a:solidFill>
                  <a:schemeClr val="bg2"/>
                </a:solidFill>
              </a:rPr>
              <a:t>Comportamenti da tenersi </a:t>
            </a:r>
            <a:r>
              <a:rPr lang="it-IT" sz="3600" b="1" dirty="0">
                <a:solidFill>
                  <a:prstClr val="white"/>
                </a:solidFill>
              </a:rPr>
              <a:t>prima che si verifichi il terremoto</a:t>
            </a:r>
            <a:endParaRPr lang="it-IT" sz="3600" dirty="0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43000" y="1643063"/>
            <a:ext cx="6572250" cy="4924425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Sono importanti  le seguenti informazioni e comportamenti</a:t>
            </a:r>
          </a:p>
          <a:p>
            <a:pPr eaLnBrk="1" hangingPunct="1">
              <a:defRPr/>
            </a:pPr>
            <a:endParaRPr lang="it-IT" altLang="it-IT" sz="8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Zona</a:t>
            </a:r>
            <a:r>
              <a:rPr lang="it-IT" altLang="it-IT" b="1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di residenza o lavoro </a:t>
            </a: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classificata come sismica</a:t>
            </a: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 o no.</a:t>
            </a:r>
          </a:p>
          <a:p>
            <a:pPr eaLnBrk="1" hangingPunct="1">
              <a:defRPr/>
            </a:pPr>
            <a:r>
              <a:rPr lang="it-IT" altLang="it-IT" b="1" dirty="0" smtClean="0">
                <a:solidFill>
                  <a:prstClr val="black"/>
                </a:solidFill>
                <a:latin typeface="Gill Sans MT" pitchFamily="34" charset="0"/>
              </a:rPr>
              <a:t> </a:t>
            </a: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punti più sicuri in casa, e al lavoro</a:t>
            </a:r>
            <a:r>
              <a:rPr lang="it-IT" altLang="it-IT" b="1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(muri </a:t>
            </a:r>
            <a:r>
              <a:rPr lang="it-IT" altLang="it-IT" dirty="0" err="1" smtClean="0">
                <a:solidFill>
                  <a:srgbClr val="000000"/>
                </a:solidFill>
                <a:latin typeface="Gill Sans MT" pitchFamily="34" charset="0"/>
              </a:rPr>
              <a:t>portanti,travi</a:t>
            </a: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 in cemento armato)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interruttori della luce, del gas e dell’acqua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Fissare gli oggetti pesanti</a:t>
            </a:r>
            <a:r>
              <a:rPr lang="it-IT" altLang="it-IT" b="1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alle pareti o al soffitto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Non posizionare mobili che cadendo </a:t>
            </a: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impediscano l’apertura delle porte</a:t>
            </a: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 e/o l’uscita dalla stanza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uscite di sicurezza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dove sono ubicati gli </a:t>
            </a: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spazi aperti</a:t>
            </a:r>
            <a:r>
              <a:rPr lang="it-IT" altLang="it-IT" b="1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(piazze, giardini, aree di parcheggio, </a:t>
            </a:r>
            <a:r>
              <a:rPr lang="it-IT" altLang="it-IT" dirty="0" err="1" smtClean="0">
                <a:solidFill>
                  <a:srgbClr val="000000"/>
                </a:solidFill>
                <a:latin typeface="Gill Sans MT" pitchFamily="34" charset="0"/>
              </a:rPr>
              <a:t>ecc</a:t>
            </a: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 .. ma lontano da spiagge) sicuri vicino a casa e al lavoro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tutte le persone che vivono con noi </a:t>
            </a: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sappiano cosa fare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attrezzatura di emergenza</a:t>
            </a: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: torcia elettrica, radio a batterie, piccola scorta alimentare, medicinali di pronto soccorso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accanto al telefono i numeri </a:t>
            </a: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ambulanza</a:t>
            </a:r>
            <a:r>
              <a:rPr lang="it-IT" altLang="it-IT" dirty="0" smtClean="0">
                <a:solidFill>
                  <a:srgbClr val="FF0000"/>
                </a:solidFill>
                <a:latin typeface="Gill Sans MT" pitchFamily="34" charset="0"/>
              </a:rPr>
              <a:t>, </a:t>
            </a: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medico</a:t>
            </a:r>
            <a:r>
              <a:rPr lang="it-IT" altLang="it-IT" dirty="0" smtClean="0">
                <a:solidFill>
                  <a:srgbClr val="FF0000"/>
                </a:solidFill>
                <a:latin typeface="Gill Sans MT" pitchFamily="34" charset="0"/>
              </a:rPr>
              <a:t> e </a:t>
            </a: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pompieri</a:t>
            </a: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; </a:t>
            </a:r>
            <a:b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</a:b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ubicazione ospedal</a:t>
            </a:r>
            <a:r>
              <a:rPr lang="it-IT" altLang="it-IT" dirty="0" smtClean="0">
                <a:solidFill>
                  <a:srgbClr val="FF0000"/>
                </a:solidFill>
                <a:latin typeface="Gill Sans MT" pitchFamily="34" charset="0"/>
              </a:rPr>
              <a:t>i</a:t>
            </a: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 e percorsi migliori per raggiungerli</a:t>
            </a:r>
          </a:p>
        </p:txBody>
      </p:sp>
      <p:pic>
        <p:nvPicPr>
          <p:cNvPr id="533512" name="Picture 1028" descr="cassetta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8613" y="3657600"/>
            <a:ext cx="1076325" cy="1214438"/>
          </a:xfrm>
          <a:prstGeom prst="rect">
            <a:avLst/>
          </a:prstGeom>
          <a:solidFill>
            <a:srgbClr val="FF9900"/>
          </a:solidFill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33513" name="Picture 2"/>
          <p:cNvPicPr>
            <a:picLocks noChangeAspect="1" noChangeArrowheads="1"/>
          </p:cNvPicPr>
          <p:nvPr/>
        </p:nvPicPr>
        <p:blipFill>
          <a:blip r:embed="rId3" cstate="print"/>
          <a:srcRect l="65918" t="18292" r="21629" b="64432"/>
          <a:stretch>
            <a:fillRect/>
          </a:stretch>
        </p:blipFill>
        <p:spPr bwMode="auto">
          <a:xfrm>
            <a:off x="7877175" y="1981200"/>
            <a:ext cx="1071563" cy="1239838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47717-078E-4E26-A75A-C5BFED8EDF1C}" type="slidenum">
              <a:rPr lang="it-IT" smtClean="0"/>
              <a:pPr>
                <a:defRPr/>
              </a:pPr>
              <a:t>75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Segnaposto numero diapositiva 5"/>
          <p:cNvSpPr txBox="1">
            <a:spLocks noGrp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08549BB3-DCC5-48B6-A3A9-51362A68CD8C}" type="slidenum">
              <a:rPr lang="it-IT" altLang="it-IT" sz="1200">
                <a:solidFill>
                  <a:srgbClr val="B5A788"/>
                </a:solidFill>
                <a:latin typeface="Gill Sans MT" pitchFamily="34" charset="0"/>
              </a:rPr>
              <a:pPr algn="ctr"/>
              <a:t>76</a:t>
            </a:fld>
            <a:endParaRPr lang="it-IT" altLang="it-IT" sz="1200">
              <a:solidFill>
                <a:srgbClr val="B5A788"/>
              </a:solidFill>
              <a:latin typeface="Gill Sans MT" pitchFamily="34" charset="0"/>
            </a:endParaRPr>
          </a:p>
        </p:txBody>
      </p:sp>
      <p:sp>
        <p:nvSpPr>
          <p:cNvPr id="534531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143000" y="451384"/>
            <a:ext cx="7927975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prstClr val="white"/>
                </a:solidFill>
              </a:rPr>
              <a:t>durante il terremoto in un luogo al chiuso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214438" y="1643063"/>
            <a:ext cx="5662612" cy="4708525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000" dirty="0" smtClean="0">
                <a:solidFill>
                  <a:srgbClr val="000000"/>
                </a:solidFill>
                <a:latin typeface="Gill Sans MT" pitchFamily="34" charset="0"/>
              </a:rPr>
              <a:t>mantieni e contribuisci a far mantenere la </a:t>
            </a:r>
            <a:r>
              <a:rPr lang="it-IT" altLang="it-IT" sz="2000" b="1" dirty="0" smtClean="0">
                <a:solidFill>
                  <a:srgbClr val="FF0000"/>
                </a:solidFill>
                <a:latin typeface="Gill Sans MT" pitchFamily="34" charset="0"/>
              </a:rPr>
              <a:t>calma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000" b="1" dirty="0" smtClean="0">
                <a:solidFill>
                  <a:srgbClr val="FF0000"/>
                </a:solidFill>
                <a:latin typeface="Gill Sans MT" pitchFamily="34" charset="0"/>
              </a:rPr>
              <a:t>non precipitarti fuori</a:t>
            </a:r>
            <a:r>
              <a:rPr lang="it-IT" altLang="it-IT" sz="2000" b="1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it-IT" altLang="it-IT" sz="2000" dirty="0" smtClean="0">
                <a:solidFill>
                  <a:srgbClr val="000000"/>
                </a:solidFill>
                <a:latin typeface="Gill Sans MT" pitchFamily="34" charset="0"/>
              </a:rPr>
              <a:t>poiché si può essere colpiti da oggetti durante il percorso o si può cadere a causa dello scuotimento</a:t>
            </a:r>
            <a:r>
              <a:rPr lang="it-IT" altLang="it-IT" sz="2000" b="1" dirty="0" smtClean="0">
                <a:solidFill>
                  <a:srgbClr val="000000"/>
                </a:solidFill>
                <a:latin typeface="Gill Sans MT" pitchFamily="34" charset="0"/>
              </a:rPr>
              <a:t> ; </a:t>
            </a:r>
            <a:r>
              <a:rPr lang="it-IT" altLang="it-IT" sz="2000" dirty="0" smtClean="0">
                <a:solidFill>
                  <a:srgbClr val="000000"/>
                </a:solidFill>
                <a:latin typeface="Gill Sans MT" pitchFamily="34" charset="0"/>
              </a:rPr>
              <a:t>inoltre</a:t>
            </a:r>
            <a:r>
              <a:rPr lang="it-IT" altLang="it-IT" sz="2000" b="1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it-IT" altLang="it-IT" sz="2000" b="1" dirty="0" smtClean="0">
                <a:solidFill>
                  <a:srgbClr val="FF0000"/>
                </a:solidFill>
                <a:latin typeface="Gill Sans MT" pitchFamily="34" charset="0"/>
              </a:rPr>
              <a:t>le scale, sono una parte debole della struttura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000" b="1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it-IT" altLang="it-IT" sz="2000" b="1" dirty="0" smtClean="0">
                <a:solidFill>
                  <a:srgbClr val="FF0000"/>
                </a:solidFill>
                <a:latin typeface="Gill Sans MT" pitchFamily="34" charset="0"/>
              </a:rPr>
              <a:t>riparati sotto un tavolo</a:t>
            </a:r>
            <a:r>
              <a:rPr lang="it-IT" altLang="it-IT" sz="2000" dirty="0" smtClean="0">
                <a:solidFill>
                  <a:srgbClr val="000000"/>
                </a:solidFill>
                <a:latin typeface="Gill Sans MT" pitchFamily="34" charset="0"/>
              </a:rPr>
              <a:t>, o </a:t>
            </a:r>
            <a:r>
              <a:rPr lang="it-IT" altLang="it-IT" sz="2000" b="1" dirty="0" smtClean="0">
                <a:solidFill>
                  <a:srgbClr val="FF0000"/>
                </a:solidFill>
                <a:latin typeface="Gill Sans MT" pitchFamily="34" charset="0"/>
              </a:rPr>
              <a:t>a ridosso di una struttura portante</a:t>
            </a:r>
            <a:r>
              <a:rPr lang="it-IT" altLang="it-IT" sz="2000" dirty="0" smtClean="0">
                <a:solidFill>
                  <a:srgbClr val="000000"/>
                </a:solidFill>
                <a:latin typeface="Gill Sans MT" pitchFamily="34" charset="0"/>
              </a:rPr>
              <a:t>, come un muro portante o un pilastro (per evitare un possibile crollo di oggetti al centro della stanza, incluso il solaio)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000" b="1" dirty="0" smtClean="0">
                <a:solidFill>
                  <a:srgbClr val="FF0000"/>
                </a:solidFill>
                <a:latin typeface="Gill Sans MT" pitchFamily="34" charset="0"/>
              </a:rPr>
              <a:t>allontanati da finestre, porte con vetri</a:t>
            </a:r>
            <a:r>
              <a:rPr lang="it-IT" altLang="it-IT" sz="2000" b="1" dirty="0" smtClean="0">
                <a:solidFill>
                  <a:srgbClr val="000000"/>
                </a:solidFill>
                <a:latin typeface="Gill Sans MT" pitchFamily="34" charset="0"/>
              </a:rPr>
              <a:t>, </a:t>
            </a:r>
            <a:r>
              <a:rPr lang="it-IT" altLang="it-IT" sz="2000" b="1" dirty="0" smtClean="0">
                <a:solidFill>
                  <a:srgbClr val="FF0000"/>
                </a:solidFill>
                <a:latin typeface="Gill Sans MT" pitchFamily="34" charset="0"/>
              </a:rPr>
              <a:t>armadi</a:t>
            </a:r>
            <a:r>
              <a:rPr lang="it-IT" altLang="it-IT" sz="2000" b="1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it-IT" altLang="it-IT" sz="2000" dirty="0" smtClean="0">
                <a:solidFill>
                  <a:srgbClr val="000000"/>
                </a:solidFill>
                <a:latin typeface="Gill Sans MT" pitchFamily="34" charset="0"/>
              </a:rPr>
              <a:t>perché cadendo potrebbero ferirti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000" dirty="0" smtClean="0">
                <a:solidFill>
                  <a:srgbClr val="000000"/>
                </a:solidFill>
                <a:latin typeface="Gill Sans MT" pitchFamily="34" charset="0"/>
              </a:rPr>
              <a:t>dopo il terremoto se possibile </a:t>
            </a:r>
            <a:r>
              <a:rPr lang="it-IT" altLang="it-IT" sz="2000" b="1" dirty="0" smtClean="0">
                <a:solidFill>
                  <a:srgbClr val="FF0000"/>
                </a:solidFill>
                <a:latin typeface="Gill Sans MT" pitchFamily="34" charset="0"/>
              </a:rPr>
              <a:t>stacca la luce</a:t>
            </a:r>
            <a:r>
              <a:rPr lang="it-IT" altLang="it-IT" sz="2000" b="1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it-IT" altLang="it-IT" sz="2000" b="1" dirty="0" smtClean="0">
                <a:solidFill>
                  <a:srgbClr val="FF0000"/>
                </a:solidFill>
                <a:latin typeface="Gill Sans MT" pitchFamily="34" charset="0"/>
              </a:rPr>
              <a:t>dall’interruttore generale e chiudi il gas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000" dirty="0" smtClean="0">
                <a:solidFill>
                  <a:srgbClr val="000000"/>
                </a:solidFill>
                <a:latin typeface="Gill Sans MT" pitchFamily="34" charset="0"/>
              </a:rPr>
              <a:t>lascia l’edificio </a:t>
            </a:r>
            <a:r>
              <a:rPr lang="it-IT" altLang="it-IT" sz="2000" b="1" dirty="0" smtClean="0">
                <a:solidFill>
                  <a:srgbClr val="FF0000"/>
                </a:solidFill>
                <a:latin typeface="Gill Sans MT" pitchFamily="34" charset="0"/>
              </a:rPr>
              <a:t>senza usare l’ascensore</a:t>
            </a:r>
            <a:r>
              <a:rPr lang="it-IT" altLang="it-IT" sz="2000" dirty="0" smtClean="0">
                <a:solidFill>
                  <a:srgbClr val="000000"/>
                </a:solidFill>
                <a:latin typeface="Gill Sans MT" pitchFamily="34" charset="0"/>
              </a:rPr>
              <a:t>, scendendo le scale in fila indiana lato muro</a:t>
            </a:r>
          </a:p>
        </p:txBody>
      </p:sp>
      <p:pic>
        <p:nvPicPr>
          <p:cNvPr id="5345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6913" y="1662113"/>
            <a:ext cx="1817687" cy="2124075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345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7388" y="4146550"/>
            <a:ext cx="1855787" cy="2211388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F044E-1CBD-4944-A9C8-2D4FD4E412B2}" type="slidenum">
              <a:rPr lang="it-IT" smtClean="0"/>
              <a:pPr>
                <a:defRPr/>
              </a:pPr>
              <a:t>76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Segnaposto numero diapositiva 5"/>
          <p:cNvSpPr txBox="1">
            <a:spLocks noGrp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67B89BF6-C928-4D1E-9227-A784DC0A3141}" type="slidenum">
              <a:rPr lang="it-IT" altLang="it-IT" sz="1200">
                <a:solidFill>
                  <a:srgbClr val="B5A788"/>
                </a:solidFill>
                <a:latin typeface="Gill Sans MT" pitchFamily="34" charset="0"/>
              </a:rPr>
              <a:pPr algn="ctr"/>
              <a:t>77</a:t>
            </a:fld>
            <a:endParaRPr lang="it-IT" altLang="it-IT" sz="1200">
              <a:solidFill>
                <a:srgbClr val="B5A788"/>
              </a:solidFill>
              <a:latin typeface="Gill Sans MT" pitchFamily="34" charset="0"/>
            </a:endParaRPr>
          </a:p>
        </p:txBody>
      </p:sp>
      <p:sp>
        <p:nvSpPr>
          <p:cNvPr id="535555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71563" y="433277"/>
            <a:ext cx="778674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prstClr val="white"/>
                </a:solidFill>
              </a:rPr>
              <a:t>durante il terremoto in un luogo all’aperto</a:t>
            </a:r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071563" y="1690688"/>
            <a:ext cx="5357812" cy="4770437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q"/>
              <a:defRPr/>
            </a:pPr>
            <a:endParaRPr lang="it-IT" altLang="it-IT" sz="800" b="1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b="1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non correre per la strada</a:t>
            </a:r>
            <a:r>
              <a:rPr lang="it-IT" altLang="it-IT" b="1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perché si può essere colpiti da oggetti o investiti da mezzi o persone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allontanati dagli edifici</a:t>
            </a: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, dagli alberi, dai lampioni e dalle linee elettriche o telefoniche che cadendo potrebbero ferirti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cerca un posto lontano da oggetti non </a:t>
            </a:r>
            <a:r>
              <a:rPr lang="it-IT" altLang="it-IT" b="1" dirty="0" err="1" smtClean="0">
                <a:solidFill>
                  <a:srgbClr val="FF0000"/>
                </a:solidFill>
                <a:latin typeface="Gill Sans MT" pitchFamily="34" charset="0"/>
              </a:rPr>
              <a:t>stabili</a:t>
            </a:r>
            <a:r>
              <a:rPr lang="it-IT" altLang="it-IT" dirty="0" err="1" smtClean="0">
                <a:solidFill>
                  <a:srgbClr val="000000"/>
                </a:solidFill>
                <a:latin typeface="Gill Sans MT" pitchFamily="34" charset="0"/>
              </a:rPr>
              <a:t>o</a:t>
            </a: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 pericolosi (cornicioni, vetrate, insegne, ecc.) o dove non hai nulla sopra di te, se non lo trovi cerca riparo sotto qualcosa di sicuro come una panchina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non avvicinarti agli animali</a:t>
            </a:r>
            <a:r>
              <a:rPr lang="it-IT" altLang="it-IT" b="1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perché potrebbero essere spaventati e reagire violentemente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Se ti trovi all’interno di un veicolo, </a:t>
            </a: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fermati</a:t>
            </a:r>
            <a:r>
              <a:rPr lang="it-IT" altLang="it-IT" b="1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lontano da ponti</a:t>
            </a:r>
            <a:r>
              <a:rPr lang="it-IT" altLang="it-IT" b="1" dirty="0" smtClean="0">
                <a:solidFill>
                  <a:srgbClr val="000000"/>
                </a:solidFill>
                <a:latin typeface="Gill Sans MT" pitchFamily="34" charset="0"/>
              </a:rPr>
              <a:t>,</a:t>
            </a: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 cavalcavia, zone di possibili frane;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Allontanati dalle rive del mare</a:t>
            </a:r>
            <a:r>
              <a:rPr lang="it-IT" altLang="it-IT" b="1" dirty="0" smtClean="0">
                <a:solidFill>
                  <a:srgbClr val="000000"/>
                </a:solidFill>
                <a:latin typeface="Gill Sans MT" pitchFamily="34" charset="0"/>
              </a:rPr>
              <a:t>, </a:t>
            </a: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è possibile che si verifichi un maremoto</a:t>
            </a:r>
          </a:p>
          <a:p>
            <a:pPr eaLnBrk="1" hangingPunct="1">
              <a:buFont typeface="Arial" pitchFamily="34" charset="0"/>
              <a:buChar char="q"/>
              <a:defRPr/>
            </a:pPr>
            <a:endParaRPr lang="it-IT" altLang="it-IT" sz="800" dirty="0" smtClean="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5355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1714500"/>
            <a:ext cx="2314575" cy="2259013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35561" name="Picture 1027" descr="ond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4156075"/>
            <a:ext cx="2322513" cy="2058988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1B155-83FB-46C5-8AD4-6BBF3A8223B0}" type="slidenum">
              <a:rPr lang="it-IT" smtClean="0"/>
              <a:pPr>
                <a:defRPr/>
              </a:pPr>
              <a:t>77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Segnaposto numero diapositiva 5"/>
          <p:cNvSpPr txBox="1">
            <a:spLocks noGrp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276D0E1B-88F9-4C17-BD90-317DCBD36AEC}" type="slidenum">
              <a:rPr lang="it-IT" altLang="it-IT" sz="1200">
                <a:solidFill>
                  <a:srgbClr val="B5A788"/>
                </a:solidFill>
                <a:latin typeface="Gill Sans MT" pitchFamily="34" charset="0"/>
              </a:rPr>
              <a:pPr algn="ctr"/>
              <a:t>78</a:t>
            </a:fld>
            <a:endParaRPr lang="it-IT" altLang="it-IT" sz="1200">
              <a:solidFill>
                <a:srgbClr val="B5A788"/>
              </a:solidFill>
              <a:latin typeface="Gill Sans MT" pitchFamily="34" charset="0"/>
            </a:endParaRPr>
          </a:p>
        </p:txBody>
      </p:sp>
      <p:sp>
        <p:nvSpPr>
          <p:cNvPr id="536579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143000" y="1252538"/>
            <a:ext cx="5929313" cy="5078412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verifica lo </a:t>
            </a: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stato di salute</a:t>
            </a:r>
            <a:r>
              <a:rPr lang="it-IT" altLang="it-IT" b="1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di chi hai vicino e soccorri chi ne ha bisogno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Non usare il telefono o l’auto</a:t>
            </a: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: le linee e le strade servono agli enti preposti al soccorso (Vigili del Fuoco-Croce Rossa ecc.)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Portarsi in zone aperte</a:t>
            </a:r>
            <a:r>
              <a:rPr lang="it-IT" altLang="it-IT" b="1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dove possono giungere facilmente i soccorsi (campi sportivi, giardini pubblici, piazze ampie) e non sostare in prossimità di corsi d’acqua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chiudi gli interruttori del gas e della corrente</a:t>
            </a:r>
            <a:r>
              <a:rPr lang="it-IT" altLang="it-IT" b="1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elettrica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Se decidi di abbandonare la casa indossa </a:t>
            </a: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scarpe pesanti</a:t>
            </a:r>
            <a:r>
              <a:rPr lang="it-IT" altLang="it-IT" b="1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per non ferirti con eventuali detriti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Non rientrare nelle abitazioni danneggiate</a:t>
            </a:r>
            <a:r>
              <a:rPr lang="it-IT" altLang="it-IT" b="1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se non accompagnati dagli operatori degli enti di soccorso;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Prestare attenzione alle </a:t>
            </a: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condizioni igieniche</a:t>
            </a:r>
            <a:r>
              <a:rPr lang="it-IT" altLang="it-IT" b="1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(inquinamento dell’acqua potabile)</a:t>
            </a:r>
            <a:endParaRPr lang="it-IT" altLang="it-IT" dirty="0">
              <a:solidFill>
                <a:srgbClr val="000000"/>
              </a:solidFill>
              <a:latin typeface="Gill Sans MT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b="1" dirty="0" smtClean="0">
                <a:solidFill>
                  <a:srgbClr val="FF0000"/>
                </a:solidFill>
                <a:latin typeface="Gill Sans MT" pitchFamily="34" charset="0"/>
              </a:rPr>
              <a:t>Non  sostare presso edifici pericolanti</a:t>
            </a:r>
            <a:r>
              <a:rPr lang="it-IT" altLang="it-IT" dirty="0" smtClean="0">
                <a:solidFill>
                  <a:srgbClr val="000000"/>
                </a:solidFill>
                <a:latin typeface="Gill Sans MT" pitchFamily="34" charset="0"/>
              </a:rPr>
              <a:t>, in prossimità di fabbriche ed impianti industriali. </a:t>
            </a:r>
          </a:p>
        </p:txBody>
      </p:sp>
      <p:sp>
        <p:nvSpPr>
          <p:cNvPr id="9" name="Rettangolo 8"/>
          <p:cNvSpPr/>
          <p:nvPr/>
        </p:nvSpPr>
        <p:spPr>
          <a:xfrm>
            <a:off x="1147025" y="228600"/>
            <a:ext cx="778674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prstClr val="white"/>
                </a:solidFill>
              </a:rPr>
              <a:t>dopo il terremoto in un luogo all’aperto</a:t>
            </a:r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536584" name="Rettangolo 9"/>
          <p:cNvSpPr>
            <a:spLocks noChangeArrowheads="1"/>
          </p:cNvSpPr>
          <p:nvPr/>
        </p:nvSpPr>
        <p:spPr bwMode="auto">
          <a:xfrm>
            <a:off x="2286000" y="421481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536585" name="Picture 1028" descr="MCj028686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4088" y="3565525"/>
            <a:ext cx="1666875" cy="1666875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36586" name="Picture 3" descr="E:\TERREMOTO\vignetta3.gif"/>
          <p:cNvPicPr>
            <a:picLocks noChangeAspect="1" noChangeArrowheads="1"/>
          </p:cNvPicPr>
          <p:nvPr/>
        </p:nvPicPr>
        <p:blipFill>
          <a:blip r:embed="rId3" cstate="print"/>
          <a:srcRect l="4509" t="5455" r="5321" b="7272"/>
          <a:stretch>
            <a:fillRect/>
          </a:stretch>
        </p:blipFill>
        <p:spPr bwMode="auto">
          <a:xfrm>
            <a:off x="7277100" y="1905000"/>
            <a:ext cx="1606550" cy="1285875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61A9C-560E-40A6-BBAB-C5EAC6AC2BAC}" type="slidenum">
              <a:rPr lang="it-IT" smtClean="0"/>
              <a:pPr>
                <a:defRPr/>
              </a:pPr>
              <a:t>78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</a:rPr>
              <a:t>L’EMERGENZA</a:t>
            </a:r>
            <a:r>
              <a:rPr lang="it-IT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it-IT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37603" name="Segnaposto numero diapositiva 5"/>
          <p:cNvSpPr txBox="1">
            <a:spLocks noGrp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1B5D6FB2-1FA3-4802-9FF8-68F81D78D281}" type="slidenum">
              <a:rPr lang="it-IT" altLang="it-IT" sz="1200">
                <a:solidFill>
                  <a:srgbClr val="B5A788"/>
                </a:solidFill>
                <a:latin typeface="Gill Sans MT" pitchFamily="34" charset="0"/>
              </a:rPr>
              <a:pPr algn="ctr"/>
              <a:t>79</a:t>
            </a:fld>
            <a:endParaRPr lang="it-IT" altLang="it-IT" sz="1200">
              <a:solidFill>
                <a:srgbClr val="B5A788"/>
              </a:solidFill>
              <a:latin typeface="Gill Sans MT" pitchFamily="34" charset="0"/>
            </a:endParaRPr>
          </a:p>
        </p:txBody>
      </p:sp>
      <p:sp>
        <p:nvSpPr>
          <p:cNvPr id="537604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37605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 l="26367" t="11270" r="20898" b="10860"/>
          <a:stretch>
            <a:fillRect/>
          </a:stretch>
        </p:blipFill>
        <p:spPr bwMode="auto">
          <a:xfrm>
            <a:off x="2357422" y="1142984"/>
            <a:ext cx="5143536" cy="54292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1" name="Rettangolo 6"/>
          <p:cNvSpPr>
            <a:spLocks noChangeArrowheads="1"/>
          </p:cNvSpPr>
          <p:nvPr/>
        </p:nvSpPr>
        <p:spPr bwMode="auto">
          <a:xfrm rot="5400000">
            <a:off x="7060188" y="-916576"/>
            <a:ext cx="738664" cy="30003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prstClr val="white"/>
                </a:solidFill>
              </a:rPr>
              <a:t>numeri utili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3E04-7928-4155-8D6D-B88BA65584A3}" type="slidenum">
              <a:rPr lang="it-IT" smtClean="0"/>
              <a:pPr>
                <a:defRPr/>
              </a:pPr>
              <a:t>79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ChangeArrowheads="1"/>
          </p:cNvSpPr>
          <p:nvPr/>
        </p:nvSpPr>
        <p:spPr bwMode="auto">
          <a:xfrm>
            <a:off x="762000" y="1524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44463" algn="l"/>
              </a:tabLst>
            </a:pPr>
            <a:r>
              <a:rPr lang="it-IT" altLang="it-IT" sz="2400" b="1">
                <a:solidFill>
                  <a:srgbClr val="FFFFFF"/>
                </a:solidFill>
                <a:latin typeface="Garamond" pitchFamily="18" charset="0"/>
              </a:rPr>
              <a:t>SCALA DELLE PROBABILITA’ (P)</a:t>
            </a:r>
            <a:r>
              <a:rPr lang="it-IT" altLang="it-IT" b="1" u="sng">
                <a:solidFill>
                  <a:srgbClr val="FFFFFF"/>
                </a:solidFill>
                <a:latin typeface="Garamond" pitchFamily="18" charset="0"/>
              </a:rPr>
              <a:t> </a:t>
            </a:r>
          </a:p>
        </p:txBody>
      </p:sp>
      <p:pic>
        <p:nvPicPr>
          <p:cNvPr id="464899" name="Picture 4" descr="nuovo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85800"/>
            <a:ext cx="455295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4900" name="Segnaposto piè di pagina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altLang="it-IT" smtClean="0"/>
              <a:t>Prof.Cons.Giuseppe Croce</a:t>
            </a:r>
          </a:p>
        </p:txBody>
      </p:sp>
      <p:sp>
        <p:nvSpPr>
          <p:cNvPr id="464901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A33EB5-AEF4-4936-A538-FCA11F549D39}" type="slidenum">
              <a:rPr lang="it-IT" altLang="it-IT" smtClean="0"/>
              <a:pPr/>
              <a:t>8</a:t>
            </a:fld>
            <a:endParaRPr lang="it-IT" altLang="it-IT" smtClean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03980F0B-2E8F-46B0-AE3B-D32CB6C567E4}" type="slidenum">
              <a:rPr lang="it-IT" altLang="it-IT" sz="1600" smtClean="0">
                <a:solidFill>
                  <a:srgbClr val="FEFAC9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80</a:t>
            </a:fld>
            <a:endParaRPr lang="it-IT" altLang="it-IT" sz="1600" smtClean="0">
              <a:solidFill>
                <a:srgbClr val="FEFAC9"/>
              </a:solidFill>
            </a:endParaRPr>
          </a:p>
        </p:txBody>
      </p:sp>
      <p:sp>
        <p:nvSpPr>
          <p:cNvPr id="4" name="Pergamena 2 3"/>
          <p:cNvSpPr/>
          <p:nvPr/>
        </p:nvSpPr>
        <p:spPr>
          <a:xfrm>
            <a:off x="827088" y="692150"/>
            <a:ext cx="7993062" cy="4538663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538628" name="Picture 2" descr="C:\Users\Giuseppe Renato\Pictures\thank_you_0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125538"/>
            <a:ext cx="433228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4837" name="Segnaposto piè di pagina 2"/>
          <p:cNvSpPr>
            <a:spLocks noGrp="1"/>
          </p:cNvSpPr>
          <p:nvPr>
            <p:ph type="ftr" sz="quarter" idx="11"/>
          </p:nvPr>
        </p:nvSpPr>
        <p:spPr bwMode="auto">
          <a:xfrm>
            <a:off x="-1404938" y="6473825"/>
            <a:ext cx="3581401" cy="3841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200" smtClean="0">
                <a:solidFill>
                  <a:srgbClr val="FEFAC9"/>
                </a:solidFill>
              </a:rPr>
              <a:t>Prof. Giuseppe Renato Croce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Segnaposto piè di pagina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100" b="1" smtClean="0">
                <a:solidFill>
                  <a:srgbClr val="FFFFFF"/>
                </a:solidFill>
              </a:rPr>
              <a:t>Prof. Giuseppe Renato Croce</a:t>
            </a:r>
          </a:p>
        </p:txBody>
      </p:sp>
      <p:sp>
        <p:nvSpPr>
          <p:cNvPr id="432131" name="Segnaposto numero diapositiva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88562D36-7C8E-4E13-B7F1-07B54FE5D5EF}" type="slidenum">
              <a:rPr lang="it-IT" altLang="it-IT" sz="14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9</a:t>
            </a:fld>
            <a:endParaRPr lang="it-IT" altLang="it-IT" sz="1400" smtClean="0">
              <a:solidFill>
                <a:srgbClr val="FFFFFF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22225" y="188913"/>
            <a:ext cx="9144000" cy="7110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000" b="1" i="1" u="sng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IL RISCHIO COSIDDETTO RESIDUALE O ACCETTABILE.</a:t>
            </a: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E’ impossibile eliminare totalmente la possibilità di verificazione di un reato.</a:t>
            </a: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L’imprenditore ha la necessità di individuare una </a:t>
            </a:r>
            <a:r>
              <a:rPr lang="it-IT" sz="200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«</a:t>
            </a:r>
            <a:r>
              <a:rPr lang="it-IT" sz="2000" i="1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soglia di tolleranza</a:t>
            </a:r>
            <a:r>
              <a:rPr lang="it-IT" sz="20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», ossia deve poter arrivare ad assumere una decisione su quali debbono essere i rischi da prevedersi e quindi da evitarsi e quale invece il </a:t>
            </a:r>
            <a:r>
              <a:rPr lang="it-IT" sz="2000" b="1" i="1" u="sng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rischio cosiddetto residuale </a:t>
            </a:r>
            <a:r>
              <a:rPr lang="it-IT" sz="20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(coincidente con il </a:t>
            </a:r>
            <a:r>
              <a:rPr lang="it-IT" sz="200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rischio tollerabile o accettabile</a:t>
            </a:r>
            <a:r>
              <a:rPr lang="it-IT" sz="20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).</a:t>
            </a: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In pratica l’</a:t>
            </a:r>
            <a:r>
              <a:rPr lang="it-IT" sz="2000" dirty="0" err="1">
                <a:solidFill>
                  <a:srgbClr val="FFFF00"/>
                </a:solidFill>
                <a:latin typeface="Arial Black" pitchFamily="34" charset="0"/>
                <a:cs typeface="+mn-cs"/>
              </a:rPr>
              <a:t>lmprenditore</a:t>
            </a:r>
            <a:r>
              <a:rPr lang="it-IT" sz="20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 deve trovare il giusto mezzo tra la totale libertà di azione</a:t>
            </a:r>
            <a:r>
              <a:rPr lang="it-IT" sz="2000" dirty="0">
                <a:solidFill>
                  <a:srgbClr val="1F497D"/>
                </a:solidFill>
                <a:latin typeface="Arial Black" pitchFamily="34" charset="0"/>
                <a:cs typeface="+mn-cs"/>
              </a:rPr>
              <a:t> </a:t>
            </a:r>
            <a:r>
              <a:rPr lang="it-IT" sz="200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(</a:t>
            </a:r>
            <a:r>
              <a:rPr lang="it-IT" sz="2000" i="1" u="sng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rischio troppo elevato</a:t>
            </a:r>
            <a:r>
              <a:rPr lang="it-IT" sz="200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) </a:t>
            </a:r>
            <a:r>
              <a:rPr lang="it-IT" sz="20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e la totale ingessatura della struttura aziendale (</a:t>
            </a:r>
            <a:r>
              <a:rPr lang="it-IT" sz="2000" i="1" u="sng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rischio zero</a:t>
            </a:r>
            <a:r>
              <a:rPr lang="it-IT" sz="20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), predisponendo regole precauzionali che assicurino il proseguimento dell’attività ma anche la </a:t>
            </a:r>
            <a:r>
              <a:rPr lang="it-IT" sz="2000" dirty="0" err="1">
                <a:solidFill>
                  <a:srgbClr val="FFFF00"/>
                </a:solidFill>
                <a:latin typeface="Arial Black" pitchFamily="34" charset="0"/>
                <a:cs typeface="+mn-cs"/>
              </a:rPr>
              <a:t>compliance</a:t>
            </a:r>
            <a:r>
              <a:rPr lang="it-IT" sz="20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 con le leggi vigenti.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it-IT" sz="2000" dirty="0">
              <a:solidFill>
                <a:srgbClr val="1F497D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>
    <p:wheel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65&quot;&gt;&lt;property id=&quot;20148&quot; value=&quot;5&quot;/&gt;&lt;property id=&quot;20300&quot; value=&quot;Slide 80&quot;/&gt;&lt;property id=&quot;20307&quot; value=&quot;335&quot;/&gt;&lt;/object&gt;&lt;object type=&quot;3&quot; unique_id=&quot;20362&quot;&gt;&lt;property id=&quot;20148&quot; value=&quot;5&quot;/&gt;&lt;property id=&quot;20300&quot; value=&quot;Slide 4&quot;/&gt;&lt;property id=&quot;20307&quot; value=&quot;412&quot;/&gt;&lt;/object&gt;&lt;object type=&quot;3&quot; unique_id=&quot;21487&quot;&gt;&lt;property id=&quot;20148&quot; value=&quot;5&quot;/&gt;&lt;property id=&quot;20300&quot; value=&quot;Slide 10&quot;/&gt;&lt;property id=&quot;20307&quot; value=&quot;422&quot;/&gt;&lt;/object&gt;&lt;object type=&quot;3&quot; unique_id=&quot;21488&quot;&gt;&lt;property id=&quot;20148&quot; value=&quot;5&quot;/&gt;&lt;property id=&quot;20300&quot; value=&quot;Slide 11&quot;/&gt;&lt;property id=&quot;20307&quot; value=&quot;424&quot;/&gt;&lt;/object&gt;&lt;object type=&quot;3&quot; unique_id=&quot;21489&quot;&gt;&lt;property id=&quot;20148&quot; value=&quot;5&quot;/&gt;&lt;property id=&quot;20300&quot; value=&quot;Slide 3&quot;/&gt;&lt;property id=&quot;20307&quot; value=&quot;417&quot;/&gt;&lt;/object&gt;&lt;object type=&quot;3&quot; unique_id=&quot;21490&quot;&gt;&lt;property id=&quot;20148&quot; value=&quot;5&quot;/&gt;&lt;property id=&quot;20300&quot; value=&quot;Slide 9&quot;/&gt;&lt;property id=&quot;20307&quot; value=&quot;418&quot;/&gt;&lt;/object&gt;&lt;object type=&quot;3&quot; unique_id=&quot;47865&quot;&gt;&lt;property id=&quot;20148&quot; value=&quot;5&quot;/&gt;&lt;property id=&quot;20300&quot; value=&quot;Slide 2 - &amp;quot;I RISCHI &amp;quot;&quot;/&gt;&lt;property id=&quot;20307&quot; value=&quot;472&quot;/&gt;&lt;/object&gt;&lt;object type=&quot;3&quot; unique_id=&quot;47867&quot;&gt;&lt;property id=&quot;20148&quot; value=&quot;5&quot;/&gt;&lt;property id=&quot;20300&quot; value=&quot;Slide 13&quot;/&gt;&lt;property id=&quot;20307&quot; value=&quot;473&quot;/&gt;&lt;/object&gt;&lt;object type=&quot;3&quot; unique_id=&quot;47868&quot;&gt;&lt;property id=&quot;20148&quot; value=&quot;5&quot;/&gt;&lt;property id=&quot;20300&quot; value=&quot;Slide 14&quot;/&gt;&lt;property id=&quot;20307&quot; value=&quot;474&quot;/&gt;&lt;/object&gt;&lt;object type=&quot;3&quot; unique_id=&quot;47869&quot;&gt;&lt;property id=&quot;20148&quot; value=&quot;5&quot;/&gt;&lt;property id=&quot;20300&quot; value=&quot;Slide 15&quot;/&gt;&lt;property id=&quot;20307&quot; value=&quot;475&quot;/&gt;&lt;/object&gt;&lt;object type=&quot;3&quot; unique_id=&quot;47870&quot;&gt;&lt;property id=&quot;20148&quot; value=&quot;5&quot;/&gt;&lt;property id=&quot;20300&quot; value=&quot;Slide 16&quot;/&gt;&lt;property id=&quot;20307&quot; value=&quot;476&quot;/&gt;&lt;/object&gt;&lt;object type=&quot;3&quot; unique_id=&quot;47871&quot;&gt;&lt;property id=&quot;20148&quot; value=&quot;5&quot;/&gt;&lt;property id=&quot;20300&quot; value=&quot;Slide 17&quot;/&gt;&lt;property id=&quot;20307&quot; value=&quot;477&quot;/&gt;&lt;/object&gt;&lt;object type=&quot;3&quot; unique_id=&quot;47872&quot;&gt;&lt;property id=&quot;20148&quot; value=&quot;5&quot;/&gt;&lt;property id=&quot;20300&quot; value=&quot;Slide 18&quot;/&gt;&lt;property id=&quot;20307&quot; value=&quot;478&quot;/&gt;&lt;/object&gt;&lt;object type=&quot;3&quot; unique_id=&quot;47873&quot;&gt;&lt;property id=&quot;20148&quot; value=&quot;5&quot;/&gt;&lt;property id=&quot;20300&quot; value=&quot;Slide 19&quot;/&gt;&lt;property id=&quot;20307&quot; value=&quot;479&quot;/&gt;&lt;/object&gt;&lt;object type=&quot;3&quot; unique_id=&quot;47874&quot;&gt;&lt;property id=&quot;20148&quot; value=&quot;5&quot;/&gt;&lt;property id=&quot;20300&quot; value=&quot;Slide 20&quot;/&gt;&lt;property id=&quot;20307&quot; value=&quot;480&quot;/&gt;&lt;/object&gt;&lt;object type=&quot;3&quot; unique_id=&quot;47875&quot;&gt;&lt;property id=&quot;20148&quot; value=&quot;5&quot;/&gt;&lt;property id=&quot;20300&quot; value=&quot;Slide 21&quot;/&gt;&lt;property id=&quot;20307&quot; value=&quot;481&quot;/&gt;&lt;/object&gt;&lt;object type=&quot;3&quot; unique_id=&quot;47876&quot;&gt;&lt;property id=&quot;20148&quot; value=&quot;5&quot;/&gt;&lt;property id=&quot;20300&quot; value=&quot;Slide 22&quot;/&gt;&lt;property id=&quot;20307&quot; value=&quot;482&quot;/&gt;&lt;/object&gt;&lt;object type=&quot;3&quot; unique_id=&quot;47877&quot;&gt;&lt;property id=&quot;20148&quot; value=&quot;5&quot;/&gt;&lt;property id=&quot;20300&quot; value=&quot;Slide 23&quot;/&gt;&lt;property id=&quot;20307&quot; value=&quot;483&quot;/&gt;&lt;/object&gt;&lt;object type=&quot;3&quot; unique_id=&quot;47878&quot;&gt;&lt;property id=&quot;20148&quot; value=&quot;5&quot;/&gt;&lt;property id=&quot;20300&quot; value=&quot;Slide 24 - &amp;quot;DEFINIZIONE DI SALUTE&amp;quot;&quot;/&gt;&lt;property id=&quot;20307&quot; value=&quot;470&quot;/&gt;&lt;/object&gt;&lt;object type=&quot;3&quot; unique_id=&quot;47879&quot;&gt;&lt;property id=&quot;20148&quot; value=&quot;5&quot;/&gt;&lt;property id=&quot;20300&quot; value=&quot;Slide 25&quot;/&gt;&lt;property id=&quot;20307&quot; value=&quot;485&quot;/&gt;&lt;/object&gt;&lt;object type=&quot;3&quot; unique_id=&quot;47880&quot;&gt;&lt;property id=&quot;20148&quot; value=&quot;5&quot;/&gt;&lt;property id=&quot;20300&quot; value=&quot;Slide 26 - &amp;quot;STRESS&amp;quot;&quot;/&gt;&lt;property id=&quot;20307&quot; value=&quot;471&quot;/&gt;&lt;/object&gt;&lt;object type=&quot;3&quot; unique_id=&quot;47881&quot;&gt;&lt;property id=&quot;20148&quot; value=&quot;5&quot;/&gt;&lt;property id=&quot;20300&quot; value=&quot;Slide 27 - &amp;quot;STRESS&amp;quot;&quot;/&gt;&lt;property id=&quot;20307&quot; value=&quot;484&quot;/&gt;&lt;/object&gt;&lt;object type=&quot;3&quot; unique_id=&quot;47882&quot;&gt;&lt;property id=&quot;20148&quot; value=&quot;5&quot;/&gt;&lt;property id=&quot;20300&quot; value=&quot;Slide 28 - &amp;quot;Le Cause dello Stress Lavoro Correlato&amp;quot;&quot;/&gt;&lt;property id=&quot;20307&quot; value=&quot;486&quot;/&gt;&lt;/object&gt;&lt;object type=&quot;3&quot; unique_id=&quot;47883&quot;&gt;&lt;property id=&quot;20148&quot; value=&quot;5&quot;/&gt;&lt;property id=&quot;20300&quot; value=&quot;Slide 29 - &amp;quot;CONDIZIONI LEGATE AL CONTESTO&amp;quot;&quot;/&gt;&lt;property id=&quot;20307&quot; value=&quot;487&quot;/&gt;&lt;/object&gt;&lt;object type=&quot;3&quot; unique_id=&quot;47884&quot;&gt;&lt;property id=&quot;20148&quot; value=&quot;5&quot;/&gt;&lt;property id=&quot;20300&quot; value=&quot;Slide 30 - &amp;quot;CONDIZIONI LEGATE AL CONTENUTO&amp;quot;&quot;/&gt;&lt;property id=&quot;20307&quot; value=&quot;488&quot;/&gt;&lt;/object&gt;&lt;object type=&quot;3&quot; unique_id=&quot;47885&quot;&gt;&lt;property id=&quot;20148&quot; value=&quot;5&quot;/&gt;&lt;property id=&quot;20300&quot; value=&quot;Slide 31&quot;/&gt;&lt;property id=&quot;20307&quot; value=&quot;489&quot;/&gt;&lt;/object&gt;&lt;object type=&quot;3&quot; unique_id=&quot;47886&quot;&gt;&lt;property id=&quot;20148&quot; value=&quot;5&quot;/&gt;&lt;property id=&quot;20300&quot; value=&quot;Slide 32 - &amp;quot;BURNOUT&amp;quot;&quot;/&gt;&lt;property id=&quot;20307&quot; value=&quot;490&quot;/&gt;&lt;/object&gt;&lt;object type=&quot;3&quot; unique_id=&quot;47887&quot;&gt;&lt;property id=&quot;20148&quot; value=&quot;5&quot;/&gt;&lt;property id=&quot;20300&quot; value=&quot;Slide 33 - &amp;quot; CAUSE DEL BURNOUT&amp;quot;&quot;/&gt;&lt;property id=&quot;20307&quot; value=&quot;491&quot;/&gt;&lt;/object&gt;&lt;object type=&quot;3&quot; unique_id=&quot;47888&quot;&gt;&lt;property id=&quot;20148&quot; value=&quot;5&quot;/&gt;&lt;property id=&quot;20300&quot; value=&quot;Slide 34 - &amp;quot;SINTOMI DEL BURNOUT&amp;quot;&quot;/&gt;&lt;property id=&quot;20307&quot; value=&quot;492&quot;/&gt;&lt;/object&gt;&lt;object type=&quot;3&quot; unique_id=&quot;47889&quot;&gt;&lt;property id=&quot;20148&quot; value=&quot;5&quot;/&gt;&lt;property id=&quot;20300&quot; value=&quot;Slide 35 - &amp;quot;CONSEGUENZE DEL BURNOUT&amp;quot;&quot;/&gt;&lt;property id=&quot;20307&quot; value=&quot;493&quot;/&gt;&lt;/object&gt;&lt;object type=&quot;3&quot; unique_id=&quot;47890&quot;&gt;&lt;property id=&quot;20148&quot; value=&quot;5&quot;/&gt;&lt;property id=&quot;20300&quot; value=&quot;Slide 36 - &amp;quot;IL  MOBBING&amp;quot;&quot;/&gt;&lt;property id=&quot;20307&quot; value=&quot;494&quot;/&gt;&lt;/object&gt;&lt;object type=&quot;3&quot; unique_id=&quot;47891&quot;&gt;&lt;property id=&quot;20148&quot; value=&quot;5&quot;/&gt;&lt;property id=&quot;20300&quot; value=&quot;Slide 37 - &amp;quot;IL  MOBBING&amp;quot;&quot;/&gt;&lt;property id=&quot;20307&quot; value=&quot;495&quot;/&gt;&lt;/object&gt;&lt;object type=&quot;3&quot; unique_id=&quot;47892&quot;&gt;&lt;property id=&quot;20148&quot; value=&quot;5&quot;/&gt;&lt;property id=&quot;20300&quot; value=&quot;Slide 38 - &amp;quot;IL  MOBBING&amp;quot;&quot;/&gt;&lt;property id=&quot;20307&quot; value=&quot;496&quot;/&gt;&lt;/object&gt;&lt;object type=&quot;3&quot; unique_id=&quot;47893&quot;&gt;&lt;property id=&quot;20148&quot; value=&quot;5&quot;/&gt;&lt;property id=&quot;20300&quot; value=&quot;Slide 39&quot;/&gt;&lt;property id=&quot;20307&quot; value=&quot;497&quot;/&gt;&lt;/object&gt;&lt;object type=&quot;3&quot; unique_id=&quot;47894&quot;&gt;&lt;property id=&quot;20148&quot; value=&quot;5&quot;/&gt;&lt;property id=&quot;20300&quot; value=&quot;Slide 40&quot;/&gt;&lt;property id=&quot;20307&quot; value=&quot;498&quot;/&gt;&lt;/object&gt;&lt;object type=&quot;3&quot; unique_id=&quot;47895&quot;&gt;&lt;property id=&quot;20148&quot; value=&quot;5&quot;/&gt;&lt;property id=&quot;20300&quot; value=&quot;Slide 41 - &amp;quot; MOBBING &amp;#x0D;&amp;#x0A;Le azioni dell’organizzazione verso il mobbizzato&amp;quot;&quot;/&gt;&lt;property id=&quot;20307&quot; value=&quot;499&quot;/&gt;&lt;/object&gt;&lt;object type=&quot;3&quot; unique_id=&quot;50738&quot;&gt;&lt;property id=&quot;20148&quot; value=&quot;5&quot;/&gt;&lt;property id=&quot;20300&quot; value=&quot;Slide 12&quot;/&gt;&lt;property id=&quot;20307&quot; value=&quot;500&quot;/&gt;&lt;/object&gt;&lt;object type=&quot;3&quot; unique_id=&quot;50739&quot;&gt;&lt;property id=&quot;20148&quot; value=&quot;5&quot;/&gt;&lt;property id=&quot;20300&quot; value=&quot;Slide 42&quot;/&gt;&lt;property id=&quot;20307&quot; value=&quot;507&quot;/&gt;&lt;/object&gt;&lt;object type=&quot;3&quot; unique_id=&quot;50740&quot;&gt;&lt;property id=&quot;20148&quot; value=&quot;5&quot;/&gt;&lt;property id=&quot;20300&quot; value=&quot;Slide 43 - &amp;quot;ANTINCENDIO&amp;#x0D;&amp;#x0A;&amp;quot;&quot;/&gt;&lt;property id=&quot;20307&quot; value=&quot;511&quot;/&gt;&lt;/object&gt;&lt;object type=&quot;3&quot; unique_id=&quot;50741&quot;&gt;&lt;property id=&quot;20148&quot; value=&quot;5&quot;/&gt;&lt;property id=&quot;20300&quot; value=&quot;Slide 44 - &amp;quot;ANTINCENDIO&amp;#x0D;&amp;#x0A;&amp;quot;&quot;/&gt;&lt;property id=&quot;20307&quot; value=&quot;512&quot;/&gt;&lt;/object&gt;&lt;object type=&quot;3&quot; unique_id=&quot;50742&quot;&gt;&lt;property id=&quot;20148&quot; value=&quot;5&quot;/&gt;&lt;property id=&quot;20300&quot; value=&quot;Slide 45&quot;/&gt;&lt;property id=&quot;20307&quot; value=&quot;513&quot;/&gt;&lt;/object&gt;&lt;object type=&quot;3&quot; unique_id=&quot;50743&quot;&gt;&lt;property id=&quot;20148&quot; value=&quot;5&quot;/&gt;&lt;property id=&quot;20300&quot; value=&quot;Slide 46 - &amp;quot;ANTINCENDIO&amp;#x0D;&amp;#x0A;&amp;quot;&quot;/&gt;&lt;property id=&quot;20307&quot; value=&quot;514&quot;/&gt;&lt;/object&gt;&lt;object type=&quot;3&quot; unique_id=&quot;50744&quot;&gt;&lt;property id=&quot;20148&quot; value=&quot;5&quot;/&gt;&lt;property id=&quot;20300&quot; value=&quot;Slide 47 - &amp;quot;ANTINCENDIO&amp;#x0D;&amp;#x0A;&amp;quot;&quot;/&gt;&lt;property id=&quot;20307&quot; value=&quot;515&quot;/&gt;&lt;/object&gt;&lt;object type=&quot;3&quot; unique_id=&quot;50745&quot;&gt;&lt;property id=&quot;20148&quot; value=&quot;5&quot;/&gt;&lt;property id=&quot;20300&quot; value=&quot;Slide 48 - &amp;quot;ANTINCENDIO&amp;#x0D;&amp;#x0A;&amp;quot;&quot;/&gt;&lt;property id=&quot;20307&quot; value=&quot;516&quot;/&gt;&lt;/object&gt;&lt;object type=&quot;3&quot; unique_id=&quot;50746&quot;&gt;&lt;property id=&quot;20148&quot; value=&quot;5&quot;/&gt;&lt;property id=&quot;20300&quot; value=&quot;Slide 49 - &amp;quot;ANTINCENDIO&amp;#x0D;&amp;#x0A;&amp;quot;&quot;/&gt;&lt;property id=&quot;20307&quot; value=&quot;530&quot;/&gt;&lt;/object&gt;&lt;object type=&quot;3&quot; unique_id=&quot;50747&quot;&gt;&lt;property id=&quot;20148&quot; value=&quot;5&quot;/&gt;&lt;property id=&quot;20300&quot; value=&quot;Slide 50 - &amp;quot;ANTINCENDIO&amp;#x0D;&amp;#x0A;&amp;quot;&quot;/&gt;&lt;property id=&quot;20307&quot; value=&quot;531&quot;/&gt;&lt;/object&gt;&lt;object type=&quot;3&quot; unique_id=&quot;50748&quot;&gt;&lt;property id=&quot;20148&quot; value=&quot;5&quot;/&gt;&lt;property id=&quot;20300&quot; value=&quot;Slide 51 - &amp;quot;ANTINCENDIO&amp;#x0D;&amp;#x0A;&amp;quot;&quot;/&gt;&lt;property id=&quot;20307&quot; value=&quot;532&quot;/&gt;&lt;/object&gt;&lt;object type=&quot;3&quot; unique_id=&quot;50749&quot;&gt;&lt;property id=&quot;20148&quot; value=&quot;5&quot;/&gt;&lt;property id=&quot;20300&quot; value=&quot;Slide 52 - &amp;quot;ANTINCENDIO&amp;#x0D;&amp;#x0A;&amp;quot;&quot;/&gt;&lt;property id=&quot;20307&quot; value=&quot;533&quot;/&gt;&lt;/object&gt;&lt;object type=&quot;3&quot; unique_id=&quot;50750&quot;&gt;&lt;property id=&quot;20148&quot; value=&quot;5&quot;/&gt;&lt;property id=&quot;20300&quot; value=&quot;Slide 53 - &amp;quot;ANTINCENDIO&amp;#x0D;&amp;#x0A;&amp;quot;&quot;/&gt;&lt;property id=&quot;20307&quot; value=&quot;534&quot;/&gt;&lt;/object&gt;&lt;object type=&quot;3&quot; unique_id=&quot;50751&quot;&gt;&lt;property id=&quot;20148&quot; value=&quot;5&quot;/&gt;&lt;property id=&quot;20300&quot; value=&quot;Slide 54 - &amp;quot;ANTINCENDIO&amp;#x0D;&amp;#x0A;&amp;quot;&quot;/&gt;&lt;property id=&quot;20307&quot; value=&quot;535&quot;/&gt;&lt;/object&gt;&lt;object type=&quot;3&quot; unique_id=&quot;50752&quot;&gt;&lt;property id=&quot;20148&quot; value=&quot;5&quot;/&gt;&lt;property id=&quot;20300&quot; value=&quot;Slide 55 - &amp;quot;ANTINCENDIO&amp;#x0D;&amp;#x0A;&amp;quot;&quot;/&gt;&lt;property id=&quot;20307&quot; value=&quot;536&quot;/&gt;&lt;/object&gt;&lt;object type=&quot;3&quot; unique_id=&quot;50753&quot;&gt;&lt;property id=&quot;20148&quot; value=&quot;5&quot;/&gt;&lt;property id=&quot;20300&quot; value=&quot;Slide 56&quot;/&gt;&lt;property id=&quot;20307&quot; value=&quot;537&quot;/&gt;&lt;/object&gt;&lt;object type=&quot;3&quot; unique_id=&quot;50754&quot;&gt;&lt;property id=&quot;20148&quot; value=&quot;5&quot;/&gt;&lt;property id=&quot;20300&quot; value=&quot;Slide 57 - &amp;quot;ANTINCENDIO&amp;#x0D;&amp;#x0A;&amp;quot;&quot;/&gt;&lt;property id=&quot;20307&quot; value=&quot;538&quot;/&gt;&lt;/object&gt;&lt;object type=&quot;3&quot; unique_id=&quot;50755&quot;&gt;&lt;property id=&quot;20148&quot; value=&quot;5&quot;/&gt;&lt;property id=&quot;20300&quot; value=&quot;Slide 58&quot;/&gt;&lt;property id=&quot;20307&quot; value=&quot;539&quot;/&gt;&lt;/object&gt;&lt;object type=&quot;3&quot; unique_id=&quot;50756&quot;&gt;&lt;property id=&quot;20148&quot; value=&quot;5&quot;/&gt;&lt;property id=&quot;20300&quot; value=&quot;Slide 59&quot;/&gt;&lt;property id=&quot;20307&quot; value=&quot;540&quot;/&gt;&lt;/object&gt;&lt;object type=&quot;3&quot; unique_id=&quot;50757&quot;&gt;&lt;property id=&quot;20148&quot; value=&quot;5&quot;/&gt;&lt;property id=&quot;20300&quot; value=&quot;Slide 60&quot;/&gt;&lt;property id=&quot;20307&quot; value=&quot;541&quot;/&gt;&lt;/object&gt;&lt;object type=&quot;3&quot; unique_id=&quot;50758&quot;&gt;&lt;property id=&quot;20148&quot; value=&quot;5&quot;/&gt;&lt;property id=&quot;20300&quot; value=&quot;Slide 61&quot;/&gt;&lt;property id=&quot;20307&quot; value=&quot;542&quot;/&gt;&lt;/object&gt;&lt;object type=&quot;3&quot; unique_id=&quot;50759&quot;&gt;&lt;property id=&quot;20148&quot; value=&quot;5&quot;/&gt;&lt;property id=&quot;20300&quot; value=&quot;Slide 62 - &amp;quot;LA SEGNALETICA &amp;#x0D;&amp;#x0A;&amp;quot;&quot;/&gt;&lt;property id=&quot;20307&quot; value=&quot;543&quot;/&gt;&lt;/object&gt;&lt;object type=&quot;3&quot; unique_id=&quot;50760&quot;&gt;&lt;property id=&quot;20148&quot; value=&quot;5&quot;/&gt;&lt;property id=&quot;20300&quot; value=&quot;Slide 63 - &amp;quot;LA SEGNALETICA &amp;#x0D;&amp;#x0A;&amp;quot;&quot;/&gt;&lt;property id=&quot;20307&quot; value=&quot;545&quot;/&gt;&lt;/object&gt;&lt;object type=&quot;3&quot; unique_id=&quot;50761&quot;&gt;&lt;property id=&quot;20148&quot; value=&quot;5&quot;/&gt;&lt;property id=&quot;20300&quot; value=&quot;Slide 68&quot;/&gt;&lt;property id=&quot;20307&quot; value=&quot;546&quot;/&gt;&lt;/object&gt;&lt;object type=&quot;3&quot; unique_id=&quot;50762&quot;&gt;&lt;property id=&quot;20148&quot; value=&quot;5&quot;/&gt;&lt;property id=&quot;20300&quot; value=&quot;Slide 69&quot;/&gt;&lt;property id=&quot;20307&quot; value=&quot;547&quot;/&gt;&lt;/object&gt;&lt;object type=&quot;3&quot; unique_id=&quot;50763&quot;&gt;&lt;property id=&quot;20148&quot; value=&quot;5&quot;/&gt;&lt;property id=&quot;20300&quot; value=&quot;Slide 70&quot;/&gt;&lt;property id=&quot;20307&quot; value=&quot;548&quot;/&gt;&lt;/object&gt;&lt;object type=&quot;3&quot; unique_id=&quot;50764&quot;&gt;&lt;property id=&quot;20148&quot; value=&quot;5&quot;/&gt;&lt;property id=&quot;20300&quot; value=&quot;Slide 71&quot;/&gt;&lt;property id=&quot;20307&quot; value=&quot;509&quot;/&gt;&lt;/object&gt;&lt;object type=&quot;3&quot; unique_id=&quot;50765&quot;&gt;&lt;property id=&quot;20148&quot; value=&quot;5&quot;/&gt;&lt;property id=&quot;20300&quot; value=&quot;Slide 73&quot;/&gt;&lt;property id=&quot;20307&quot; value=&quot;508&quot;/&gt;&lt;/object&gt;&lt;object type=&quot;3&quot; unique_id=&quot;50766&quot;&gt;&lt;property id=&quot;20148&quot; value=&quot;5&quot;/&gt;&lt;property id=&quot;20300&quot; value=&quot;Slide 72&quot;/&gt;&lt;property id=&quot;20307&quot; value=&quot;529&quot;/&gt;&lt;/object&gt;&lt;object type=&quot;3&quot; unique_id=&quot;50767&quot;&gt;&lt;property id=&quot;20148&quot; value=&quot;5&quot;/&gt;&lt;property id=&quot;20300&quot; value=&quot;Slide 74&quot;/&gt;&lt;property id=&quot;20307&quot; value=&quot;528&quot;/&gt;&lt;/object&gt;&lt;object type=&quot;3&quot; unique_id=&quot;50768&quot;&gt;&lt;property id=&quot;20148&quot; value=&quot;5&quot;/&gt;&lt;property id=&quot;20300&quot; value=&quot;Slide 75&quot;/&gt;&lt;property id=&quot;20307&quot; value=&quot;549&quot;/&gt;&lt;/object&gt;&lt;object type=&quot;3&quot; unique_id=&quot;50769&quot;&gt;&lt;property id=&quot;20148&quot; value=&quot;5&quot;/&gt;&lt;property id=&quot;20300&quot; value=&quot;Slide 76&quot;/&gt;&lt;property id=&quot;20307&quot; value=&quot;550&quot;/&gt;&lt;/object&gt;&lt;object type=&quot;3&quot; unique_id=&quot;50770&quot;&gt;&lt;property id=&quot;20148&quot; value=&quot;5&quot;/&gt;&lt;property id=&quot;20300&quot; value=&quot;Slide 77&quot;/&gt;&lt;property id=&quot;20307&quot; value=&quot;551&quot;/&gt;&lt;/object&gt;&lt;object type=&quot;3&quot; unique_id=&quot;50771&quot;&gt;&lt;property id=&quot;20148&quot; value=&quot;5&quot;/&gt;&lt;property id=&quot;20300&quot; value=&quot;Slide 78&quot;/&gt;&lt;property id=&quot;20307&quot; value=&quot;552&quot;/&gt;&lt;/object&gt;&lt;object type=&quot;3&quot; unique_id=&quot;50772&quot;&gt;&lt;property id=&quot;20148&quot; value=&quot;5&quot;/&gt;&lt;property id=&quot;20300&quot; value=&quot;Slide 79 - &amp;quot;L’EMERGENZA&amp;#x0D;&amp;#x0A;&amp;quot;&quot;/&gt;&lt;property id=&quot;20307&quot; value=&quot;554&quot;/&gt;&lt;/object&gt;&lt;object type=&quot;3&quot; unique_id=&quot;50773&quot;&gt;&lt;property id=&quot;20148&quot; value=&quot;5&quot;/&gt;&lt;property id=&quot;20300&quot; value=&quot;Slide 64&quot;/&gt;&lt;property id=&quot;20307&quot; value=&quot;555&quot;/&gt;&lt;/object&gt;&lt;object type=&quot;3&quot; unique_id=&quot;51449&quot;&gt;&lt;property id=&quot;20148&quot; value=&quot;5&quot;/&gt;&lt;property id=&quot;20300&quot; value=&quot;Slide 65&quot;/&gt;&lt;property id=&quot;20307&quot; value=&quot;558&quot;/&gt;&lt;/object&gt;&lt;object type=&quot;3&quot; unique_id=&quot;51450&quot;&gt;&lt;property id=&quot;20148&quot; value=&quot;5&quot;/&gt;&lt;property id=&quot;20300&quot; value=&quot;Slide 66&quot;/&gt;&lt;property id=&quot;20307&quot; value=&quot;557&quot;/&gt;&lt;/object&gt;&lt;object type=&quot;3&quot; unique_id=&quot;51451&quot;&gt;&lt;property id=&quot;20148&quot; value=&quot;5&quot;/&gt;&lt;property id=&quot;20300&quot; value=&quot;Slide 67&quot;/&gt;&lt;property id=&quot;20307&quot; value=&quot;559&quot;/&gt;&lt;/object&gt;&lt;object type=&quot;3&quot; unique_id=&quot;51769&quot;&gt;&lt;property id=&quot;20148&quot; value=&quot;5&quot;/&gt;&lt;property id=&quot;20300&quot; value=&quot;Slide 5&quot;/&gt;&lt;property id=&quot;20307&quot; value=&quot;560&quot;/&gt;&lt;/object&gt;&lt;object type=&quot;3&quot; unique_id=&quot;51770&quot;&gt;&lt;property id=&quot;20148&quot; value=&quot;5&quot;/&gt;&lt;property id=&quot;20300&quot; value=&quot;Slide 6&quot;/&gt;&lt;property id=&quot;20307&quot; value=&quot;561&quot;/&gt;&lt;/object&gt;&lt;object type=&quot;3&quot; unique_id=&quot;51771&quot;&gt;&lt;property id=&quot;20148&quot; value=&quot;5&quot;/&gt;&lt;property id=&quot;20300&quot; value=&quot;Slide 7&quot;/&gt;&lt;property id=&quot;20307&quot; value=&quot;562&quot;/&gt;&lt;/object&gt;&lt;object type=&quot;3&quot; unique_id=&quot;51772&quot;&gt;&lt;property id=&quot;20148&quot; value=&quot;5&quot;/&gt;&lt;property id=&quot;20300&quot; value=&quot;Slide 8&quot;/&gt;&lt;property id=&quot;20307&quot; value=&quot;563&quot;/&gt;&lt;/object&gt;&lt;object type=&quot;3&quot; unique_id=&quot;51773&quot;&gt;&lt;property id=&quot;20148&quot; value=&quot;5&quot;/&gt;&lt;property id=&quot;20300&quot; value=&quot;Slide 1&quot;/&gt;&lt;property id=&quot;20307&quot; value=&quot;565&quot;/&gt;&lt;/object&gt;&lt;/object&gt;&lt;/object&gt;&lt;/database&gt;"/>
  <p:tag name="SECTOMILLISECCONVERTED" val="1"/>
</p:tagLst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Struttura predefinita">
  <a:themeElements>
    <a:clrScheme name="Struttura predefinita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mposi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4_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6_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2_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_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Essenziale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_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4_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5_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6_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7_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8_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9_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0_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1_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2_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truttura predefinita">
  <a:themeElements>
    <a:clrScheme name="Struttura predefinita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3_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14_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15_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16_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17_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18_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19_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21_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20_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22_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zurro">
  <a:themeElements>
    <a:clrScheme name="Azurro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r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ro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ro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ro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3_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24_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25_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26_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27_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29_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4_Struttura predefinita">
  <a:themeElements>
    <a:clrScheme name="Struttura predefinita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mposi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25_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26_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Modello_Indire_Corret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3_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3046</TotalTime>
  <Words>4848</Words>
  <Application>Microsoft Office PowerPoint</Application>
  <PresentationFormat>Presentazione su schermo (4:3)</PresentationFormat>
  <Paragraphs>824</Paragraphs>
  <Slides>80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17</vt:i4>
      </vt:variant>
      <vt:variant>
        <vt:lpstr>Tema</vt:lpstr>
      </vt:variant>
      <vt:variant>
        <vt:i4>49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80</vt:i4>
      </vt:variant>
    </vt:vector>
  </HeadingPairs>
  <TitlesOfParts>
    <vt:vector size="147" baseType="lpstr">
      <vt:lpstr>Arial</vt:lpstr>
      <vt:lpstr>Arial Black</vt:lpstr>
      <vt:lpstr>Wingdings 2</vt:lpstr>
      <vt:lpstr>Times New Roman</vt:lpstr>
      <vt:lpstr>Wingdings</vt:lpstr>
      <vt:lpstr>Verdana</vt:lpstr>
      <vt:lpstr>Garamond</vt:lpstr>
      <vt:lpstr>Gill Sans MT</vt:lpstr>
      <vt:lpstr>Calibri</vt:lpstr>
      <vt:lpstr>Tahoma</vt:lpstr>
      <vt:lpstr>Bookman Old Style</vt:lpstr>
      <vt:lpstr>Arial Narrow</vt:lpstr>
      <vt:lpstr>Arial Rounded MT Bold</vt:lpstr>
      <vt:lpstr>Lucida Sans Unicode</vt:lpstr>
      <vt:lpstr>Comic Sans MS</vt:lpstr>
      <vt:lpstr>Adobe Arabic</vt:lpstr>
      <vt:lpstr>FrutigerLTStd-Light</vt:lpstr>
      <vt:lpstr>Struttura predefinita</vt:lpstr>
      <vt:lpstr>7_Carta</vt:lpstr>
      <vt:lpstr>2_Struttura predefinita</vt:lpstr>
      <vt:lpstr>Azurro</vt:lpstr>
      <vt:lpstr>1_Astro</vt:lpstr>
      <vt:lpstr>Flusso</vt:lpstr>
      <vt:lpstr>3_Flusso</vt:lpstr>
      <vt:lpstr>12_Flusso</vt:lpstr>
      <vt:lpstr>13_Flusso</vt:lpstr>
      <vt:lpstr>14_Flusso</vt:lpstr>
      <vt:lpstr>15_Flusso</vt:lpstr>
      <vt:lpstr>16_Flusso</vt:lpstr>
      <vt:lpstr>2_Flusso</vt:lpstr>
      <vt:lpstr>10_Flusso</vt:lpstr>
      <vt:lpstr>22_Flusso</vt:lpstr>
      <vt:lpstr>2_Astro</vt:lpstr>
      <vt:lpstr>Solstizio</vt:lpstr>
      <vt:lpstr>1_Solstizio</vt:lpstr>
      <vt:lpstr>2_Solstizio</vt:lpstr>
      <vt:lpstr>3_Solstizio</vt:lpstr>
      <vt:lpstr>4_Solstizio</vt:lpstr>
      <vt:lpstr>5_Solstizio</vt:lpstr>
      <vt:lpstr>6_Solstizio</vt:lpstr>
      <vt:lpstr>7_Solstizio</vt:lpstr>
      <vt:lpstr>8_Solstizio</vt:lpstr>
      <vt:lpstr>9_Solstizio</vt:lpstr>
      <vt:lpstr>10_Solstizio</vt:lpstr>
      <vt:lpstr>11_Solstizio</vt:lpstr>
      <vt:lpstr>12_Solstizio</vt:lpstr>
      <vt:lpstr>13_Solstizio</vt:lpstr>
      <vt:lpstr>14_Solstizio</vt:lpstr>
      <vt:lpstr>15_Solstizio</vt:lpstr>
      <vt:lpstr>16_Solstizio</vt:lpstr>
      <vt:lpstr>17_Solstizio</vt:lpstr>
      <vt:lpstr>18_Solstizio</vt:lpstr>
      <vt:lpstr>19_Solstizio</vt:lpstr>
      <vt:lpstr>21_Solstizio</vt:lpstr>
      <vt:lpstr>20_Solstizio</vt:lpstr>
      <vt:lpstr>22_Solstizio</vt:lpstr>
      <vt:lpstr>23_Solstizio</vt:lpstr>
      <vt:lpstr>24_Solstizio</vt:lpstr>
      <vt:lpstr>25_Solstizio</vt:lpstr>
      <vt:lpstr>26_Solstizio</vt:lpstr>
      <vt:lpstr>27_Solstizio</vt:lpstr>
      <vt:lpstr>29_Solstizio</vt:lpstr>
      <vt:lpstr>4_Struttura predefinita</vt:lpstr>
      <vt:lpstr>25_Flusso</vt:lpstr>
      <vt:lpstr>26_Flusso</vt:lpstr>
      <vt:lpstr>Modello_Indire_Corretto</vt:lpstr>
      <vt:lpstr>CorelDRAW</vt:lpstr>
      <vt:lpstr>Diapositiva 1</vt:lpstr>
      <vt:lpstr>I RISCHI 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DEFINIZIONE DI SALUTE</vt:lpstr>
      <vt:lpstr>Diapositiva 25</vt:lpstr>
      <vt:lpstr>STRESS</vt:lpstr>
      <vt:lpstr>STRESS</vt:lpstr>
      <vt:lpstr>Le Cause dello Stress Lavoro Correlato</vt:lpstr>
      <vt:lpstr>CONDIZIONI LEGATE AL CONTESTO</vt:lpstr>
      <vt:lpstr>CONDIZIONI LEGATE AL CONTENUTO</vt:lpstr>
      <vt:lpstr>Diapositiva 31</vt:lpstr>
      <vt:lpstr>BURNOUT</vt:lpstr>
      <vt:lpstr> CAUSE DEL BURNOUT</vt:lpstr>
      <vt:lpstr>SINTOMI DEL BURNOUT</vt:lpstr>
      <vt:lpstr>CONSEGUENZE DEL BURNOUT</vt:lpstr>
      <vt:lpstr>IL  MOBBING</vt:lpstr>
      <vt:lpstr>IL  MOBBING</vt:lpstr>
      <vt:lpstr>IL  MOBBING</vt:lpstr>
      <vt:lpstr>Diapositiva 39</vt:lpstr>
      <vt:lpstr>Diapositiva 40</vt:lpstr>
      <vt:lpstr> MOBBING  Le azioni dell’organizzazione verso il mobbizzato</vt:lpstr>
      <vt:lpstr>Diapositiva 42</vt:lpstr>
      <vt:lpstr>ANTINCENDIO </vt:lpstr>
      <vt:lpstr>ANTINCENDIO </vt:lpstr>
      <vt:lpstr>Diapositiva 45</vt:lpstr>
      <vt:lpstr>ANTINCENDIO </vt:lpstr>
      <vt:lpstr>ANTINCENDIO </vt:lpstr>
      <vt:lpstr>ANTINCENDIO </vt:lpstr>
      <vt:lpstr>ANTINCENDIO </vt:lpstr>
      <vt:lpstr>ANTINCENDIO </vt:lpstr>
      <vt:lpstr>ANTINCENDIO </vt:lpstr>
      <vt:lpstr>ANTINCENDIO </vt:lpstr>
      <vt:lpstr>ANTINCENDIO </vt:lpstr>
      <vt:lpstr>ANTINCENDIO </vt:lpstr>
      <vt:lpstr>ANTINCENDIO </vt:lpstr>
      <vt:lpstr>Diapositiva 56</vt:lpstr>
      <vt:lpstr>ANTINCENDIO </vt:lpstr>
      <vt:lpstr>Diapositiva 58</vt:lpstr>
      <vt:lpstr>Diapositiva 59</vt:lpstr>
      <vt:lpstr>Diapositiva 60</vt:lpstr>
      <vt:lpstr>Diapositiva 61</vt:lpstr>
      <vt:lpstr>LA SEGNALETICA  </vt:lpstr>
      <vt:lpstr>LA SEGNALETICA  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L’EMERGENZA </vt:lpstr>
      <vt:lpstr>Diapositiva 80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Giuseppe Renato</dc:creator>
  <cp:lastModifiedBy>Preside</cp:lastModifiedBy>
  <cp:revision>181</cp:revision>
  <cp:lastPrinted>1601-01-01T00:00:00Z</cp:lastPrinted>
  <dcterms:created xsi:type="dcterms:W3CDTF">1601-01-01T00:00:00Z</dcterms:created>
  <dcterms:modified xsi:type="dcterms:W3CDTF">2017-12-05T07:26:57Z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